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tags/tag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Lst>
  <p:sldSz cx="9144000" cy="5143500" type="screen16x9"/>
  <p:notesSz cx="6858000" cy="9144000"/>
  <p:embeddedFontLst>
    <p:embeddedFont>
      <p:font typeface="Calibri" panose="020F0502020204030204" pitchFamily="34" charset="0"/>
      <p:regular r:id="rId89"/>
      <p:bold r:id="rId90"/>
      <p:italic r:id="rId91"/>
      <p:boldItalic r:id="rId92"/>
    </p:embeddedFont>
    <p:embeddedFont>
      <p:font typeface="Lora" panose="020B060402020202020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55CB77-55E8-4F10-B57F-98DB32755588}">
  <a:tblStyle styleId="{8155CB77-55E8-4F10-B57F-98DB327555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8" autoAdjust="0"/>
    <p:restoredTop sz="66942" autoAdjust="0"/>
  </p:normalViewPr>
  <p:slideViewPr>
    <p:cSldViewPr snapToGrid="0">
      <p:cViewPr varScale="1">
        <p:scale>
          <a:sx n="141" d="100"/>
          <a:sy n="141" d="100"/>
        </p:scale>
        <p:origin x="856" y="32"/>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123" d="100"/>
          <a:sy n="123" d="100"/>
        </p:scale>
        <p:origin x="497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and welcome to the presentation of our survey paper with title: A Survey of </a:t>
            </a:r>
            <a:r>
              <a:rPr lang="en-GB" dirty="0" err="1"/>
              <a:t>Multifragment</a:t>
            </a:r>
            <a:r>
              <a:rPr lang="en-GB" dirty="0"/>
              <a:t> Rendering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00908fc4a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00908fc4a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The main reason MFR has been exploited in the past is due to their numerous benefits:</a:t>
            </a:r>
          </a:p>
          <a:p>
            <a:pPr marL="0" lvl="0" indent="0" algn="l" rtl="0">
              <a:spcBef>
                <a:spcPts val="0"/>
              </a:spcBef>
              <a:spcAft>
                <a:spcPts val="0"/>
              </a:spcAft>
              <a:buNone/>
            </a:pPr>
            <a:r>
              <a:rPr lang="en-GB" dirty="0">
                <a:solidFill>
                  <a:schemeClr val="dk1"/>
                </a:solidFill>
              </a:rPr>
              <a:t>First, by exploiting information from hidden layers, numerous phenomena can be simulated. Examples include transparency, GI, CSG and others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Second, it is based on the </a:t>
            </a:r>
            <a:r>
              <a:rPr lang="en-GB" dirty="0" err="1">
                <a:solidFill>
                  <a:schemeClr val="dk1"/>
                </a:solidFill>
              </a:rPr>
              <a:t>rasterisation</a:t>
            </a:r>
            <a:r>
              <a:rPr lang="en-GB" dirty="0">
                <a:solidFill>
                  <a:schemeClr val="dk1"/>
                </a:solidFill>
              </a:rPr>
              <a:t> pipeline, making it ideal for real-time rendering and dynamic content. </a:t>
            </a:r>
          </a:p>
          <a:p>
            <a:pPr marL="0" lvl="0" indent="0" algn="l" rtl="0">
              <a:spcBef>
                <a:spcPts val="0"/>
              </a:spcBef>
              <a:spcAft>
                <a:spcPts val="0"/>
              </a:spcAft>
              <a:buNone/>
            </a:pPr>
            <a:r>
              <a:rPr lang="en-GB" dirty="0">
                <a:solidFill>
                  <a:schemeClr val="dk1"/>
                </a:solidFill>
              </a:rPr>
              <a:t>Therefore, it shares its benefits as well.</a:t>
            </a:r>
            <a:endParaRPr lang="el-GR" dirty="0">
              <a:solidFill>
                <a:schemeClr val="dk1"/>
              </a:solidFill>
            </a:endParaRP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However, it shares its disadvantages too, such as that it works on sampled geometric data and results in approximate solutions, in most cases.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Thankfully, such limitations can be lifted using hybrid rendering techniques, like combining MFR with ray-tracing or voxelization approaches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00908fc4a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00908fc4a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The main reason MFR has been exploited in the past is due to their numerous benefits:</a:t>
            </a:r>
            <a:endParaRPr dirty="0">
              <a:solidFill>
                <a:schemeClr val="dk1"/>
              </a:solidFill>
            </a:endParaRPr>
          </a:p>
          <a:p>
            <a:pPr marL="0" lvl="0" indent="0" algn="l" rtl="0">
              <a:spcBef>
                <a:spcPts val="0"/>
              </a:spcBef>
              <a:spcAft>
                <a:spcPts val="0"/>
              </a:spcAft>
              <a:buNone/>
            </a:pPr>
            <a:r>
              <a:rPr lang="en-GB" dirty="0">
                <a:solidFill>
                  <a:schemeClr val="dk1"/>
                </a:solidFill>
              </a:rPr>
              <a:t>First, by exploiting information from hidden layers, numerous phenomena can be simulated. Examples include transparency, GI, CSG and others</a:t>
            </a: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Second, it is based on the </a:t>
            </a:r>
            <a:r>
              <a:rPr lang="en-GB" dirty="0" err="1">
                <a:solidFill>
                  <a:schemeClr val="dk1"/>
                </a:solidFill>
              </a:rPr>
              <a:t>rasterisation</a:t>
            </a:r>
            <a:r>
              <a:rPr lang="en-GB" dirty="0">
                <a:solidFill>
                  <a:schemeClr val="dk1"/>
                </a:solidFill>
              </a:rPr>
              <a:t> pipeline, making it ideal for real-time rendering and dynamic content. </a:t>
            </a:r>
          </a:p>
          <a:p>
            <a:pPr marL="0" lvl="0" indent="0" algn="l" rtl="0">
              <a:spcBef>
                <a:spcPts val="0"/>
              </a:spcBef>
              <a:spcAft>
                <a:spcPts val="0"/>
              </a:spcAft>
              <a:buNone/>
            </a:pPr>
            <a:r>
              <a:rPr lang="en-GB" dirty="0">
                <a:solidFill>
                  <a:schemeClr val="dk1"/>
                </a:solidFill>
              </a:rPr>
              <a:t>Therefore, it shares its benefits as well.</a:t>
            </a:r>
            <a:endParaRPr lang="el-G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However, it shares its disadvantages too, such as that it works on sampled geometric data and results in approximate solutions, in most cases.</a:t>
            </a: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Thankfully, such limitations can be lifted using hybrid rendering techniques, like combining MFR with ray-tracing or voxelization approaches</a:t>
            </a: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Finally, it is typically more expensive to evaluate than methods that operate on a single layer of information.</a:t>
            </a: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00908fc4a_45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00908fc4a_45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Now, we will make an introduction to the fundamental</a:t>
            </a:r>
            <a:r>
              <a:rPr lang="en-US" dirty="0"/>
              <a:t>s</a:t>
            </a:r>
            <a:r>
              <a:rPr lang="en-GB" dirty="0"/>
              <a:t> of </a:t>
            </a:r>
            <a:r>
              <a:rPr lang="en-GB" dirty="0" err="1"/>
              <a:t>multifragment</a:t>
            </a:r>
            <a:r>
              <a:rPr lang="en-GB" dirty="0"/>
              <a:t> rendering. </a:t>
            </a:r>
            <a:endParaRPr dirty="0"/>
          </a:p>
          <a:p>
            <a:pPr marL="0" lvl="0" indent="0" algn="l" rtl="0">
              <a:spcBef>
                <a:spcPts val="0"/>
              </a:spcBef>
              <a:spcAft>
                <a:spcPts val="0"/>
              </a:spcAft>
              <a:buClr>
                <a:schemeClr val="dk1"/>
              </a:buClr>
              <a:buSzPts val="1100"/>
              <a:buFont typeface="Arial"/>
              <a:buNone/>
            </a:pPr>
            <a:r>
              <a:rPr lang="en-US" dirty="0"/>
              <a:t>This part starts with a brief introduction to the </a:t>
            </a:r>
            <a:r>
              <a:rPr lang="en-US" dirty="0" err="1"/>
              <a:t>rasterisation</a:t>
            </a:r>
            <a:r>
              <a:rPr lang="en-US" dirty="0"/>
              <a:t> process and visibility determination.</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00908fc4a_45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00908fc4a_45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Now, we will make an introduction to the fundamentals of </a:t>
            </a:r>
            <a:r>
              <a:rPr lang="en-GB" dirty="0" err="1"/>
              <a:t>multifragment</a:t>
            </a:r>
            <a:r>
              <a:rPr lang="en-GB" dirty="0"/>
              <a:t> rendering. </a:t>
            </a:r>
            <a:endParaRPr dirty="0"/>
          </a:p>
          <a:p>
            <a:pPr marL="0" lvl="0" indent="0" algn="l" rtl="0">
              <a:spcBef>
                <a:spcPts val="0"/>
              </a:spcBef>
              <a:spcAft>
                <a:spcPts val="0"/>
              </a:spcAft>
              <a:buClr>
                <a:schemeClr val="dk1"/>
              </a:buClr>
              <a:buSzPts val="1100"/>
              <a:buFont typeface="Arial"/>
              <a:buNone/>
            </a:pPr>
            <a:r>
              <a:rPr lang="en-GB" dirty="0"/>
              <a:t>This part starts with a brief introduction to the </a:t>
            </a:r>
            <a:r>
              <a:rPr lang="en-GB" dirty="0" err="1"/>
              <a:t>rasterisation</a:t>
            </a:r>
            <a:r>
              <a:rPr lang="en-GB" dirty="0"/>
              <a:t> process and visibility determination.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dirty="0"/>
              <a:t>Doing this will form the ground to formalise MFR and introduce a conceptual pipeline that essentially augments </a:t>
            </a:r>
            <a:r>
              <a:rPr lang="en-GB" dirty="0" err="1"/>
              <a:t>rasterisation</a:t>
            </a:r>
            <a:r>
              <a:rPr lang="en-GB" dirty="0"/>
              <a:t> beyond the traditional hidden surface elimination.</a:t>
            </a:r>
          </a:p>
          <a:p>
            <a:pPr marL="0" lvl="0" indent="0" algn="l" rtl="0">
              <a:spcBef>
                <a:spcPts val="0"/>
              </a:spcBef>
              <a:spcAft>
                <a:spcPts val="0"/>
              </a:spcAft>
              <a:buClr>
                <a:schemeClr val="dk1"/>
              </a:buClr>
              <a:buSzPts val="1100"/>
              <a:buFont typeface="Arial"/>
              <a:buNone/>
            </a:pPr>
            <a:endParaRPr lang="en-GB"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00908fc4a_4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00908fc4a_4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In its simplest form, a </a:t>
            </a:r>
            <a:r>
              <a:rPr lang="en-GB" dirty="0" err="1">
                <a:solidFill>
                  <a:schemeClr val="dk1"/>
                </a:solidFill>
              </a:rPr>
              <a:t>rasterisation</a:t>
            </a:r>
            <a:r>
              <a:rPr lang="en-GB" dirty="0">
                <a:solidFill>
                  <a:schemeClr val="dk1"/>
                </a:solidFill>
              </a:rPr>
              <a:t> process receives as input a mathematical representation of geometric shapes. The output is the raster, a rectangular grid of coloured pixels.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Here, primitives are projected to the image plane and sampled, usually at fixed spatial rate, and generate a set of fragments that overlap a sampling location</a:t>
            </a: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00908fc4a_4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00908fc4a_4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What’s important to remember here, the fragment generation stage is executed in parallel, generating fragments in an unsorted order. So, to produce a correct image, a visibility determination algorithm is employed.</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4a955d33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4a955d33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most popular algorithm for primary visibility determination is the Z-buffer which is efficiently implemented in commodity graphics hardware.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After processing all fragments, the Z-buffer stores the nearest visible fragment with respect to the camera location. In other words, it stores a single layer of information.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As such, it has widely used and is an excellent choice for a vast number of real-time techniques that work on direct visibility information.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Such algorithms work pretty well in general, however, applications that require samples from hidden (occluded or back-faced) surfaces cannot be properly implemented by relying only on the depth buffer.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4e5d51ba0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4e5d51ba0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With this information in mind, we can define and generalise this problem as part of </a:t>
            </a:r>
            <a:r>
              <a:rPr lang="en-GB" dirty="0" err="1">
                <a:solidFill>
                  <a:schemeClr val="dk1"/>
                </a:solidFill>
              </a:rPr>
              <a:t>multifragment</a:t>
            </a:r>
            <a:r>
              <a:rPr lang="en-GB" dirty="0">
                <a:solidFill>
                  <a:schemeClr val="dk1"/>
                </a:solidFill>
              </a:rPr>
              <a:t> rendering, which is responsible for processing, storing and operating on multiple per-pixel fragments. </a:t>
            </a:r>
            <a:endParaRPr dirty="0">
              <a:solidFill>
                <a:schemeClr val="dk1"/>
              </a:solidFill>
            </a:endParaRP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In that sense, primary visibility determination is a subset of MFR, in the sense that it processes multiple per-pixel fragments but stores and operates on</a:t>
            </a:r>
            <a:r>
              <a:rPr lang="en-GB" b="1" dirty="0">
                <a:solidFill>
                  <a:schemeClr val="dk1"/>
                </a:solidFill>
              </a:rPr>
              <a:t> </a:t>
            </a:r>
            <a:r>
              <a:rPr lang="en-GB" b="0" dirty="0">
                <a:solidFill>
                  <a:schemeClr val="dk1"/>
                </a:solidFill>
              </a:rPr>
              <a:t>the closest one</a:t>
            </a:r>
            <a:r>
              <a:rPr lang="en-GB" dirty="0">
                <a:solidFill>
                  <a:schemeClr val="dk1"/>
                </a:solidFill>
              </a:rPr>
              <a:t>, while MFR processes, stores and operates on an arbitrary number of fragments.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At a conceptual level, the MFR pipeline is responsible for generating, storing, processing and evaluating information from incoming fragments.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pipeline is comprised of three main steps: construction, operation and image composition, which are defined by the context of the particular application in mind.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50464fc03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50464fc03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The construction step is responsible for generating and storing per-pixel fragments through a common </a:t>
            </a:r>
            <a:r>
              <a:rPr lang="en-GB" dirty="0" err="1">
                <a:solidFill>
                  <a:schemeClr val="dk1"/>
                </a:solidFill>
              </a:rPr>
              <a:t>rasterisation</a:t>
            </a:r>
            <a:r>
              <a:rPr lang="en-GB" dirty="0">
                <a:solidFill>
                  <a:schemeClr val="dk1"/>
                </a:solidFill>
              </a:rPr>
              <a:t> procedure, which is repeated according to a fixed number of iterations. </a:t>
            </a:r>
          </a:p>
          <a:p>
            <a:pPr marL="0" lvl="0" indent="0" algn="l" rtl="0">
              <a:spcBef>
                <a:spcPts val="0"/>
              </a:spcBef>
              <a:spcAft>
                <a:spcPts val="0"/>
              </a:spcAft>
              <a:buClr>
                <a:schemeClr val="dk1"/>
              </a:buClr>
              <a:buSzPts val="1100"/>
              <a:buFont typeface="Arial"/>
              <a:buNone/>
            </a:pPr>
            <a:r>
              <a:rPr lang="en-GB" dirty="0">
                <a:solidFill>
                  <a:schemeClr val="dk1"/>
                </a:solidFill>
              </a:rPr>
              <a:t>Each iteration is executed in one or more geometry rendering passes.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p>
          <a:p>
            <a:pPr marL="0" lvl="0" indent="0" algn="l" rtl="0">
              <a:spcBef>
                <a:spcPts val="0"/>
              </a:spcBef>
              <a:spcAft>
                <a:spcPts val="0"/>
              </a:spcAft>
              <a:buClr>
                <a:schemeClr val="dk1"/>
              </a:buClr>
              <a:buSzPts val="1100"/>
              <a:buFont typeface="Arial"/>
              <a:buNone/>
            </a:pPr>
            <a:r>
              <a:rPr lang="en-US" dirty="0">
                <a:solidFill>
                  <a:schemeClr val="dk1"/>
                </a:solidFill>
              </a:rPr>
              <a:t>In every geometry pass, a fragment subset associated with a specific pixel is selected and eventually stored.</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50464fc03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50464fc03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Even though storing and sorting are two fundamental building blocks of the construction step, the latter stage is implicitly or explicitly performed.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Concerning implementation, it can be applied either as post-processing step </a:t>
            </a:r>
            <a:r>
              <a:rPr lang="en-US" b="1" dirty="0">
                <a:solidFill>
                  <a:schemeClr val="dk1"/>
                </a:solidFill>
              </a:rPr>
              <a:t>(press LEFT CLICK for animation to start)</a:t>
            </a:r>
          </a:p>
          <a:p>
            <a:pPr marL="0" lvl="0" indent="0" algn="l" rtl="0">
              <a:spcBef>
                <a:spcPts val="0"/>
              </a:spcBef>
              <a:spcAft>
                <a:spcPts val="0"/>
              </a:spcAft>
              <a:buClr>
                <a:schemeClr val="dk1"/>
              </a:buClr>
              <a:buSzPts val="1100"/>
              <a:buFont typeface="Arial"/>
              <a:buNone/>
            </a:pPr>
            <a:r>
              <a:rPr lang="en-GB" dirty="0">
                <a:solidFill>
                  <a:schemeClr val="dk1"/>
                </a:solidFill>
              </a:rPr>
              <a:t>or as an online algorithm, i.e. reordering fragments as they arrive.</a:t>
            </a: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527cd229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527cd229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err="1">
                <a:solidFill>
                  <a:schemeClr val="dk1"/>
                </a:solidFill>
              </a:rPr>
              <a:t>Multifragment</a:t>
            </a:r>
            <a:r>
              <a:rPr lang="en-GB" dirty="0">
                <a:solidFill>
                  <a:schemeClr val="dk1"/>
                </a:solidFill>
              </a:rPr>
              <a:t> rendering is a family of </a:t>
            </a:r>
            <a:r>
              <a:rPr lang="en-GB" dirty="0" err="1">
                <a:solidFill>
                  <a:schemeClr val="dk1"/>
                </a:solidFill>
              </a:rPr>
              <a:t>rasterisation</a:t>
            </a:r>
            <a:r>
              <a:rPr lang="en-GB" dirty="0">
                <a:solidFill>
                  <a:schemeClr val="dk1"/>
                </a:solidFill>
              </a:rPr>
              <a:t>-based image synthesis techniques, that is responsible for the delivery of numerous complex visual phenomena in interactive and real-time rendering.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The main advantage of these approaches is that they compute information of hidden layers, essentially  augmenting the traditional primary visibility determination stage.</a:t>
            </a:r>
            <a:endParaRPr dirty="0">
              <a:solidFill>
                <a:schemeClr val="dk1"/>
              </a:solidFill>
            </a:endParaRPr>
          </a:p>
          <a:p>
            <a:pPr marL="0" lvl="0" indent="0" algn="l" rtl="0">
              <a:spcBef>
                <a:spcPts val="0"/>
              </a:spcBef>
              <a:spcAft>
                <a:spcPts val="0"/>
              </a:spcAft>
              <a:buNone/>
            </a:pPr>
            <a:endParaRPr i="0" dirty="0">
              <a:solidFill>
                <a:schemeClr val="dk1"/>
              </a:solidFill>
            </a:endParaRPr>
          </a:p>
          <a:p>
            <a:pPr marL="0" lvl="0" indent="0" algn="l" rtl="0">
              <a:spcBef>
                <a:spcPts val="0"/>
              </a:spcBef>
              <a:spcAft>
                <a:spcPts val="0"/>
              </a:spcAft>
              <a:buNone/>
            </a:pPr>
            <a:r>
              <a:rPr lang="en-GB" dirty="0">
                <a:solidFill>
                  <a:schemeClr val="dk1"/>
                </a:solidFill>
              </a:rPr>
              <a:t>With this survey, we provide an overview and insight into this exciting field of research.</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50464fc03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50464fc03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After construction has taken place, the next step performs one or more operations on the ordered fragment data structure. </a:t>
            </a:r>
            <a:endParaRPr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The most critical operation here is fragment data traversal </a:t>
            </a:r>
            <a:r>
              <a:rPr lang="en-US" b="1" dirty="0">
                <a:solidFill>
                  <a:schemeClr val="dk1"/>
                </a:solidFill>
              </a:rPr>
              <a:t>(press LEFT CLICK for animation to start),</a:t>
            </a:r>
          </a:p>
          <a:p>
            <a:pPr marL="0" lvl="0" indent="0" algn="l" rtl="0">
              <a:spcBef>
                <a:spcPts val="0"/>
              </a:spcBef>
              <a:spcAft>
                <a:spcPts val="0"/>
              </a:spcAft>
              <a:buClr>
                <a:schemeClr val="dk1"/>
              </a:buClr>
              <a:buSzPts val="1100"/>
              <a:buFont typeface="Arial"/>
              <a:buNone/>
            </a:pPr>
            <a:r>
              <a:rPr lang="en-GB" dirty="0">
                <a:solidFill>
                  <a:schemeClr val="dk1"/>
                </a:solidFill>
              </a:rPr>
              <a:t>followed by other optional, but more advanced ones, such as mipmapping, compression, etc.</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50464fc0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750464fc0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The final part, the image composition, accesses and exploits the fragment information stored in the MFR structure to compose the final output.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72a7705188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72a7705188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Let’s move into more detail for each part of the pipeline.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Construction is t</a:t>
            </a:r>
            <a:r>
              <a:rPr lang="en-GB" dirty="0"/>
              <a:t>he first stage here.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dirty="0"/>
              <a:t>Without loss of generality, the </a:t>
            </a:r>
            <a:r>
              <a:rPr lang="en-GB" dirty="0" err="1"/>
              <a:t>multifragment</a:t>
            </a:r>
            <a:r>
              <a:rPr lang="en-GB" dirty="0"/>
              <a:t> buffer construction techniques can be classified according to the maximum number of fragment samples per-pixel captured by each method in a single algorithm iteration, in three broad categories: depth-peeling, k-buffer and A-buffer methods.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7fe097b08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7fe097b0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First and foremost, depth-peeling methods process all fragment information through an iterative rendering pipeline using few and bounded memory resources.</a:t>
            </a:r>
            <a:endParaRPr dirty="0"/>
          </a:p>
          <a:p>
            <a:pPr marL="0" lvl="0" indent="0" algn="l" rtl="0">
              <a:spcBef>
                <a:spcPts val="0"/>
              </a:spcBef>
              <a:spcAft>
                <a:spcPts val="0"/>
              </a:spcAft>
              <a:buNone/>
            </a:pPr>
            <a:r>
              <a:rPr lang="en-GB" dirty="0"/>
              <a:t>Depending on the algorithm, each iteration carries out one geometry pass, to extract a limited fragment batch (up to two fragments) with guaranteed depth order.</a:t>
            </a:r>
            <a:endParaRPr dirty="0"/>
          </a:p>
          <a:p>
            <a:pPr marL="0" lvl="0" indent="0" algn="l" rtl="0">
              <a:spcBef>
                <a:spcPts val="0"/>
              </a:spcBef>
              <a:spcAft>
                <a:spcPts val="0"/>
              </a:spcAft>
              <a:buNone/>
            </a:pPr>
            <a:r>
              <a:rPr lang="en-GB" dirty="0"/>
              <a:t>Here, sorting happens implicitly in each </a:t>
            </a:r>
            <a:r>
              <a:rPr lang="en-GB"/>
              <a:t>iteration.</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fe097b08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fe097b08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On the other side, A-buffer methods aim at capturing </a:t>
            </a:r>
            <a:r>
              <a:rPr lang="en-GB" b="0" dirty="0"/>
              <a:t>all</a:t>
            </a:r>
            <a:r>
              <a:rPr lang="en-GB" dirty="0"/>
              <a:t> fragments per pixel in a single iteration step.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Typically, fragments are stored into GPU-accelerated data structures during a single geometry rendering pass, followed by a sorting process that reorders them according to their depth.</a:t>
            </a: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fe097b08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7fe097b08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Finally, k-buffer approaches offer a middle ground between the depth peeling and A-buffer methods (by efficiently combining the best features of both pipelines).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 general, k-buffer approaches are capable of capturing the k-best fragments in each iteration. In most common </a:t>
            </a:r>
            <a:r>
              <a:rPr lang="en-GB" dirty="0" err="1"/>
              <a:t>cases,k</a:t>
            </a:r>
            <a:r>
              <a:rPr lang="en-GB" dirty="0"/>
              <a:t>-best is the k-nearest fragments to the viewer. </a:t>
            </a:r>
            <a:r>
              <a:rPr lang="en-GB" dirty="0">
                <a:solidFill>
                  <a:schemeClr val="dk1"/>
                </a:solidFill>
              </a:rPr>
              <a:t>Without loss of generality, the k-best fragments in a pixel are defined as the k-subset of the per-pixel fragment set that minimise the value of a specific cost function.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t>Using a k-buffer requires fewer iterations, when compared to the traditional depth-peeling in order to capture all generated fragments.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72a7705188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72a770518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Probably the most well-known iterative MFR technique is the front-to-back depth peeling.</a:t>
            </a:r>
          </a:p>
          <a:p>
            <a:pPr marL="0" lvl="0" indent="0" algn="l" rtl="0">
              <a:spcBef>
                <a:spcPts val="0"/>
              </a:spcBef>
              <a:spcAft>
                <a:spcPts val="0"/>
              </a:spcAft>
              <a:buNone/>
            </a:pPr>
            <a:r>
              <a:rPr lang="en-GB" dirty="0"/>
              <a:t>F2B DP works by rendering the geometry multiple times and extracting a single fragment layer per iteration, in ascending depth order. </a:t>
            </a:r>
            <a:endParaRPr dirty="0"/>
          </a:p>
          <a:p>
            <a:pPr marL="0" lvl="0" indent="0" algn="l" rtl="0">
              <a:spcBef>
                <a:spcPts val="0"/>
              </a:spcBef>
              <a:spcAft>
                <a:spcPts val="0"/>
              </a:spcAft>
              <a:buNone/>
            </a:pPr>
            <a:r>
              <a:rPr lang="en-GB" dirty="0">
                <a:solidFill>
                  <a:schemeClr val="dk1"/>
                </a:solidFill>
              </a:rPr>
              <a:t>Specifically, the algorithm renders initially the scene and writing to the depth buffer the closest fragment to the camera. </a:t>
            </a:r>
          </a:p>
          <a:p>
            <a:pPr marL="0" lvl="0" indent="0" algn="l" rtl="0">
              <a:spcBef>
                <a:spcPts val="0"/>
              </a:spcBef>
              <a:spcAft>
                <a:spcPts val="0"/>
              </a:spcAft>
              <a:buNone/>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dirty="0">
              <a:solidFill>
                <a:schemeClr val="dk1"/>
              </a:solidFill>
            </a:endParaRPr>
          </a:p>
          <a:p>
            <a:pPr marL="0" lvl="0" indent="0" algn="l" rtl="0">
              <a:spcBef>
                <a:spcPts val="0"/>
              </a:spcBef>
              <a:spcAft>
                <a:spcPts val="0"/>
              </a:spcAft>
              <a:buNone/>
            </a:pPr>
            <a:r>
              <a:rPr lang="en-GB" dirty="0">
                <a:solidFill>
                  <a:schemeClr val="dk1"/>
                </a:solidFill>
              </a:rPr>
              <a:t>Then, it proceeds in an iterative fashion where at each iteration the next closest fragment to the camera is recorded.</a:t>
            </a:r>
          </a:p>
          <a:p>
            <a:pPr marL="0" lvl="0" indent="0" algn="l" rtl="0">
              <a:spcBef>
                <a:spcPts val="0"/>
              </a:spcBef>
              <a:spcAft>
                <a:spcPts val="0"/>
              </a:spcAft>
              <a:buNone/>
            </a:pPr>
            <a:r>
              <a:rPr lang="en-GB" dirty="0">
                <a:solidFill>
                  <a:schemeClr val="dk1"/>
                </a:solidFill>
              </a:rPr>
              <a:t>The process stops when the maximum number of iterations, set by the user, is reached or if no more fragments are generated.</a:t>
            </a:r>
            <a:endParaRPr lang="en-GB" dirty="0"/>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50464f9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750464f9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Next, the dual depth peeling speeds up the rendering process, by bidirectionally capturing both the nearest and furthest fragments in each iteration, thus dropping the complexity to half.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US" dirty="0">
              <a:solidFill>
                <a:schemeClr val="dk1"/>
              </a:solidFill>
            </a:endParaRPr>
          </a:p>
          <a:p>
            <a:pPr marL="0" lvl="0" indent="0" algn="l" rtl="0">
              <a:spcBef>
                <a:spcPts val="0"/>
              </a:spcBef>
              <a:spcAft>
                <a:spcPts val="0"/>
              </a:spcAft>
              <a:buNone/>
            </a:pPr>
            <a:r>
              <a:rPr lang="en-GB" dirty="0"/>
              <a:t>The idea here, is to apply the previous depth peeling method for the front-to-back and the back-to-front directions simultaneously.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50464f9b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50464f9b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dual depth peeling method was later augmented to extract two fragments per uniform depth bin in each iteration, thus reducing further the necessary iterations.</a:t>
            </a: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US"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Each depth bin corresponds to a uniformly divided interval of the pixel depth range.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50464f9b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750464f9b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general, depth peeling methods are susceptible to </a:t>
            </a:r>
            <a:r>
              <a:rPr lang="en-GB" dirty="0">
                <a:solidFill>
                  <a:schemeClr val="dk1"/>
                </a:solidFill>
              </a:rPr>
              <a:t>z-fighting </a:t>
            </a:r>
            <a:r>
              <a:rPr lang="en-GB" dirty="0"/>
              <a:t>artefacts, as in the </a:t>
            </a:r>
            <a:r>
              <a:rPr lang="en-GB" dirty="0" err="1"/>
              <a:t>z-buffer</a:t>
            </a:r>
            <a:r>
              <a:rPr lang="en-GB" dirty="0"/>
              <a:t>, when two or more generated fragments in the same pixel have identical depth values.</a:t>
            </a:r>
            <a:endParaRPr dirty="0"/>
          </a:p>
          <a:p>
            <a:pPr marL="0" lvl="0" indent="0" algn="l" rtl="0">
              <a:spcBef>
                <a:spcPts val="0"/>
              </a:spcBef>
              <a:spcAft>
                <a:spcPts val="0"/>
              </a:spcAft>
              <a:buNone/>
            </a:pPr>
            <a:r>
              <a:rPr lang="en-GB" dirty="0"/>
              <a:t>The authors here, proposed a number of solutions that mitigate the depth coplanarity issues that were present in the previous depth peeling methods.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5231bc4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5231bc4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GB" dirty="0">
                <a:solidFill>
                  <a:schemeClr val="dk1"/>
                </a:solidFill>
              </a:rPr>
              <a:t>The presentation is split into three main parts. First, we </a:t>
            </a:r>
            <a:r>
              <a:rPr lang="en-GB" b="0" dirty="0">
                <a:solidFill>
                  <a:schemeClr val="dk1"/>
                </a:solidFill>
              </a:rPr>
              <a:t>will</a:t>
            </a:r>
            <a:r>
              <a:rPr lang="en-GB" dirty="0">
                <a:solidFill>
                  <a:schemeClr val="dk1"/>
                </a:solidFill>
              </a:rPr>
              <a:t> define and present the </a:t>
            </a:r>
            <a:r>
              <a:rPr lang="en-GB" dirty="0" err="1">
                <a:solidFill>
                  <a:schemeClr val="dk1"/>
                </a:solidFill>
              </a:rPr>
              <a:t>multifragment</a:t>
            </a:r>
            <a:r>
              <a:rPr lang="en-GB" dirty="0">
                <a:solidFill>
                  <a:schemeClr val="dk1"/>
                </a:solidFill>
              </a:rPr>
              <a:t> rendering pipeline, clarify what this STAR focuses on. Then we will generalise MFR as a visibility determination problem and, finally, define a conceptual rendering pipeline for it.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In the next part, we elaborate and discuss this pipeline. We will detail construction strategies for the various methods, the core operations that can be performed on the data and, finally, their mapping to the respective applications.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In the last part, we will discuss some existing and hopefully exciting open problems and challenges and conclude by presenting opportunities for future research directions.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750464f9b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750464f9b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general, the main advantages of depth peeling methods are that they:</a:t>
            </a:r>
            <a:endParaRPr/>
          </a:p>
          <a:p>
            <a:pPr marL="0" lvl="0" indent="0" algn="l" rtl="0">
              <a:spcBef>
                <a:spcPts val="0"/>
              </a:spcBef>
              <a:spcAft>
                <a:spcPts val="0"/>
              </a:spcAft>
              <a:buNone/>
            </a:pPr>
            <a:r>
              <a:rPr lang="en-GB"/>
              <a:t>- allocate constant memory, </a:t>
            </a:r>
            <a:endParaRPr/>
          </a:p>
          <a:p>
            <a:pPr marL="0" lvl="0" indent="0" algn="l" rtl="0">
              <a:spcBef>
                <a:spcPts val="0"/>
              </a:spcBef>
              <a:spcAft>
                <a:spcPts val="0"/>
              </a:spcAft>
              <a:buNone/>
            </a:pPr>
            <a:r>
              <a:rPr lang="en-GB"/>
              <a:t>- do not need post-sorting (as it is handled implicitly) </a:t>
            </a:r>
            <a:endParaRPr/>
          </a:p>
          <a:p>
            <a:pPr marL="0" lvl="0" indent="0" algn="l" rtl="0">
              <a:spcBef>
                <a:spcPts val="0"/>
              </a:spcBef>
              <a:spcAft>
                <a:spcPts val="0"/>
              </a:spcAft>
              <a:buNone/>
            </a:pPr>
            <a:r>
              <a:rPr lang="en-GB"/>
              <a:t>- they support older hardware, offering increasing portability and ease of implementation in diverse architectures.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50464f9b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750464f9b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In general, the main advantages of depth peeling methods are that they:</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allocate constant memory,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do not need post-sorting (as it is handled implicitly)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they support older hardware, offering increasing portability and ease of implementation in diverse architectures.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Their downside is that they can become very computationally expensive due to the overhead imposed on the geometry processing stage for a large number of iteration steps.</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Moreover, it is only suitable for applications that rely on sequential fragment processing, such as transparency.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b="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50464f9b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750464f9b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In general, the main advantages of depth peeling methods are that they:</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allocate constant memory,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do not need post-sorting (as it is handled implicitly)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they support older hardware, offering increasing portability and ease of implementation in diverse architectures.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solidFill>
                  <a:schemeClr val="dk1"/>
                </a:solidFill>
              </a:rPr>
              <a:t>Their downside is that they can become very computationally expensive due to the overhead imposed on the geometry processing stage for a large number of iteration steps.</a:t>
            </a:r>
            <a:endParaRPr dirty="0">
              <a:solidFill>
                <a:schemeClr val="dk1"/>
              </a:solidFill>
            </a:endParaRPr>
          </a:p>
          <a:p>
            <a:pPr marL="0" lvl="0" indent="0" algn="l" rtl="0">
              <a:spcBef>
                <a:spcPts val="0"/>
              </a:spcBef>
              <a:spcAft>
                <a:spcPts val="0"/>
              </a:spcAft>
              <a:buNone/>
            </a:pPr>
            <a:r>
              <a:rPr lang="en-GB" dirty="0">
                <a:solidFill>
                  <a:schemeClr val="dk1"/>
                </a:solidFill>
              </a:rPr>
              <a:t>Moreover, it is only suitable for applications that rely on sequential fragment processing, such as transparency.</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Nevertheless, depth-peeling algorithms are still used nowadays and is the optimal choice when </a:t>
            </a:r>
            <a:r>
              <a:rPr lang="en-GB" dirty="0">
                <a:solidFill>
                  <a:schemeClr val="dk1"/>
                </a:solidFill>
              </a:rPr>
              <a:t>sufficient visual quality can be achieved by processing a small number of fragments.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b="1"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7527cd22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7527cd22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Now let’s move to the A-buffer. </a:t>
            </a:r>
            <a:endParaRPr/>
          </a:p>
          <a:p>
            <a:pPr marL="0" lvl="0" indent="0" algn="l" rtl="0">
              <a:spcBef>
                <a:spcPts val="0"/>
              </a:spcBef>
              <a:spcAft>
                <a:spcPts val="0"/>
              </a:spcAft>
              <a:buClr>
                <a:schemeClr val="dk1"/>
              </a:buClr>
              <a:buSzPts val="1100"/>
              <a:buFont typeface="Arial"/>
              <a:buNone/>
            </a:pPr>
            <a:r>
              <a:rPr lang="en-GB"/>
              <a:t>Conceptually, the construction of an A-buffer data structure requires two stages: </a:t>
            </a:r>
            <a:endParaRPr/>
          </a:p>
          <a:p>
            <a:pPr marL="0" lvl="0" indent="0" algn="l" rtl="0">
              <a:spcBef>
                <a:spcPts val="0"/>
              </a:spcBef>
              <a:spcAft>
                <a:spcPts val="0"/>
              </a:spcAft>
              <a:buClr>
                <a:schemeClr val="dk1"/>
              </a:buClr>
              <a:buSzPts val="1100"/>
              <a:buFont typeface="Arial"/>
              <a:buNone/>
            </a:pPr>
            <a:r>
              <a:rPr lang="en-GB"/>
              <a:t>(i) a store operation, where all fragments are captured in the form of an unsorted sequence, and </a:t>
            </a:r>
            <a:endParaRPr/>
          </a:p>
          <a:p>
            <a:pPr marL="0" lvl="0" indent="0" algn="l" rtl="0">
              <a:spcBef>
                <a:spcPts val="0"/>
              </a:spcBef>
              <a:spcAft>
                <a:spcPts val="0"/>
              </a:spcAft>
              <a:buClr>
                <a:schemeClr val="dk1"/>
              </a:buClr>
              <a:buSzPts val="1100"/>
              <a:buFont typeface="Arial"/>
              <a:buNone/>
            </a:pPr>
            <a:r>
              <a:rPr lang="en-GB"/>
              <a:t>(ii) a sorting one, where fragments are sorted according to their depth.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00eef6110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00eef6110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Now let’s move to the A-buffer. </a:t>
            </a:r>
            <a:endParaRPr dirty="0"/>
          </a:p>
          <a:p>
            <a:pPr marL="0" lvl="0" indent="0" algn="l" rtl="0">
              <a:spcBef>
                <a:spcPts val="0"/>
              </a:spcBef>
              <a:spcAft>
                <a:spcPts val="0"/>
              </a:spcAft>
              <a:buClr>
                <a:schemeClr val="dk1"/>
              </a:buClr>
              <a:buSzPts val="1100"/>
              <a:buFont typeface="Arial"/>
              <a:buNone/>
            </a:pPr>
            <a:r>
              <a:rPr lang="en-GB" dirty="0"/>
              <a:t>Conceptually, the construction of an A-buffer data structure requires two stages: </a:t>
            </a:r>
            <a:endParaRPr dirty="0"/>
          </a:p>
          <a:p>
            <a:pPr marL="0" lvl="0" indent="0" algn="l" rtl="0">
              <a:spcBef>
                <a:spcPts val="0"/>
              </a:spcBef>
              <a:spcAft>
                <a:spcPts val="0"/>
              </a:spcAft>
              <a:buClr>
                <a:schemeClr val="dk1"/>
              </a:buClr>
              <a:buSzPts val="1100"/>
              <a:buFont typeface="Arial"/>
              <a:buNone/>
            </a:pPr>
            <a:r>
              <a:rPr lang="en-GB" dirty="0"/>
              <a:t>(</a:t>
            </a:r>
            <a:r>
              <a:rPr lang="en-GB" dirty="0" err="1"/>
              <a:t>i</a:t>
            </a:r>
            <a:r>
              <a:rPr lang="en-GB" dirty="0"/>
              <a:t>) a store operation, where all fragments are captured in the form of an unsorted sequence, and </a:t>
            </a:r>
            <a:endParaRPr dirty="0"/>
          </a:p>
          <a:p>
            <a:pPr marL="0" lvl="0" indent="0" algn="l" rtl="0">
              <a:spcBef>
                <a:spcPts val="0"/>
              </a:spcBef>
              <a:spcAft>
                <a:spcPts val="0"/>
              </a:spcAft>
              <a:buClr>
                <a:schemeClr val="dk1"/>
              </a:buClr>
              <a:buSzPts val="1100"/>
              <a:buFont typeface="Arial"/>
              <a:buNone/>
            </a:pPr>
            <a:r>
              <a:rPr lang="en-GB" dirty="0"/>
              <a:t>(ii) a sorting one, where fragments are sorted according to their depth.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There are three major categories related to the A-buffer construction which will be discussed next. This will be followed by another discussion on the sorting procedure.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7527cd229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7527cd229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Historically, the first MFR approach was the linked-list A-buffer, where the main idea was to store all generated fragments in linked lists instead of keeping only the closest visible fragment.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 GPU implementation requires two buffers that operate on per-pixel linked lists. A head buffer that contains the heads to each list and a node buffer, that stores their data and connectivity information.</a:t>
            </a:r>
            <a:endParaRPr dirty="0">
              <a:solidFill>
                <a:schemeClr val="dk1"/>
              </a:solidFill>
            </a:endParaRPr>
          </a:p>
          <a:p>
            <a:pPr marL="0" lvl="0" indent="0" algn="l" rtl="0">
              <a:spcBef>
                <a:spcPts val="0"/>
              </a:spcBef>
              <a:spcAft>
                <a:spcPts val="0"/>
              </a:spcAft>
              <a:buNone/>
            </a:pPr>
            <a:r>
              <a:rPr lang="en-GB" dirty="0">
                <a:solidFill>
                  <a:schemeClr val="dk1"/>
                </a:solidFill>
              </a:rPr>
              <a:t>Since the lists are created in parallel, the use of atomic operations are applied to ensure correct modification of shared data.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US"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27cd229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527cd22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Historically, the first MFR approach was the linked-list A-buffer, where the main idea was to store all generated fragments in linked lists instead of keeping only the closest visible fragment.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GPU implementation requires two buffers that operate on per-pixel linked lists. A head buffer that contains the heads to each list and a node buffer, that stores their data and connectivity information.</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Since the lists are created in parallel, the use of atomic operations are applied to ensure correct modification of shared 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However, it suffers from two limitations. First, it requires a memory preallocation operation to reserve the memory space needed, since dynamic memory allocation for new nodes is not possible within a shader.</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is decided manually and can result either in wasted space or memory overflow; the latter manifests as flickering.</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527cd229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527cd229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Historically, the first MFR approach was the linked-list A-buffer, where the main idea was to store all generated fragments in linked lists instead of keeping only the closest visible fragment.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 GPU implementation requires two buffers that operate on per-pixel linked lists. A head buffer that contains the heads to each list and a node buffer, that stores their data and connectivity information.</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Since the lists are created in parallel, the use of atomic operations are applied to ensure correct modification of shared data.</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However, it suffers from two limitations. First, it requires a memory </a:t>
            </a:r>
            <a:r>
              <a:rPr lang="en-GB" dirty="0" err="1">
                <a:solidFill>
                  <a:schemeClr val="dk1"/>
                </a:solidFill>
              </a:rPr>
              <a:t>preallocation</a:t>
            </a:r>
            <a:r>
              <a:rPr lang="en-GB" dirty="0">
                <a:solidFill>
                  <a:schemeClr val="dk1"/>
                </a:solidFill>
              </a:rPr>
              <a:t> operation to reserve the memory space needed, since dynamic memory allocation for new nodes is not possible within a shader.</a:t>
            </a:r>
            <a:endParaRPr dirty="0">
              <a:solidFill>
                <a:schemeClr val="dk1"/>
              </a:solidFill>
            </a:endParaRPr>
          </a:p>
          <a:p>
            <a:pPr marL="0" lvl="0" indent="0" algn="l" rtl="0">
              <a:spcBef>
                <a:spcPts val="0"/>
              </a:spcBef>
              <a:spcAft>
                <a:spcPts val="0"/>
              </a:spcAft>
              <a:buNone/>
            </a:pPr>
            <a:r>
              <a:rPr lang="en-GB" dirty="0">
                <a:solidFill>
                  <a:schemeClr val="dk1"/>
                </a:solidFill>
              </a:rPr>
              <a:t>This is decided manually and can result either in wasted space or memory overflow; the latter manifests as flickering.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Second, the non-contiguous allocation patterns of the linked list result in memory indirections and cache misses and can, as a result, cause performance degradation.</a:t>
            </a:r>
            <a:endParaRPr dirty="0"/>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527cd229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7527cd229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research community has since focused on ways to alleviate these limitations.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These include</a:t>
            </a:r>
            <a:endParaRPr dirty="0"/>
          </a:p>
          <a:p>
            <a:pPr marL="457200" lvl="0" indent="-298450" algn="l" rtl="0">
              <a:spcBef>
                <a:spcPts val="0"/>
              </a:spcBef>
              <a:spcAft>
                <a:spcPts val="0"/>
              </a:spcAft>
              <a:buSzPts val="1100"/>
              <a:buAutoNum type="alphaLcParenBoth"/>
            </a:pPr>
            <a:r>
              <a:rPr lang="en-GB" dirty="0">
                <a:solidFill>
                  <a:schemeClr val="dk1"/>
                </a:solidFill>
              </a:rPr>
              <a:t>Improved </a:t>
            </a:r>
            <a:r>
              <a:rPr lang="en-GB" dirty="0"/>
              <a:t>cache coherency by memory paging.</a:t>
            </a:r>
            <a:endParaRPr dirty="0"/>
          </a:p>
          <a:p>
            <a:pPr marL="457200" lvl="0" indent="-298450" algn="l" rtl="0">
              <a:spcBef>
                <a:spcPts val="0"/>
              </a:spcBef>
              <a:spcAft>
                <a:spcPts val="0"/>
              </a:spcAft>
              <a:buSzPts val="1100"/>
              <a:buAutoNum type="alphaLcParenBoth"/>
            </a:pPr>
            <a:r>
              <a:rPr lang="en-GB" dirty="0">
                <a:solidFill>
                  <a:schemeClr val="dk1"/>
                </a:solidFill>
              </a:rPr>
              <a:t>Bidirectional traversal using double-linked lists.</a:t>
            </a:r>
            <a:endParaRPr dirty="0"/>
          </a:p>
          <a:p>
            <a:pPr marL="457200" lvl="0" indent="-298450" algn="l" rtl="0">
              <a:spcBef>
                <a:spcPts val="0"/>
              </a:spcBef>
              <a:spcAft>
                <a:spcPts val="0"/>
              </a:spcAft>
              <a:buSzPts val="1100"/>
              <a:buAutoNum type="alphaLcParenBoth"/>
            </a:pPr>
            <a:r>
              <a:rPr lang="en-GB" dirty="0"/>
              <a:t>Mitigate memory overflow issues by exploiting tiling mechanisms.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527cd229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527cd229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simpler approach allows the storage of all fragments in fixed-size per-pixel arrays. These are usually implemented with the assistance of an additional count buffer.</a:t>
            </a:r>
            <a:endParaRPr dirty="0"/>
          </a:p>
          <a:p>
            <a:pPr marL="0" lvl="0" indent="0" algn="l" rtl="0">
              <a:spcBef>
                <a:spcPts val="0"/>
              </a:spcBef>
              <a:spcAft>
                <a:spcPts val="0"/>
              </a:spcAft>
              <a:buNone/>
            </a:pPr>
            <a:r>
              <a:rPr lang="en-GB" dirty="0"/>
              <a:t>Compared to a linked list, the need to maintain node pointers is removed and fragments are stored in contiguous memory locations, resulting at </a:t>
            </a:r>
            <a:r>
              <a:rPr lang="en-GB" dirty="0">
                <a:solidFill>
                  <a:schemeClr val="dk1"/>
                </a:solidFill>
              </a:rPr>
              <a:t>improved cache coherence and much faster speeds.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US"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4e5d51ba0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4e5d51ba0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Some clarification first: </a:t>
            </a:r>
            <a:r>
              <a:rPr lang="en-GB" dirty="0" err="1">
                <a:solidFill>
                  <a:schemeClr val="dk1"/>
                </a:solidFill>
              </a:rPr>
              <a:t>multifragment</a:t>
            </a:r>
            <a:r>
              <a:rPr lang="en-GB" dirty="0">
                <a:solidFill>
                  <a:schemeClr val="dk1"/>
                </a:solidFill>
              </a:rPr>
              <a:t> methods describes the algorithms and data structures that are used to produce, maintain and process sets of geometry fragments associated with a single image, from the same location in image space and from the same viewpoint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527cd229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7527cd229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 simpler approach allows the storage of all fragments in fixed-size per-pixel arrays. These are usually implemented with the assistance of an additional count buffer.</a:t>
            </a:r>
            <a:endParaRPr dirty="0">
              <a:solidFill>
                <a:schemeClr val="dk1"/>
              </a:solidFill>
            </a:endParaRPr>
          </a:p>
          <a:p>
            <a:pPr marL="0" lvl="0" indent="0" algn="l" rtl="0">
              <a:spcBef>
                <a:spcPts val="0"/>
              </a:spcBef>
              <a:spcAft>
                <a:spcPts val="0"/>
              </a:spcAft>
              <a:buNone/>
            </a:pPr>
            <a:r>
              <a:rPr lang="en-GB" dirty="0">
                <a:solidFill>
                  <a:schemeClr val="dk1"/>
                </a:solidFill>
              </a:rPr>
              <a:t>Compared to a linked list, the need to maintain node pointers is removed and fragments are stored in contiguous memory locations, resulting at improved cache coherence and much faster speeds.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On the downside, scenes with uneven fragment distribution can cause large blocks of memory space to be wasted, as the size of each array is fixed for all pixels.</a:t>
            </a:r>
            <a:endParaRPr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527cd229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7527cd229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Finally, variable-size arrays attempt to combine the advantages of fixed-size arrays and linked-list structures.</a:t>
            </a:r>
            <a:endParaRPr dirty="0"/>
          </a:p>
          <a:p>
            <a:pPr marL="0" lvl="0" indent="0" algn="l" rtl="0">
              <a:spcBef>
                <a:spcPts val="0"/>
              </a:spcBef>
              <a:spcAft>
                <a:spcPts val="0"/>
              </a:spcAft>
              <a:buNone/>
            </a:pPr>
            <a:r>
              <a:rPr lang="en-GB" dirty="0"/>
              <a:t>Essentially, they aim to store information in contiguous regions without over-allocating memory space.</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Typically, they require two additional passes before the storing stage. </a:t>
            </a:r>
          </a:p>
          <a:p>
            <a:pPr marL="228600" lvl="0" indent="-228600" algn="l" rtl="0">
              <a:spcBef>
                <a:spcPts val="0"/>
              </a:spcBef>
              <a:spcAft>
                <a:spcPts val="0"/>
              </a:spcAft>
              <a:buAutoNum type="alphaLcParenR"/>
            </a:pPr>
            <a:r>
              <a:rPr lang="en-GB" dirty="0">
                <a:solidFill>
                  <a:schemeClr val="dk1"/>
                </a:solidFill>
              </a:rPr>
              <a:t>one geometry pass for counting the exact number of fragments needed which enables us to allocate the exact amount of memory that we shall need and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None/>
            </a:pPr>
            <a:r>
              <a:rPr lang="en-GB" dirty="0">
                <a:solidFill>
                  <a:schemeClr val="dk1"/>
                </a:solidFill>
              </a:rPr>
              <a:t>b) a screen-space pass, counting the per-pixel head pointers through a prefix sum operation.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None/>
            </a:pPr>
            <a:r>
              <a:rPr lang="en-GB" dirty="0">
                <a:solidFill>
                  <a:schemeClr val="dk1"/>
                </a:solidFill>
              </a:rPr>
              <a:t>c) </a:t>
            </a:r>
            <a:r>
              <a:rPr lang="en-GB" dirty="0"/>
              <a:t>This is followed by the actual geometry pass which fills the array using the information stored in the head buffer</a:t>
            </a: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7527cd2291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7527cd2291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variable-size arrays attempt to combine the advantages of fixed-size arrays and linked-list structures.</a:t>
            </a:r>
          </a:p>
          <a:p>
            <a:pPr marL="0" lvl="0" indent="0" algn="l" rtl="0">
              <a:spcBef>
                <a:spcPts val="0"/>
              </a:spcBef>
              <a:spcAft>
                <a:spcPts val="0"/>
              </a:spcAft>
              <a:buNone/>
            </a:pPr>
            <a:r>
              <a:rPr lang="en-US" dirty="0"/>
              <a:t>Essentially, they aim to store information in contiguous regions without over-allocating memory space.</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Typically, they require two additional passes before the storing stage. </a:t>
            </a:r>
          </a:p>
          <a:p>
            <a:pPr marL="228600" lvl="0" indent="-228600" algn="l" rtl="0">
              <a:spcBef>
                <a:spcPts val="0"/>
              </a:spcBef>
              <a:spcAft>
                <a:spcPts val="0"/>
              </a:spcAft>
              <a:buAutoNum type="alphaLcParenR"/>
            </a:pPr>
            <a:r>
              <a:rPr lang="en-US" dirty="0">
                <a:solidFill>
                  <a:schemeClr val="dk1"/>
                </a:solidFill>
              </a:rPr>
              <a:t>one geometry pass for counting the exact number of fragments needed which enables us to allocate the exact amount of memory that we shall need and </a:t>
            </a:r>
          </a:p>
          <a:p>
            <a:pPr marL="0" lvl="0" indent="0" algn="l" rtl="0">
              <a:spcBef>
                <a:spcPts val="0"/>
              </a:spcBef>
              <a:spcAft>
                <a:spcPts val="0"/>
              </a:spcAft>
              <a:buNone/>
            </a:pPr>
            <a:r>
              <a:rPr lang="en-US" dirty="0">
                <a:solidFill>
                  <a:schemeClr val="dk1"/>
                </a:solidFill>
              </a:rPr>
              <a:t>b) a screen-space pass, counting the per-pixel head pointers through a prefix sum operation.</a:t>
            </a:r>
          </a:p>
          <a:p>
            <a:pPr marL="0" lvl="0" indent="0" algn="l" rtl="0">
              <a:spcBef>
                <a:spcPts val="0"/>
              </a:spcBef>
              <a:spcAft>
                <a:spcPts val="0"/>
              </a:spcAft>
              <a:buNone/>
            </a:pPr>
            <a:r>
              <a:rPr lang="en-US" dirty="0">
                <a:solidFill>
                  <a:schemeClr val="dk1"/>
                </a:solidFill>
              </a:rPr>
              <a:t>c) </a:t>
            </a:r>
            <a:r>
              <a:rPr lang="en-US" dirty="0"/>
              <a:t>This is followed by the actual geometry pass which fills the array using the information stored in the head buffer</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t>On the downside, they are more complex to implement and can be less efficient on scenes with high geometric complexity due to the extra geometry pass required for counting the fragments</a:t>
            </a:r>
            <a:endParaRPr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527cd229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527cd229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To sum up, the various A-buffer alternatives that exist in the literature cover a broad range of characteristics and, therefore, there is no optimal solution but rather a more suitable match for each application’s requirements.</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527cd2291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7527cd2291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To sum up, the various A-buffer alternatives that exist in the literature cover a broad range of characteristics and, therefore, there is no optimal solution but rather a more suitable match for each application’s requirements.</a:t>
            </a:r>
            <a:endParaRPr dirty="0">
              <a:solidFill>
                <a:schemeClr val="dk1"/>
              </a:solidFill>
            </a:endParaRP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100"/>
              <a:buFont typeface="Arial"/>
              <a:buNone/>
            </a:pPr>
            <a:r>
              <a:rPr lang="en-GB" dirty="0">
                <a:solidFill>
                  <a:schemeClr val="dk1"/>
                </a:solidFill>
              </a:rPr>
              <a:t>Fixed-size arrays are the simplest to implement and most efficient in practice but waste a significant amount of memory, which remains unused. So they should be employed on scenes with uniform fragment distribution, or applications where memory is not an actual issue.</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527cd2291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527cd2291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To sum up, the various A-buffer alternatives that exist in the literature cover a broad range of characteristics and, therefore, there is no optimal solution but rather a more suitable match for each application’s requirements.</a:t>
            </a:r>
            <a:endParaRPr dirty="0">
              <a:solidFill>
                <a:schemeClr val="dk1"/>
              </a:solidFill>
            </a:endParaRP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100"/>
              <a:buFont typeface="Arial"/>
              <a:buNone/>
            </a:pPr>
            <a:r>
              <a:rPr lang="en-GB" dirty="0">
                <a:solidFill>
                  <a:schemeClr val="dk1"/>
                </a:solidFill>
              </a:rPr>
              <a:t>Fixed-size arrays are the simplest to implement and most efficient in practice but waste a significant amount of memory, which remains unused. So they should be employed on scenes with uniform fragment distribution, or applications where memory is not an actual issue.</a:t>
            </a:r>
            <a:endParaRPr lang="en-GB"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Traditional linked lists can accommodate more complex environments at the same memory budget, by trading tighter memory allocation with less efficient cache utilisation.</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527cd2291_3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527cd2291_3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To sum up, the various A-buffer alternatives that exist in the literature cover a broad range of characteristics and, therefore, there is no optimal solution but rather a more suitable match for each application’s requirements.</a:t>
            </a:r>
            <a:endParaRPr dirty="0">
              <a:solidFill>
                <a:schemeClr val="dk1"/>
              </a:solidFill>
            </a:endParaRP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Fixed-size arrays are the simplest to implement and most efficient in practice but waste a significant amount of memory, which remains unused. So they should be employed on scenes with uniform fragment distribution, or applications where memory is not an actual issue.</a:t>
            </a:r>
          </a:p>
          <a:p>
            <a:pPr marL="0" lvl="0" indent="0" algn="l" rtl="0">
              <a:spcBef>
                <a:spcPts val="0"/>
              </a:spcBef>
              <a:spcAft>
                <a:spcPts val="0"/>
              </a:spcAft>
              <a:buNone/>
            </a:pPr>
            <a:endParaRPr dirty="0"/>
          </a:p>
          <a:p>
            <a:pPr marL="0" lvl="0" indent="0" algn="l" rtl="0">
              <a:spcBef>
                <a:spcPts val="0"/>
              </a:spcBef>
              <a:spcAft>
                <a:spcPts val="0"/>
              </a:spcAft>
              <a:buNone/>
            </a:pPr>
            <a:r>
              <a:rPr lang="en-GB" dirty="0">
                <a:solidFill>
                  <a:schemeClr val="dk1"/>
                </a:solidFill>
              </a:rPr>
              <a:t>Traditional linked lists can accommodate more complex environments at the same memory budget, by trading tighter memory allocation with less efficient cache utilisation.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t>Finally, variable-size arrays are the most elegant, and are preferred for applications with tighter memory budget. Due to the extra geometry pass, they are not the optimal choice for environments with medium geometric complexity.</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7527cd2291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7527cd2291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After all fragments have been stored to the A-buffer, they are sorted by depth in a subsequent screen-space pass.</a:t>
            </a:r>
            <a:endParaRPr dirty="0"/>
          </a:p>
          <a:p>
            <a:pPr marL="0" lvl="0" indent="0" algn="l" rtl="0">
              <a:spcBef>
                <a:spcPts val="0"/>
              </a:spcBef>
              <a:spcAft>
                <a:spcPts val="0"/>
              </a:spcAft>
              <a:buClr>
                <a:schemeClr val="dk1"/>
              </a:buClr>
              <a:buSzPts val="1100"/>
              <a:buFont typeface="Arial"/>
              <a:buNone/>
            </a:pPr>
            <a:r>
              <a:rPr lang="en-GB" dirty="0"/>
              <a:t>Conventionally, this process is parallelised across pixels, but serialised along the individual depth fragments.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dirty="0"/>
              <a:t>The process can be divided into four main consecutive steps: </a:t>
            </a:r>
            <a:endParaRPr dirty="0"/>
          </a:p>
          <a:p>
            <a:pPr marL="228600" lvl="0" indent="-228600" algn="l" rtl="0">
              <a:spcBef>
                <a:spcPts val="0"/>
              </a:spcBef>
              <a:spcAft>
                <a:spcPts val="0"/>
              </a:spcAft>
              <a:buClr>
                <a:schemeClr val="dk1"/>
              </a:buClr>
              <a:buSzPts val="1100"/>
              <a:buFont typeface="Arial"/>
              <a:buAutoNum type="alphaLcParenR"/>
            </a:pPr>
            <a:r>
              <a:rPr lang="en-GB" dirty="0"/>
              <a:t>the depth values of the captured fragments are fetched from the global memory,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Clr>
                <a:schemeClr val="dk1"/>
              </a:buClr>
              <a:buSzPts val="1100"/>
              <a:buFont typeface="Arial"/>
              <a:buNone/>
            </a:pPr>
            <a:r>
              <a:rPr lang="en-GB" dirty="0"/>
              <a:t>b) the data is stored onto a per-pixel local structure,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Clr>
                <a:schemeClr val="dk1"/>
              </a:buClr>
              <a:buSzPts val="1100"/>
              <a:buFont typeface="Arial"/>
              <a:buNone/>
            </a:pPr>
            <a:r>
              <a:rPr lang="en-GB" dirty="0"/>
              <a:t>c) the local now data is sorted based on depth,</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Clr>
                <a:schemeClr val="dk1"/>
              </a:buClr>
              <a:buSzPts val="1100"/>
              <a:buFont typeface="Arial"/>
              <a:buNone/>
            </a:pPr>
            <a:r>
              <a:rPr lang="en-GB" dirty="0"/>
              <a:t>and finally save the sorted data is stored back into the global memory.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7527cd2291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7527cd2291_3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Irregular fragment generation leads to several performance bottlenecks.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a) Poor coalescing of global memory manifesting mainly at LL structures (left)</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b) Bad local memory utilisation during the store stage, as neighbouring threads contain different lengths in their fragment lists (right)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c) Thread divergence during the sorting process, for the same reason as before</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527cd2291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527cd2291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Two novel approaches to improve the management of local GPU caches.</a:t>
            </a:r>
            <a:endParaRPr dirty="0"/>
          </a:p>
          <a:p>
            <a:pPr marL="0" lvl="0" indent="0" algn="l" rtl="0">
              <a:spcBef>
                <a:spcPts val="0"/>
              </a:spcBef>
              <a:spcAft>
                <a:spcPts val="0"/>
              </a:spcAft>
              <a:buNone/>
            </a:pPr>
            <a:r>
              <a:rPr lang="en-GB" dirty="0">
                <a:solidFill>
                  <a:schemeClr val="dk1"/>
                </a:solidFill>
              </a:rPr>
              <a:t>The first approach </a:t>
            </a:r>
            <a:r>
              <a:rPr lang="en-GB" dirty="0"/>
              <a:t>performing different screen-space passes, each one sorting fragment lists of different length.</a:t>
            </a:r>
            <a:endParaRPr dirty="0"/>
          </a:p>
          <a:p>
            <a:pPr marL="0" lvl="0" indent="0" algn="l" rtl="0">
              <a:spcBef>
                <a:spcPts val="0"/>
              </a:spcBef>
              <a:spcAft>
                <a:spcPts val="0"/>
              </a:spcAft>
              <a:buClr>
                <a:schemeClr val="dk1"/>
              </a:buClr>
              <a:buSzPts val="1100"/>
              <a:buFont typeface="Arial"/>
              <a:buNone/>
            </a:pPr>
            <a:r>
              <a:rPr lang="en-GB" dirty="0"/>
              <a:t>The second idea </a:t>
            </a:r>
            <a:r>
              <a:rPr lang="en-GB" dirty="0">
                <a:solidFill>
                  <a:schemeClr val="dk1"/>
                </a:solidFill>
              </a:rPr>
              <a:t>partitions the depth sorting into batches </a:t>
            </a:r>
            <a:r>
              <a:rPr lang="en-GB" dirty="0"/>
              <a:t>and iteratively </a:t>
            </a:r>
            <a:r>
              <a:rPr lang="en-GB" dirty="0">
                <a:solidFill>
                  <a:schemeClr val="dk1"/>
                </a:solidFill>
              </a:rPr>
              <a:t>sorts the larger list using a smaller amount of local memory.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00908fc4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00908fc4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Some clarification first: </a:t>
            </a:r>
            <a:r>
              <a:rPr lang="en-GB" dirty="0" err="1">
                <a:solidFill>
                  <a:schemeClr val="dk1"/>
                </a:solidFill>
              </a:rPr>
              <a:t>multifragment</a:t>
            </a:r>
            <a:r>
              <a:rPr lang="en-GB" dirty="0">
                <a:solidFill>
                  <a:schemeClr val="dk1"/>
                </a:solidFill>
              </a:rPr>
              <a:t> methods describes the algorithms and data structures that are used to produce, maintain and process sets of geometry fragments associated with a single image, from the same location in image space and from the same viewpoint</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Therefore, it does not contain methods that process information from multiple viewpoints.</a:t>
            </a:r>
          </a:p>
          <a:p>
            <a:pPr marL="0" lvl="0" indent="0" algn="l" rtl="0">
              <a:spcBef>
                <a:spcPts val="0"/>
              </a:spcBef>
              <a:spcAft>
                <a:spcPts val="0"/>
              </a:spcAft>
              <a:buClr>
                <a:schemeClr val="dk1"/>
              </a:buClr>
              <a:buSzPts val="1100"/>
              <a:buFont typeface="Arial"/>
              <a:buNone/>
            </a:pPr>
            <a:r>
              <a:rPr lang="en-GB" dirty="0">
                <a:solidFill>
                  <a:schemeClr val="dk1"/>
                </a:solidFill>
              </a:rPr>
              <a:t>It does not describe data structures addressable in object-space, such as </a:t>
            </a:r>
            <a:r>
              <a:rPr lang="en-GB" dirty="0" err="1">
                <a:solidFill>
                  <a:schemeClr val="dk1"/>
                </a:solidFill>
              </a:rPr>
              <a:t>voxelisation</a:t>
            </a:r>
            <a:r>
              <a:rPr lang="en-GB" dirty="0">
                <a:solidFill>
                  <a:schemeClr val="dk1"/>
                </a:solidFill>
              </a:rPr>
              <a:t> techniques.</a:t>
            </a:r>
          </a:p>
          <a:p>
            <a:pPr marL="0" lvl="0" indent="0" algn="l" rtl="0">
              <a:spcBef>
                <a:spcPts val="0"/>
              </a:spcBef>
              <a:spcAft>
                <a:spcPts val="0"/>
              </a:spcAft>
              <a:buClr>
                <a:schemeClr val="dk1"/>
              </a:buClr>
              <a:buSzPts val="1100"/>
              <a:buFont typeface="Arial"/>
              <a:buNone/>
            </a:pPr>
            <a:r>
              <a:rPr lang="en-GB" dirty="0">
                <a:solidFill>
                  <a:schemeClr val="dk1"/>
                </a:solidFill>
              </a:rPr>
              <a:t>As such, we do not address such techniques in our survey</a:t>
            </a:r>
            <a:r>
              <a:rPr lang="el-GR" dirty="0">
                <a:solidFill>
                  <a:schemeClr val="dk1"/>
                </a:solidFill>
              </a:rPr>
              <a: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7527cd2291_4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7527cd2291_4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Two novel approaches to improve the management of local GPU caches.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first approach performing different screen-space passes, each one sorting fragment lists of different length.</a:t>
            </a:r>
            <a:endParaRPr>
              <a:solidFill>
                <a:schemeClr val="dk1"/>
              </a:solidFill>
            </a:endParaRPr>
          </a:p>
          <a:p>
            <a:pPr marL="0" lvl="0" indent="0" algn="l" rtl="0">
              <a:spcBef>
                <a:spcPts val="0"/>
              </a:spcBef>
              <a:spcAft>
                <a:spcPts val="0"/>
              </a:spcAft>
              <a:buNone/>
            </a:pPr>
            <a:r>
              <a:rPr lang="en-GB">
                <a:solidFill>
                  <a:schemeClr val="dk1"/>
                </a:solidFill>
              </a:rPr>
              <a:t>The second idea partitions the depth sorting into batches and iteratively sorts the larger list using a smaller amount of local memory.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GB">
                <a:solidFill>
                  <a:schemeClr val="dk1"/>
                </a:solidFill>
              </a:rPr>
              <a:t>Sorting millions of irregular-sized fragment lists in parallel is still a difficult task.</a:t>
            </a:r>
            <a:endParaRPr>
              <a:solidFill>
                <a:schemeClr val="dk1"/>
              </a:solidFill>
            </a:endParaRPr>
          </a:p>
          <a:p>
            <a:pPr marL="0" lvl="0" indent="0" algn="l" rtl="0">
              <a:spcBef>
                <a:spcPts val="0"/>
              </a:spcBef>
              <a:spcAft>
                <a:spcPts val="0"/>
              </a:spcAft>
              <a:buNone/>
            </a:pPr>
            <a:r>
              <a:rPr lang="en-GB">
                <a:solidFill>
                  <a:schemeClr val="dk1"/>
                </a:solidFill>
              </a:rPr>
              <a:t>To reduce divergence, researchers altered the sorting algorithm per-pixel, based on the list length, or exploited other sorting algorithms, such as bin sort, or register-based block sort.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527cd2291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527cd2291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Two novel approaches to improve the management of local GPU caches.</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 first approach performing different screen-space passes, each one sorting fragment lists of different length.</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 second idea partitions the depth sorting into batches and iteratively sorts the larger list using a smaller amount of local memory.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Sorting millions of irregular-sized fragment lists in parallel is still a difficult task.</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To reduce divergence, researchers altered the sorting algorithm per-pixel, based on the list length, or exploited other sorting algorithms, such as bin sort, or register-based block sort.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 practice, choosing the appropriate sorting mechanism is application dependent and most specifically, related to the generated fragment distribution.</a:t>
            </a:r>
            <a:endParaRPr dirty="0"/>
          </a:p>
          <a:p>
            <a:pPr marL="0" lvl="0" indent="0" algn="l" rtl="0">
              <a:spcBef>
                <a:spcPts val="0"/>
              </a:spcBef>
              <a:spcAft>
                <a:spcPts val="0"/>
              </a:spcAft>
              <a:buNone/>
            </a:pPr>
            <a:r>
              <a:rPr lang="en-GB" dirty="0"/>
              <a:t>Modern applications can use a combination of the described methods, for example </a:t>
            </a:r>
            <a:r>
              <a:rPr lang="en-GB" dirty="0" err="1"/>
              <a:t>preallocated</a:t>
            </a:r>
            <a:r>
              <a:rPr lang="en-GB" dirty="0"/>
              <a:t> length arrays with register-based block sorting.</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7527cd2291_4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7527cd2291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last approach is the k-buffer.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This data structure reduces the computation cost and memory consumption by capturing the k-</a:t>
            </a:r>
            <a:r>
              <a:rPr lang="en-GB" dirty="0">
                <a:solidFill>
                  <a:schemeClr val="dk1"/>
                </a:solidFill>
              </a:rPr>
              <a:t>best </a:t>
            </a:r>
            <a:r>
              <a:rPr lang="en-GB" dirty="0"/>
              <a:t>subset of all generated fragments, usually the closest to the camera, in a single iteration.</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In practical scenarios, where only a specific portion of the fragment pool is enough for plausible results, such as in the case transparency, only a single iteration is usually enough.</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527cd2291_4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7527cd2291_4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general, the algorithmic structure of any k-buffer variant is as follows.</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None/>
            </a:pPr>
            <a:r>
              <a:rPr lang="en-GB" dirty="0"/>
              <a:t>For each incoming fragment, </a:t>
            </a:r>
          </a:p>
          <a:p>
            <a:pPr marL="0" lvl="0" indent="0" algn="l" rtl="0">
              <a:spcBef>
                <a:spcPts val="0"/>
              </a:spcBef>
              <a:spcAft>
                <a:spcPts val="0"/>
              </a:spcAft>
              <a:buNone/>
            </a:pPr>
            <a:r>
              <a:rPr lang="en-GB" dirty="0"/>
              <a:t>we initially read the captured elements of k-buffer for each pixel from the global memory </a:t>
            </a:r>
          </a:p>
          <a:p>
            <a:pPr marL="0" lvl="0" indent="0" algn="l" rtl="0">
              <a:spcBef>
                <a:spcPts val="0"/>
              </a:spcBef>
              <a:spcAft>
                <a:spcPts val="0"/>
              </a:spcAft>
              <a:buNone/>
            </a:pPr>
            <a:r>
              <a:rPr lang="en-GB" dirty="0"/>
              <a:t>and copy them to the local array. </a:t>
            </a: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If this fragment is not important, compared to the existing ones, it can be discarded. Otherwise, the current fragment subset is updated accordingly in the local array and is written back to the global memory.</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7527cd2291_4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7527cd2291_4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However, the original algorithm suffers more or less from disturbing flickering artefacts caused by read-modify-write hazards raised when the generated fragments are inserted in arbitrary depth order.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 second important issue is that the number of k is fixed, and predefined for all pixels, which can lead to various issues.</a:t>
            </a:r>
            <a:endParaRPr dirty="0"/>
          </a:p>
          <a:p>
            <a:pPr marL="0" lvl="0" indent="0" algn="l" rtl="0">
              <a:spcBef>
                <a:spcPts val="0"/>
              </a:spcBef>
              <a:spcAft>
                <a:spcPts val="0"/>
              </a:spcAft>
              <a:buNone/>
            </a:pPr>
            <a:r>
              <a:rPr lang="en-GB" dirty="0"/>
              <a:t>Using a small k can result in view-dependent artifacts as more than k fragments might be required for a particular viewpoint.</a:t>
            </a:r>
            <a:endParaRPr dirty="0"/>
          </a:p>
          <a:p>
            <a:pPr marL="0" lvl="0" indent="0" algn="l" rtl="0">
              <a:spcBef>
                <a:spcPts val="0"/>
              </a:spcBef>
              <a:spcAft>
                <a:spcPts val="0"/>
              </a:spcAft>
              <a:buNone/>
            </a:pPr>
            <a:r>
              <a:rPr lang="en-GB" dirty="0"/>
              <a:t>Alternatively, a large value of k can result in wasteful memory allocation and reduced performance.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527cd2291_4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7527cd2291_4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Numerous k-buffer variants have been introduced that aim to eliminate any race conditions that can occur with fragments belonging to the same pixel.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Multi-depth testing guarantees correct depth order results by capturing and sorting fragments on the fly using atomic operations</a:t>
            </a:r>
            <a:endParaRPr dirty="0"/>
          </a:p>
          <a:p>
            <a:pPr marL="0" lvl="0" indent="0" algn="l" rtl="0">
              <a:spcBef>
                <a:spcPts val="0"/>
              </a:spcBef>
              <a:spcAft>
                <a:spcPts val="0"/>
              </a:spcAft>
              <a:buNone/>
            </a:pPr>
            <a:r>
              <a:rPr lang="en-GB" dirty="0"/>
              <a:t>Pixel synchronisation solutions, on the other hand, utilise hardware or software spinlock mechanisms to ensure atomicity.</a:t>
            </a:r>
            <a:endParaRPr dirty="0"/>
          </a:p>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527cd2291_4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527cd2291_4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To mitigate problems that arise from using a fixed k value, </a:t>
            </a: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the k-value can be either dynamically adjusted by performing a depth-histogram analysis first,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endParaRPr lang="en-GB" dirty="0"/>
          </a:p>
          <a:p>
            <a:pPr marL="0" lvl="0" indent="0" algn="l" rtl="0">
              <a:spcBef>
                <a:spcPts val="0"/>
              </a:spcBef>
              <a:spcAft>
                <a:spcPts val="0"/>
              </a:spcAft>
              <a:buClr>
                <a:schemeClr val="dk1"/>
              </a:buClr>
              <a:buSzPts val="1100"/>
              <a:buFont typeface="Arial"/>
              <a:buNone/>
            </a:pPr>
            <a:r>
              <a:rPr lang="en-GB" dirty="0"/>
              <a:t>or it can be set differently for each pixel </a:t>
            </a:r>
            <a:r>
              <a:rPr lang="en-GB" dirty="0">
                <a:solidFill>
                  <a:schemeClr val="dk1"/>
                </a:solidFill>
              </a:rPr>
              <a:t>according to importance-based criteria, such as foveated or BSDF-based importance, as proposed in the variable k-buffer</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(press LEFT CLICK for animation to start)</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527cd2291_4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7527cd2291_4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In practice, only fixed solutions have been employed, for example in the hair rendering of AMD </a:t>
            </a:r>
            <a:r>
              <a:rPr lang="en-GB" dirty="0" err="1">
                <a:solidFill>
                  <a:schemeClr val="dk1"/>
                </a:solidFill>
              </a:rPr>
              <a:t>TressFX</a:t>
            </a:r>
            <a:endParaRPr dirty="0">
              <a:solidFill>
                <a:schemeClr val="dk1"/>
              </a:solidFill>
            </a:endParaRPr>
          </a:p>
          <a:p>
            <a:pPr marL="0" lvl="0" indent="0" algn="l" rtl="0">
              <a:spcBef>
                <a:spcPts val="0"/>
              </a:spcBef>
              <a:spcAft>
                <a:spcPts val="0"/>
              </a:spcAft>
              <a:buNone/>
            </a:pPr>
            <a:r>
              <a:rPr lang="en-GB" dirty="0">
                <a:solidFill>
                  <a:schemeClr val="dk1"/>
                </a:solidFill>
              </a:rPr>
              <a:t>Dynamic solutions are more elegant and could be more useful for problems such as AR/VR or selective rendering, but further research is required to address performance issues and more advanced selection criteria.</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800908fc4a_4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800908fc4a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this part, we will discuss some of the most widely used operations.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As we mentioned in the beginning, this step happens after the construction stage as it requires the stored fragment dataset and, usually, one or more operations may take place before producing the final image. We have identified several key operations in the literature.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dirty="0"/>
              <a:t>The most widely used ones are the sequential depth traversal and screen and pixel-space traversal. The last two are what is usually called image-space ray tracing. Other operations have also been employed that essentially alter the data structure, either through connectivity, composition or compression operations.</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72a7705188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72a7705188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 unidirectional depth traversal is by far the most common operation. Here, per-pixel fragment elements are accessed in sequential front to back or back to front order.</a:t>
            </a:r>
            <a:r>
              <a:rPr lang="en-US" b="1" dirty="0">
                <a:solidFill>
                  <a:schemeClr val="dk1"/>
                </a:solidFill>
              </a:rPr>
              <a:t> (press LEFT CLICK for animation to start)</a:t>
            </a:r>
            <a:endParaRPr lang="en-GB"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Due to its simplistic nature, </a:t>
            </a:r>
            <a:r>
              <a:rPr lang="en-GB" dirty="0">
                <a:solidFill>
                  <a:schemeClr val="dk1"/>
                </a:solidFill>
              </a:rPr>
              <a:t>it is used everywhere, but OIT and CSG are the most typical examples of this operation</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The ideal data structures for this operation are the array-based ones due to contiguous element access, better cache locality and support of binary search.</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00908fc4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00908fc4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GB" dirty="0"/>
              <a:t>Some clarification first: </a:t>
            </a:r>
            <a:r>
              <a:rPr lang="en-GB" dirty="0" err="1">
                <a:solidFill>
                  <a:schemeClr val="dk1"/>
                </a:solidFill>
              </a:rPr>
              <a:t>multifragment</a:t>
            </a:r>
            <a:r>
              <a:rPr lang="en-GB" dirty="0">
                <a:solidFill>
                  <a:schemeClr val="dk1"/>
                </a:solidFill>
              </a:rPr>
              <a:t> methods describes the algorithms and data structures that are used to produce, maintain and process sets of geometry fragments associated with a single image, from the same location in image space and from the same viewpoint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Therefore, it does not contain methods that process information from multiple viewpoints.</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It does not describe data structures addressable in object-space, such as </a:t>
            </a:r>
            <a:r>
              <a:rPr lang="en-GB" dirty="0" err="1">
                <a:solidFill>
                  <a:schemeClr val="dk1"/>
                </a:solidFill>
              </a:rPr>
              <a:t>voxelisation</a:t>
            </a:r>
            <a:r>
              <a:rPr lang="en-GB" dirty="0">
                <a:solidFill>
                  <a:schemeClr val="dk1"/>
                </a:solidFill>
              </a:rPr>
              <a:t> techniques.</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As such, we do not address such techniques in our survey</a:t>
            </a:r>
            <a:r>
              <a:rPr lang="el-GR" dirty="0">
                <a:solidFill>
                  <a:schemeClr val="dk1"/>
                </a:solidFill>
              </a:rPr>
              <a: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Storing multiple per-pixel fragments has also been described with other names in the literature, such as Deep </a:t>
            </a:r>
            <a:r>
              <a:rPr lang="en-GB" dirty="0" err="1">
                <a:solidFill>
                  <a:schemeClr val="dk1"/>
                </a:solidFill>
              </a:rPr>
              <a:t>GBuffers</a:t>
            </a:r>
            <a:r>
              <a:rPr lang="en-GB" dirty="0">
                <a:solidFill>
                  <a:schemeClr val="dk1"/>
                </a:solidFill>
              </a:rPr>
              <a:t>, Layered Fragment Buffer, etc. </a:t>
            </a:r>
            <a:endParaRPr dirty="0">
              <a:solidFill>
                <a:schemeClr val="dk1"/>
              </a:solidFill>
            </a:endParaRPr>
          </a:p>
          <a:p>
            <a:pPr marL="0" lvl="0" indent="0" algn="l" rtl="0">
              <a:spcBef>
                <a:spcPts val="0"/>
              </a:spcBef>
              <a:spcAft>
                <a:spcPts val="0"/>
              </a:spcAft>
              <a:buNone/>
            </a:pPr>
            <a:r>
              <a:rPr lang="en-GB" dirty="0">
                <a:solidFill>
                  <a:schemeClr val="dk1"/>
                </a:solidFill>
              </a:rPr>
              <a:t>Here, we avoid complicating matters further and use the term MFR since it neither makes any assumption on the data type that is captured and stored nor contains the notion of multiple viewpoints.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72a7705188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72a7705188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Image-space traversal is a critical part of image space ray tracing. Essentially, it involves accessing fragment lists at arbitrary pixel locations, allowing the propagation of rays within a virtual scene.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800908fc4a_4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800908fc4a_4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Image-space traversal is a critical part of image space ray tracing. Essentially, it involves accessing fragment lists at arbitrary pixel locations, allowing the propagation of rays within a virtual scene.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has been widely used in single-layer techniques, with the most simple and efficient one being the object-space linear ray marching.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Each ray is sampled at fixed object-space locations and tested against the depth-values for intersections. This approach performs well, but suffers from under- and over-sampling issues.</a:t>
            </a:r>
            <a:endParaRPr dirty="0">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800908fc4a_46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800908fc4a_46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Image-space traversal is a critical part of image space ray tracing. Essentially, it involves accessing fragment lists at arbitrary pixel locations, allowing the propagation of rays within a virtual scene.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has been widely used in single-layer techniques, with the most simple and efficient one being the object-space linear ray marching.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Each ray is sampled at fixed object-space locations and tested against the depth-values for intersections. This approach performs well, but suffers from under- and over-sampling issues.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can be remedied by iterating in single-pixel increments instead, by employing a 2D Digital Differential Analyzer.</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method is able to capture both contact details and distant geometry but moving along each pixel can become prohibitive for real-time applications.</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800908fc4a_46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800908fc4a_46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Image-space traversal is a critical part of image space ray tracing. Essentially, it involves accessing fragment lists at arbitrary pixel locations, allowing the propagation of rays within a virtual scene.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has been widely used in single-layer techniques, with the most simple and efficient one being the object-space linear ray marching.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Each ray is sampled at fixed object-space locations and tested against the depth-values for intersections. This approach performs well, but suffers from under- and over-sampling issues.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can be remedied by iterating in single-pixel increments instead, by employing a 2D Digital Differential Analyzer.</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method is able to capture both contact details and distant geometry but moving along each pixel can become prohibitive for real-time applications.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To capture the entire image-space domain effectively, ray traversal can be performed in a hierarchical manner, thus reducing complexity to logarithmic. This is typically accomplished by following a heightfield-based approach, by mipmapping the depth boundaries, or through merging and clustering similar neighbouring fragments</a:t>
            </a:r>
            <a:endParaRPr dirty="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800908fc4a_47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800908fc4a_47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Image-space traversal is a critical part of image space ray tracing. Essentially, it involves accessing fragment lists at arbitrary pixel locations, allowing the propagation of rays within a virtual scene.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has been widely used in single-layer techniques, with the most simple and efficient one being the object-space linear ray marching.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Each ray is sampled at fixed object-space locations and tested against the depth-values for intersections. This approach performs well, but suffers from under- and over-sampling issues.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can be remedied by iterating in single-pixel increments instead, by employing a 2D Digital Differential Analyzer.</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method is able to capture both contact details and distant geometry but moving along each pixel can become prohibitive for real-time applications.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To capture the entire image-space domain effectively, ray traversal can be performed in a hierarchical manner, thus reducing complexity to logarithmic. This is typically accomplished by following a heightfield-based approach, by mipmapping the depth boundaries, or through merging and clustering similar neighbouring fragments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Upon visiting a candidate pixel in image-space, identifying a potential intersection between a ray and a pixel can be performed by testing the image-projected ray against all fragment samples assigned to a pixel.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There have been two major approaches here: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First, approximate solutions compare the ray’s depth extents against the depth sample’s depth extents in order to identify a hit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800908fc4a_4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800908fc4a_4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Image-space traversal is a critical part of image space ray tracing. Essentially, it involves accessing fragment lists at arbitrary pixel locations, allowing the propagation of rays within a virtual scene.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solidFill>
                  <a:schemeClr val="dk1"/>
                </a:solidFill>
              </a:rPr>
              <a:t>This has been widely used in single-layer techniques, with the most simple and efficient one being the object-space linear ray marching. </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Each ray is sampled at fixed object-space locations and tested against the depth-values for intersections. This approach performs well, but suffers from under- and over-sampling issues.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solidFill>
                  <a:schemeClr val="dk1"/>
                </a:solidFill>
              </a:rPr>
              <a:t>This can be remedied by iterating in single-pixel increments instead, by employing a 2D Digital Differential Analyzer.</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This method is able to capture both contact details and distant geometry but moving along each pixel can become prohibitive for real-time applications.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solidFill>
                  <a:schemeClr val="dk1"/>
                </a:solidFill>
              </a:rPr>
              <a:t>To capture the entire image-space domain effectively, ray traversal can be performed in a hierarchical manner, thus reducing complexity to logarithmic. This is typically accomplished by following a heightfield-based approach, by mipmapping the depth boundaries, or through merging and clustering similar neighbouring fragments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Upon visiting a candidate pixel in image-space, identifying a potential intersection between a ray and a pixel can be performed by testing the image-projected ray against all fragment samples assigned to a pixel.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There have been two major approaches here: </a:t>
            </a:r>
            <a:endParaRPr dirty="0"/>
          </a:p>
          <a:p>
            <a:pPr marL="0" lvl="0" indent="0" algn="l" rtl="0">
              <a:spcBef>
                <a:spcPts val="0"/>
              </a:spcBef>
              <a:spcAft>
                <a:spcPts val="0"/>
              </a:spcAft>
              <a:buNone/>
            </a:pPr>
            <a:r>
              <a:rPr lang="en-GB" dirty="0"/>
              <a:t>First, approximate solutions compare the ray’s depth extents against the depth sample’s depth extents in order to identify a hit</a:t>
            </a:r>
            <a:endParaRPr dirty="0"/>
          </a:p>
          <a:p>
            <a:pPr marL="0" lvl="0" indent="0" algn="l" rtl="0">
              <a:spcBef>
                <a:spcPts val="0"/>
              </a:spcBef>
              <a:spcAft>
                <a:spcPts val="0"/>
              </a:spcAft>
              <a:buClr>
                <a:schemeClr val="dk1"/>
              </a:buClr>
              <a:buSzPts val="1100"/>
              <a:buFont typeface="Arial"/>
              <a:buNone/>
            </a:pPr>
            <a:r>
              <a:rPr lang="en-GB" dirty="0">
                <a:solidFill>
                  <a:schemeClr val="dk1"/>
                </a:solidFill>
              </a:rPr>
              <a:t>Second, analytic approaches operate on primitive indices that are capture in per-pixel linked lists and can offer accurate ray-primitive intersections.</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800eef6110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800eef6110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Another interesting operation, that can alter the MFR data structure is the fragment neighbourhood discovery.</a:t>
            </a:r>
          </a:p>
          <a:p>
            <a:pPr marL="0" lvl="0" indent="0" algn="l" rtl="0">
              <a:spcBef>
                <a:spcPts val="0"/>
              </a:spcBef>
              <a:spcAft>
                <a:spcPts val="0"/>
              </a:spcAft>
              <a:buNone/>
            </a:pPr>
            <a:endParaRPr dirty="0"/>
          </a:p>
          <a:p>
            <a:pPr marL="0" lvl="0" indent="0" algn="l" rtl="0">
              <a:spcBef>
                <a:spcPts val="0"/>
              </a:spcBef>
              <a:spcAft>
                <a:spcPts val="0"/>
              </a:spcAft>
              <a:buNone/>
            </a:pPr>
            <a:r>
              <a:rPr lang="en-GB" dirty="0"/>
              <a:t>This is usually employed to enhance model visualisation applications, for example, for spatially-aware transparency.</a:t>
            </a:r>
          </a:p>
          <a:p>
            <a:pPr marL="0" lvl="0" indent="0" algn="l" rtl="0">
              <a:spcBef>
                <a:spcPts val="0"/>
              </a:spcBef>
              <a:spcAft>
                <a:spcPts val="0"/>
              </a:spcAft>
              <a:buNone/>
            </a:pPr>
            <a:endParaRPr dirty="0"/>
          </a:p>
          <a:p>
            <a:pPr marL="0" lvl="0" indent="0" algn="l" rtl="0">
              <a:spcBef>
                <a:spcPts val="0"/>
              </a:spcBef>
              <a:spcAft>
                <a:spcPts val="0"/>
              </a:spcAft>
              <a:buNone/>
            </a:pPr>
            <a:r>
              <a:rPr lang="en-GB" dirty="0">
                <a:solidFill>
                  <a:schemeClr val="dk1"/>
                </a:solidFill>
              </a:rPr>
              <a:t>Apart from sampling and filtering operations at the fragment level, </a:t>
            </a:r>
            <a:r>
              <a:rPr lang="en-GB" dirty="0"/>
              <a:t>computing the connectivity between fragments of neighbour pixels also allows the estimation of thickened boundary representations of the surface geometry, and this is useful for example, for more robust collision detection.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800eef6110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800eef6110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solidFill>
                  <a:schemeClr val="dk1"/>
                </a:solidFill>
              </a:rPr>
              <a:t>Multifragment</a:t>
            </a:r>
            <a:r>
              <a:rPr lang="en-GB" dirty="0">
                <a:solidFill>
                  <a:schemeClr val="dk1"/>
                </a:solidFill>
              </a:rPr>
              <a:t> composition is a  recently used </a:t>
            </a:r>
            <a:r>
              <a:rPr lang="en-GB" dirty="0"/>
              <a:t>operation for the generation of complex production images from multiple sources.</a:t>
            </a:r>
            <a:endParaRPr dirty="0"/>
          </a:p>
          <a:p>
            <a:pPr marL="0" lvl="0" indent="0" algn="l" rtl="0">
              <a:spcBef>
                <a:spcPts val="0"/>
              </a:spcBef>
              <a:spcAft>
                <a:spcPts val="0"/>
              </a:spcAft>
              <a:buNone/>
            </a:pPr>
            <a:r>
              <a:rPr lang="en-GB" dirty="0"/>
              <a:t>This allows for great flexibility, since it enables additional capabilities. One example is the efficient insertion additional information without requiring the entire frame to be re-rendered.</a:t>
            </a:r>
            <a:endParaRPr dirty="0"/>
          </a:p>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800eef6110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800eef6110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Finally, a number of offline and online techniques has been introduced, in which compressed datasets are computed in a way that do significantly impact the visual quality of the target application.</a:t>
            </a:r>
            <a:endParaRPr dirty="0"/>
          </a:p>
          <a:p>
            <a:pPr marL="0" lvl="0" indent="0" algn="l" rtl="0">
              <a:spcBef>
                <a:spcPts val="0"/>
              </a:spcBef>
              <a:spcAft>
                <a:spcPts val="0"/>
              </a:spcAft>
              <a:buNone/>
            </a:pPr>
            <a:r>
              <a:rPr lang="en-GB" dirty="0"/>
              <a:t>Such applications include OIT, shadows, and antialiasing.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One idea is to perform compression on a per-layer fashion using image coding schemes, where colour and depth information for each layer are compressed separately.</a:t>
            </a:r>
            <a:endParaRPr dirty="0"/>
          </a:p>
          <a:p>
            <a:pPr marL="0" lvl="0" indent="0" algn="l" rtl="0">
              <a:spcBef>
                <a:spcPts val="0"/>
              </a:spcBef>
              <a:spcAft>
                <a:spcPts val="0"/>
              </a:spcAft>
              <a:buNone/>
            </a:pPr>
            <a:r>
              <a:rPr lang="en-GB" dirty="0"/>
              <a:t>Another idea, is to perform compression on a per-pixel basis, where streaming algorithms have been used to </a:t>
            </a:r>
            <a:r>
              <a:rPr lang="en-GB" dirty="0">
                <a:solidFill>
                  <a:schemeClr val="dk1"/>
                </a:solidFill>
              </a:rPr>
              <a:t>perform on-the-fly rejection or merging of incoming fragments.</a:t>
            </a:r>
            <a:endParaRPr dirty="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72a7705188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72a7705188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In this last section, we identify key application domains of MFR.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100"/>
              <a:buFont typeface="Arial"/>
              <a:buNone/>
            </a:pPr>
            <a:r>
              <a:rPr lang="en-GB" dirty="0"/>
              <a:t>An application is a complete MFR pipeline. It uses the information that has been stored inside an MFR data structure and, along with the set of operations required, it produces the final image.</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100"/>
              <a:buFont typeface="Arial"/>
              <a:buNone/>
            </a:pPr>
            <a:r>
              <a:rPr lang="en-GB" dirty="0"/>
              <a:t>Here, we briefly present some of the most important ones, and provide recommendations for choosing an appropriate method for each problem.</a:t>
            </a:r>
          </a:p>
          <a:p>
            <a:pPr marL="0" lvl="0" indent="0" algn="l" rtl="0">
              <a:spcBef>
                <a:spcPts val="0"/>
              </a:spcBef>
              <a:spcAft>
                <a:spcPts val="0"/>
              </a:spcAft>
              <a:buClr>
                <a:schemeClr val="dk1"/>
              </a:buClr>
              <a:buSzPts val="1100"/>
              <a:buFont typeface="Arial"/>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There is a large amount of research here, so for more details please refer to the paper.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00908fc4a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00908fc4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The main reason MFR has been exploited in the past is due to their numerous benefits:</a:t>
            </a:r>
          </a:p>
          <a:p>
            <a:pPr marL="0" lvl="0" indent="0" algn="l" rtl="0">
              <a:spcBef>
                <a:spcPts val="0"/>
              </a:spcBef>
              <a:spcAft>
                <a:spcPts val="0"/>
              </a:spcAft>
              <a:buNone/>
            </a:pPr>
            <a:r>
              <a:rPr lang="en-GB" dirty="0">
                <a:solidFill>
                  <a:schemeClr val="dk1"/>
                </a:solidFill>
              </a:rPr>
              <a:t>First, by exploiting information from hidden layers, numerous phenomena can be simulated. Examples include transparency, GI, CSG and others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72a7705188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72a7705188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The majority of research ideas in the MFR domain has spurred by the demand for efficient and correct simulation of transparent surfaces, including hair rendering and CAD visualization</a:t>
            </a:r>
            <a:endParaRPr b="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The core idea is to traverse the sorted fragment list in a back-to-front manner and apply the </a:t>
            </a:r>
            <a:r>
              <a:rPr lang="en-GB" dirty="0">
                <a:solidFill>
                  <a:schemeClr val="dk1"/>
                </a:solidFill>
              </a:rPr>
              <a:t>over </a:t>
            </a:r>
            <a:r>
              <a:rPr lang="en-GB" dirty="0"/>
              <a:t>composition operator on the fragments’ </a:t>
            </a:r>
            <a:r>
              <a:rPr lang="en-GB" dirty="0" err="1"/>
              <a:t>color</a:t>
            </a:r>
            <a:r>
              <a:rPr lang="en-GB" dirty="0"/>
              <a:t> data to compute the final colour of the transparent surfaces.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 this category, all types of MFR data structures have been researched extensively.</a:t>
            </a:r>
            <a:r>
              <a:rPr lang="en-GB" dirty="0">
                <a:solidFill>
                  <a:schemeClr val="dk1"/>
                </a:solidFill>
              </a:rPr>
              <a:t> </a:t>
            </a:r>
            <a:endParaRPr dirty="0">
              <a:solidFill>
                <a:schemeClr val="dk1"/>
              </a:solidFill>
            </a:endParaRPr>
          </a:p>
          <a:p>
            <a:pPr marL="0" lvl="0" indent="0" algn="l" rtl="0">
              <a:spcBef>
                <a:spcPts val="0"/>
              </a:spcBef>
              <a:spcAft>
                <a:spcPts val="0"/>
              </a:spcAft>
              <a:buNone/>
            </a:pPr>
            <a:r>
              <a:rPr lang="en-GB" b="0" dirty="0">
                <a:solidFill>
                  <a:schemeClr val="dk1"/>
                </a:solidFill>
              </a:rPr>
              <a:t>However, the shallow representation of the k-buffer is the optimal choice, as the transmittance along the depth axis rapidly attenuates and can be compactly represented using only a few layers.</a:t>
            </a:r>
            <a:endParaRPr b="0"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00908fc4a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00908fc4a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Another important application that the research community has focused on is shadow rendering.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For example, storing </a:t>
            </a:r>
            <a:r>
              <a:rPr lang="en-GB" dirty="0">
                <a:solidFill>
                  <a:schemeClr val="dk1"/>
                </a:solidFill>
              </a:rPr>
              <a:t>multiple levels of </a:t>
            </a:r>
            <a:r>
              <a:rPr lang="en-GB" dirty="0" err="1">
                <a:solidFill>
                  <a:schemeClr val="dk1"/>
                </a:solidFill>
              </a:rPr>
              <a:t>occluders</a:t>
            </a:r>
            <a:r>
              <a:rPr lang="en-GB" dirty="0">
                <a:solidFill>
                  <a:schemeClr val="dk1"/>
                </a:solidFill>
              </a:rPr>
              <a:t> on compact buffer representations lists as they are rendered from the light source can enable various effects, </a:t>
            </a:r>
            <a:endParaRPr dirty="0">
              <a:solidFill>
                <a:schemeClr val="dk1"/>
              </a:solidFill>
            </a:endParaRPr>
          </a:p>
          <a:p>
            <a:pPr marL="0" lvl="0" indent="0" algn="l" rtl="0">
              <a:spcBef>
                <a:spcPts val="0"/>
              </a:spcBef>
              <a:spcAft>
                <a:spcPts val="0"/>
              </a:spcAft>
              <a:buNone/>
            </a:pPr>
            <a:r>
              <a:rPr lang="en-GB" dirty="0">
                <a:solidFill>
                  <a:schemeClr val="dk1"/>
                </a:solidFill>
              </a:rPr>
              <a:t>such as soft shadows with varying penumbra filters or for the rendering of volumetric media and semi-transparent surfaces.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solidFill>
                  <a:schemeClr val="dk1"/>
                </a:solidFill>
              </a:rPr>
              <a:t>Alternatively, storing light receivers in A-buffer linked lists has been shown to produce alias-free shadows for point lights through the concept of irregular </a:t>
            </a:r>
            <a:r>
              <a:rPr lang="en-GB" dirty="0" err="1">
                <a:solidFill>
                  <a:schemeClr val="dk1"/>
                </a:solidFill>
              </a:rPr>
              <a:t>z-buffers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In general, shadow generation can benefit from compact buffers, since the stored information may correspond to either an approximate transmittance function or partial occlusion estimate.</a:t>
            </a: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800908fc4a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800908fc4a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Traditional single-layer global illumination techniques are fast, but suffer greatly from visual instabilities, due to the missing geometric information inside and outside the viewing frustum.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With MFR, image-space GI can be greatly improved by combining the multilayer information stored in per-pixel data structures with the image-space ray tracing operations discussed previously.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GB" dirty="0">
                <a:solidFill>
                  <a:schemeClr val="dk1"/>
                </a:solidFill>
              </a:rPr>
              <a:t>The choice of which type of buffer to use here greatly depends on the application type. </a:t>
            </a:r>
            <a:endParaRPr dirty="0">
              <a:solidFill>
                <a:schemeClr val="dk1"/>
              </a:solidFill>
            </a:endParaRPr>
          </a:p>
          <a:p>
            <a:pPr marL="0" lvl="0" indent="0" algn="l" rtl="0">
              <a:spcBef>
                <a:spcPts val="0"/>
              </a:spcBef>
              <a:spcAft>
                <a:spcPts val="0"/>
              </a:spcAft>
              <a:buNone/>
            </a:pPr>
            <a:r>
              <a:rPr lang="en-GB" dirty="0">
                <a:solidFill>
                  <a:schemeClr val="dk1"/>
                </a:solidFill>
              </a:rPr>
              <a:t>For low-frequency environments, shallow buffers usually suffice for visually convincing results.</a:t>
            </a:r>
            <a:endParaRPr dirty="0">
              <a:solidFill>
                <a:schemeClr val="dk1"/>
              </a:solidFill>
            </a:endParaRPr>
          </a:p>
          <a:p>
            <a:pPr marL="0" lvl="0" indent="0" algn="l" rtl="0">
              <a:spcBef>
                <a:spcPts val="0"/>
              </a:spcBef>
              <a:spcAft>
                <a:spcPts val="0"/>
              </a:spcAft>
              <a:buNone/>
            </a:pPr>
            <a:r>
              <a:rPr lang="en-GB" dirty="0">
                <a:solidFill>
                  <a:schemeClr val="dk1"/>
                </a:solidFill>
              </a:rPr>
              <a:t>For more accurate results or scenes with highly-directional scattering events, it is best to either an A-buffer with analytic primitive intersection tests or a hybrid solution, combining a k-buffer with object-space acceleration data structures.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800908fc4a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800908fc4a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flexibility offered by storing multiple layers of information, has also driven the community towards improving distribution effects and filtering techniques.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solidFill>
                  <a:schemeClr val="dk1"/>
                </a:solidFill>
              </a:rPr>
              <a:t>For example, the riddling problem of antialiasing, has been one of the main goals of the very first A-buffer in 1986, where the final colour was computed by merging fragment lists with their coverage masks. This work was also the driving factor for other antialiasing hardware architectures that were proposed later 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t>For depth-of-field effects, critical information of out-of-focus objects resides on the hidden fragment layers</a:t>
            </a:r>
            <a:r>
              <a:rPr lang="en-GB" dirty="0">
                <a:solidFill>
                  <a:schemeClr val="dk1"/>
                </a:solidFill>
              </a:rPr>
              <a:t>, making approaches based on </a:t>
            </a:r>
            <a:r>
              <a:rPr lang="en-GB" dirty="0" err="1">
                <a:solidFill>
                  <a:schemeClr val="dk1"/>
                </a:solidFill>
              </a:rPr>
              <a:t>multifragment</a:t>
            </a:r>
            <a:r>
              <a:rPr lang="en-GB" dirty="0">
                <a:solidFill>
                  <a:schemeClr val="dk1"/>
                </a:solidFill>
              </a:rPr>
              <a:t> data structures producing highly convincing results.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Finally, denoising techniques have also used contributions from objects at different depth locations, providing an advanced framework towards denoising deep composition workflows in production rendering.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From any of the aforementioned applications mentioned here, we believe that retaining a low-count, fixed-size fragment list is sufficient to produce convincing results.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800908fc4a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800908fc4a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Another diverse set of applications we have identified is Constructive Solid Geometry and Scientific Visualisation.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Without loss of generality, these categories require computationally expensive operations either for the modification of existing objects or the visualisation of large datasets.</a:t>
            </a:r>
            <a:endParaRPr dirty="0"/>
          </a:p>
          <a:p>
            <a:pPr marL="0" lvl="0" indent="0" algn="l" rtl="0">
              <a:spcBef>
                <a:spcPts val="0"/>
              </a:spcBef>
              <a:spcAft>
                <a:spcPts val="0"/>
              </a:spcAft>
              <a:buNone/>
            </a:pPr>
            <a:r>
              <a:rPr lang="en-GB" dirty="0"/>
              <a:t>Since MFR data structures provide an efficient way to store and traverse lists of per-pixel fragments, they have been used for the classification of </a:t>
            </a:r>
            <a:r>
              <a:rPr lang="en-GB" dirty="0">
                <a:solidFill>
                  <a:schemeClr val="dk1"/>
                </a:solidFill>
              </a:rPr>
              <a:t>surfaces into interior or exterior and the combination of different volumetric and solid models.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potentially large number of layers in scientific and CAD visualisation tasks, could mandate the use of an A-buffer. </a:t>
            </a:r>
            <a:endParaRPr dirty="0"/>
          </a:p>
          <a:p>
            <a:pPr marL="0" lvl="0" indent="0" algn="l" rtl="0">
              <a:spcBef>
                <a:spcPts val="0"/>
              </a:spcBef>
              <a:spcAft>
                <a:spcPts val="0"/>
              </a:spcAft>
              <a:buClr>
                <a:schemeClr val="dk1"/>
              </a:buClr>
              <a:buSzPts val="1100"/>
              <a:buFont typeface="Arial"/>
              <a:buNone/>
            </a:pPr>
            <a:r>
              <a:rPr lang="en-GB" dirty="0"/>
              <a:t>For the visualisation of massive datasets, this could be further improved using techniques that compress the farthest fragments, as their contribution to the final image is most likely negligible.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7527cd2291_4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7527cd2291_4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the last part of the presentation, we present and briefly discuss a number of </a:t>
            </a:r>
            <a:r>
              <a:rPr lang="en-GB" dirty="0" err="1"/>
              <a:t>of</a:t>
            </a:r>
            <a:r>
              <a:rPr lang="en-GB" dirty="0"/>
              <a:t> open and challenging issues that we believe remain partially covered or even unresolved in the literature.</a:t>
            </a:r>
            <a:endParaRPr dirty="0"/>
          </a:p>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72a7705188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72a7705188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While exploiting </a:t>
            </a:r>
            <a:r>
              <a:rPr lang="en-GB" dirty="0" err="1">
                <a:solidFill>
                  <a:schemeClr val="dk1"/>
                </a:solidFill>
              </a:rPr>
              <a:t>spatio</a:t>
            </a:r>
            <a:r>
              <a:rPr lang="en-GB" dirty="0">
                <a:solidFill>
                  <a:schemeClr val="dk1"/>
                </a:solidFill>
              </a:rPr>
              <a:t>-temporal coherence has been shown to greatly improve single-layer techniques, we have observed that similar methodologies have not been applied to the MFR domain.</a:t>
            </a:r>
            <a:endParaRPr dirty="0"/>
          </a:p>
          <a:p>
            <a:pPr marL="0" lvl="0" indent="0" algn="l" rtl="0">
              <a:spcBef>
                <a:spcPts val="0"/>
              </a:spcBef>
              <a:spcAft>
                <a:spcPts val="0"/>
              </a:spcAft>
              <a:buNone/>
            </a:pPr>
            <a:r>
              <a:rPr lang="en-GB" dirty="0"/>
              <a:t>Therefore, a very promising direction is to exploit reprojection and reuse fragment data from previous frames in order to achieve deep buffer construction at an even lower cost.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Moreover, MFR strategies have not been thoroughly investigated in efficient stereoscopic rendering. Elegant approaches could exploit information of MFR to </a:t>
            </a:r>
            <a:r>
              <a:rPr lang="en-GB" dirty="0" err="1"/>
              <a:t>reproject</a:t>
            </a:r>
            <a:r>
              <a:rPr lang="en-GB" dirty="0"/>
              <a:t> fragments for the different cameras with greater success ratio and smaller error, compared to single-layer techniques.</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7527cd2291_4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7527cd2291_4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Another problem is the massive amount of information that has to be processed in every frame and can quickly stretch MFR solutions to their limits.</a:t>
            </a:r>
            <a:endParaRPr dirty="0">
              <a:solidFill>
                <a:schemeClr val="dk1"/>
              </a:solidFill>
            </a:endParaRPr>
          </a:p>
          <a:p>
            <a:pPr marL="0" lvl="0" indent="0" algn="l" rtl="0">
              <a:spcBef>
                <a:spcPts val="0"/>
              </a:spcBef>
              <a:spcAft>
                <a:spcPts val="0"/>
              </a:spcAft>
              <a:buNone/>
            </a:pPr>
            <a:r>
              <a:rPr lang="en-GB" dirty="0">
                <a:solidFill>
                  <a:schemeClr val="dk1"/>
                </a:solidFill>
              </a:rPr>
              <a:t>This has become more evident in the recent years, where </a:t>
            </a:r>
            <a:r>
              <a:rPr lang="en-GB" dirty="0"/>
              <a:t>applications have become very demanding in terms of content complexity and photorealism.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Even though, some elegant strategies have been proposed to improve rendering on a per-layer, per-pixel or per-application basis but not on a holistic fashion.</a:t>
            </a:r>
            <a:endParaRPr dirty="0"/>
          </a:p>
          <a:p>
            <a:pPr marL="0" lvl="0" indent="0" algn="l" rtl="0">
              <a:spcBef>
                <a:spcPts val="0"/>
              </a:spcBef>
              <a:spcAft>
                <a:spcPts val="0"/>
              </a:spcAft>
              <a:buNone/>
            </a:pPr>
            <a:r>
              <a:rPr lang="en-GB" dirty="0"/>
              <a:t>Therefore, this is a direction that can be explored further.</a:t>
            </a:r>
            <a:endParaRPr dirty="0"/>
          </a:p>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7527cd2291_4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7527cd2291_4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process of </a:t>
            </a:r>
            <a:r>
              <a:rPr lang="en-GB" dirty="0" err="1"/>
              <a:t>rasterisation</a:t>
            </a:r>
            <a:r>
              <a:rPr lang="en-GB" dirty="0"/>
              <a:t> imposes some very severe limitations in the graphics pipeline, since a continuous primitive is represented by discretised samples at specific locations on the image plane</a:t>
            </a:r>
            <a:endParaRPr dirty="0"/>
          </a:p>
          <a:p>
            <a:pPr marL="0" lvl="0" indent="0" algn="l" rtl="0">
              <a:spcBef>
                <a:spcPts val="0"/>
              </a:spcBef>
              <a:spcAft>
                <a:spcPts val="0"/>
              </a:spcAft>
              <a:buNone/>
            </a:pPr>
            <a:r>
              <a:rPr lang="en-GB" dirty="0"/>
              <a:t>This results in three main sources of spatial aliasing: (</a:t>
            </a:r>
            <a:r>
              <a:rPr lang="en-GB" dirty="0" err="1"/>
              <a:t>i</a:t>
            </a:r>
            <a:r>
              <a:rPr lang="en-GB" dirty="0"/>
              <a:t>) polygon edges and oblique geometry are sparsely sampled, while geometry (ii) either parallel to the view direction or (iii) residing outside the view frustum are skipped entirely.</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t>Even though some approaches have been investigated, such as conservative </a:t>
            </a:r>
            <a:r>
              <a:rPr lang="en-GB" dirty="0" err="1"/>
              <a:t>rasterisation</a:t>
            </a:r>
            <a:r>
              <a:rPr lang="en-GB" dirty="0"/>
              <a:t>, view dependencies are still an open problem in screen-space techniques.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On the other hand, the recent launch of the NVIDIA RTX platform has enabled hardware-accelerated ray tracing computations, enabling a new era of hybrid ray tracing and </a:t>
            </a:r>
            <a:r>
              <a:rPr lang="en-GB" dirty="0" err="1"/>
              <a:t>rasterisation</a:t>
            </a:r>
            <a:r>
              <a:rPr lang="en-GB" dirty="0"/>
              <a:t> techniques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solidFill>
                  <a:schemeClr val="dk1"/>
                </a:solidFill>
              </a:rPr>
              <a:t>So, we strongly believe that we should continue harnessing this trend to devise smart, hybrid MFR/ray-tracing methods.</a:t>
            </a:r>
            <a:endParaRPr dirty="0"/>
          </a:p>
          <a:p>
            <a:pPr marL="0" lvl="0" indent="0" algn="l" rtl="0">
              <a:spcBef>
                <a:spcPts val="0"/>
              </a:spcBef>
              <a:spcAft>
                <a:spcPts val="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7527cd2291_4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7527cd2291_4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range of devices that can offer highly immersive experiences and high quality graphics has, thankfully, been expanded over the last few years.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Some of these devices, like various mobile platforms or virtual and augmented reality platforms however, are highly constrained.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Therefore, it would be interesting to see the research problems that may arise when MFR approaches are applied in various other architectures with varying latency, bandwidth and memory constraints.</a:t>
            </a: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00908fc4a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00908fc4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The main reason MFR has been exploited in the past is due to their numerous benefits:</a:t>
            </a:r>
          </a:p>
          <a:p>
            <a:pPr marL="0" lvl="0" indent="0" algn="l" rtl="0">
              <a:spcBef>
                <a:spcPts val="0"/>
              </a:spcBef>
              <a:spcAft>
                <a:spcPts val="0"/>
              </a:spcAft>
              <a:buNone/>
            </a:pPr>
            <a:r>
              <a:rPr lang="en-GB" dirty="0">
                <a:solidFill>
                  <a:schemeClr val="dk1"/>
                </a:solidFill>
              </a:rPr>
              <a:t>First, by exploiting information from hidden layers, numerous phenomena can be simulated. Examples include transparency, GI, CSG and others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Second, it is based on the </a:t>
            </a:r>
            <a:r>
              <a:rPr lang="en-GB" dirty="0" err="1">
                <a:solidFill>
                  <a:schemeClr val="dk1"/>
                </a:solidFill>
              </a:rPr>
              <a:t>rasterisation</a:t>
            </a:r>
            <a:r>
              <a:rPr lang="en-GB" dirty="0">
                <a:solidFill>
                  <a:schemeClr val="dk1"/>
                </a:solidFill>
              </a:rPr>
              <a:t> pipeline, making it ideal for real-time rendering and dynamic content. </a:t>
            </a:r>
            <a:endParaRPr lang="el-G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dk1"/>
                </a:solidFill>
              </a:rPr>
              <a:t>Therefore, it shares its benefits as well.</a:t>
            </a:r>
          </a:p>
          <a:p>
            <a:pPr marL="0" lvl="0" indent="0" algn="l" rtl="0">
              <a:spcBef>
                <a:spcPts val="0"/>
              </a:spcBef>
              <a:spcAft>
                <a:spcPts val="0"/>
              </a:spcAft>
              <a:buNone/>
            </a:pPr>
            <a:endParaRPr lang="en-GB" dirty="0">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7527cd2291_4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7527cd2291_4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GB" dirty="0"/>
              <a:t>Although the rapid evolution of GPUs has greatly impacted the </a:t>
            </a:r>
            <a:r>
              <a:rPr lang="en-GB" dirty="0" err="1"/>
              <a:t>multifragment</a:t>
            </a:r>
            <a:r>
              <a:rPr lang="en-GB" dirty="0"/>
              <a:t> processing capabilities in more that one ways, including atomic operations, dynamic memory location writes and </a:t>
            </a:r>
            <a:endParaRPr dirty="0"/>
          </a:p>
          <a:p>
            <a:pPr marL="0" lvl="0" indent="0" algn="l" rtl="0">
              <a:spcBef>
                <a:spcPts val="0"/>
              </a:spcBef>
              <a:spcAft>
                <a:spcPts val="0"/>
              </a:spcAft>
              <a:buNone/>
            </a:pPr>
            <a:r>
              <a:rPr lang="en-GB" dirty="0"/>
              <a:t>pixel synchronisation, we believe that novel specialised modifications to the current hardware pipeline are ultimately required to enable full hardware-accelerated support of k-buffer or A-buffer solutions on future GPUs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Some ideas may include, </a:t>
            </a:r>
            <a:endParaRPr dirty="0"/>
          </a:p>
          <a:p>
            <a:pPr marL="457200" lvl="0" indent="-298450" algn="l" rtl="0">
              <a:spcBef>
                <a:spcPts val="0"/>
              </a:spcBef>
              <a:spcAft>
                <a:spcPts val="0"/>
              </a:spcAft>
              <a:buSzPts val="1100"/>
              <a:buAutoNum type="alphaLcParenBoth"/>
            </a:pPr>
            <a:r>
              <a:rPr lang="en-GB" dirty="0">
                <a:solidFill>
                  <a:schemeClr val="dk1"/>
                </a:solidFill>
              </a:rPr>
              <a:t>Hardware-friendly MFR implementations</a:t>
            </a:r>
            <a:endParaRPr dirty="0"/>
          </a:p>
          <a:p>
            <a:pPr marL="457200" lvl="0" indent="-298450" algn="l" rtl="0">
              <a:spcBef>
                <a:spcPts val="0"/>
              </a:spcBef>
              <a:spcAft>
                <a:spcPts val="0"/>
              </a:spcAft>
              <a:buSzPts val="1100"/>
              <a:buAutoNum type="alphaLcParenBoth"/>
            </a:pPr>
            <a:r>
              <a:rPr lang="en-GB" dirty="0"/>
              <a:t>Expanding variable rate shading to the depth domain (see Figure)</a:t>
            </a: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7527cd2291_4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7527cd2291_4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Lastly, the driving force on MFR research has been the improvement on the quality and performance of transparency applications.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GB" dirty="0"/>
              <a:t>However, the </a:t>
            </a:r>
            <a:r>
              <a:rPr lang="en-GB" dirty="0">
                <a:solidFill>
                  <a:schemeClr val="dk1"/>
                </a:solidFill>
              </a:rPr>
              <a:t>number of graphics applications that progressively rely on MFR solutions have increased, such as in ray tracing and big data visualisation.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Therefore, it would be interesting to see the MFR domain covered to a larger application extent and see what further opportunities for research will be presented.</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Finally, we strongly believe that there is a strong need for a generalized MFR framework for prototyping, providing comprehensive benchmarks and validations for the complete MFR spectrum, based on realistic and practical data scenarios.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52e91334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52e91334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With this survey/presentation, we provided an overview of and insight into the extensive, yet active research and respective literature on </a:t>
            </a:r>
            <a:r>
              <a:rPr lang="en-GB" dirty="0" err="1"/>
              <a:t>multifragment</a:t>
            </a:r>
            <a:r>
              <a:rPr lang="en-GB" dirty="0"/>
              <a:t> rendering.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We presented the </a:t>
            </a:r>
            <a:r>
              <a:rPr lang="en-GB" dirty="0" err="1"/>
              <a:t>multifragment</a:t>
            </a:r>
            <a:r>
              <a:rPr lang="en-GB" dirty="0"/>
              <a:t> rendering pipeline, identified construction strategies, core image operation categories and their mapping to the respective applications.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We described features and trade-offs for each class of techniques and we provided some practical recommendations for choosing an appropriate method for each application.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Finally, we offered fruitful context for discussion by outlining some existing problems and challenges.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72a7705188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72a770518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research is co-financed by Greece and the European Union.</a:t>
            </a:r>
          </a:p>
          <a:p>
            <a:pPr marL="0" lvl="0" indent="0" algn="l" rtl="0">
              <a:spcBef>
                <a:spcPts val="0"/>
              </a:spcBef>
              <a:spcAft>
                <a:spcPts val="0"/>
              </a:spcAft>
              <a:buNone/>
            </a:pPr>
            <a:endParaRPr lang="en-GB" sz="1100" b="0" i="0" u="none" strike="noStrike" cap="none" baseline="0" dirty="0">
              <a:solidFill>
                <a:srgbClr val="000000"/>
              </a:solidFill>
              <a:latin typeface="Arial"/>
              <a:ea typeface="Arial"/>
              <a:cs typeface="Arial"/>
              <a:sym typeface="Arial"/>
            </a:endParaRPr>
          </a:p>
          <a:p>
            <a:pPr marL="0" lvl="0" indent="0" algn="l" rtl="0">
              <a:spcBef>
                <a:spcPts val="0"/>
              </a:spcBef>
              <a:spcAft>
                <a:spcPts val="0"/>
              </a:spcAft>
              <a:buNone/>
            </a:pPr>
            <a:r>
              <a:rPr lang="en-GB" sz="1100" b="0" i="0" u="none" strike="noStrike" cap="none" baseline="0" dirty="0">
                <a:solidFill>
                  <a:srgbClr val="000000"/>
                </a:solidFill>
                <a:latin typeface="Arial"/>
                <a:ea typeface="Arial"/>
                <a:cs typeface="Arial"/>
                <a:sym typeface="Arial"/>
              </a:rPr>
              <a:t>We are grateful to all the authors for granting permission to use their images and to the anonymous reviewers for their constructive comments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72a7705188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72a7705188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More details and source code related to MFR can be found at our research group and corresponding </a:t>
            </a:r>
            <a:r>
              <a:rPr lang="en-GB" dirty="0" err="1"/>
              <a:t>github</a:t>
            </a:r>
            <a:r>
              <a:rPr lang="en-GB" dirty="0"/>
              <a:t> page.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would be happy to answer any of your questions.</a:t>
            </a:r>
            <a:endParaRPr dirty="0"/>
          </a:p>
          <a:p>
            <a:pPr marL="0" lvl="0" indent="0" algn="l" rtl="0">
              <a:spcBef>
                <a:spcPts val="0"/>
              </a:spcBef>
              <a:spcAft>
                <a:spcPts val="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72a770518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72a770518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72a770518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72a770518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9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00908fc4a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00908fc4a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The main reason MFR has been exploited in the past is due to their numerous benefits:</a:t>
            </a:r>
          </a:p>
          <a:p>
            <a:pPr marL="0" lvl="0" indent="0" algn="l" rtl="0">
              <a:spcBef>
                <a:spcPts val="0"/>
              </a:spcBef>
              <a:spcAft>
                <a:spcPts val="0"/>
              </a:spcAft>
              <a:buNone/>
            </a:pPr>
            <a:r>
              <a:rPr lang="en-GB" dirty="0">
                <a:solidFill>
                  <a:schemeClr val="dk1"/>
                </a:solidFill>
              </a:rPr>
              <a:t>First, by exploiting information from hidden layers, numerous phenomena can be simulated. Examples include transparency, GI, CSG and others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Second, it is based on the </a:t>
            </a:r>
            <a:r>
              <a:rPr lang="en-GB" dirty="0" err="1">
                <a:solidFill>
                  <a:schemeClr val="dk1"/>
                </a:solidFill>
              </a:rPr>
              <a:t>rasterisation</a:t>
            </a:r>
            <a:r>
              <a:rPr lang="en-GB" dirty="0">
                <a:solidFill>
                  <a:schemeClr val="dk1"/>
                </a:solidFill>
              </a:rPr>
              <a:t> pipeline, making it ideal for real-time rendering and dynamic content.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dk1"/>
                </a:solidFill>
              </a:rPr>
              <a:t>Therefore, it shares its benefits as well.</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However, it shares its disadvantages too, such as that it works on sampled geometric data and results in approximate solutions, in most cases.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Calibri"/>
              <a:buNone/>
              <a:defRPr sz="5200">
                <a:latin typeface="Calibri"/>
                <a:ea typeface="Calibri"/>
                <a:cs typeface="Calibri"/>
                <a:sym typeface="Calib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lgn="r" rtl="0">
              <a:buNone/>
              <a:defRPr sz="800">
                <a:solidFill>
                  <a:schemeClr val="dk2"/>
                </a:solidFill>
              </a:defRPr>
            </a:lvl1pPr>
            <a:lvl2pPr lvl="1" algn="r" rtl="0">
              <a:buNone/>
              <a:defRPr sz="800">
                <a:solidFill>
                  <a:schemeClr val="dk2"/>
                </a:solidFill>
              </a:defRPr>
            </a:lvl2pPr>
            <a:lvl3pPr lvl="2" algn="r" rtl="0">
              <a:buNone/>
              <a:defRPr sz="800">
                <a:solidFill>
                  <a:schemeClr val="dk2"/>
                </a:solidFill>
              </a:defRPr>
            </a:lvl3pPr>
            <a:lvl4pPr lvl="3" algn="r" rtl="0">
              <a:buNone/>
              <a:defRPr sz="800">
                <a:solidFill>
                  <a:schemeClr val="dk2"/>
                </a:solidFill>
              </a:defRPr>
            </a:lvl4pPr>
            <a:lvl5pPr lvl="4" algn="r" rtl="0">
              <a:buNone/>
              <a:defRPr sz="800">
                <a:solidFill>
                  <a:schemeClr val="dk2"/>
                </a:solidFill>
              </a:defRPr>
            </a:lvl5pPr>
            <a:lvl6pPr lvl="5" algn="r" rtl="0">
              <a:buNone/>
              <a:defRPr sz="800">
                <a:solidFill>
                  <a:schemeClr val="dk2"/>
                </a:solidFill>
              </a:defRPr>
            </a:lvl6pPr>
            <a:lvl7pPr lvl="6" algn="r" rtl="0">
              <a:buNone/>
              <a:defRPr sz="800">
                <a:solidFill>
                  <a:schemeClr val="dk2"/>
                </a:solidFill>
              </a:defRPr>
            </a:lvl7pPr>
            <a:lvl8pPr lvl="7" algn="r" rtl="0">
              <a:buNone/>
              <a:defRPr sz="800">
                <a:solidFill>
                  <a:schemeClr val="dk2"/>
                </a:solidFill>
              </a:defRPr>
            </a:lvl8pPr>
            <a:lvl9pPr lvl="8" algn="r" rtl="0">
              <a:buNone/>
              <a:defRPr sz="800">
                <a:solidFill>
                  <a:schemeClr val="dk2"/>
                </a:solidFill>
              </a:defRPr>
            </a:lvl9pPr>
          </a:lstStyle>
          <a:p>
            <a:pPr marL="0" lvl="0" indent="0" algn="r" rtl="0">
              <a:spcBef>
                <a:spcPts val="0"/>
              </a:spcBef>
              <a:spcAft>
                <a:spcPts val="0"/>
              </a:spcAft>
              <a:buNone/>
            </a:pPr>
            <a:fld id="{00000000-1234-1234-1234-123412341234}" type="slidenum">
              <a:rPr lang="en-GB"/>
              <a:t>‹#›</a:t>
            </a:fld>
            <a:r>
              <a:rPr lang="en-GB"/>
              <a:t>/128</a:t>
            </a:r>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0" y="4952200"/>
            <a:ext cx="9147300" cy="191400"/>
          </a:xfrm>
          <a:prstGeom prst="rect">
            <a:avLst/>
          </a:prstGeom>
          <a:solidFill>
            <a:srgbClr val="762124"/>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solidFill>
                  <a:srgbClr val="FFFFFF"/>
                </a:solidFill>
                <a:latin typeface="Calibri"/>
                <a:ea typeface="Calibri"/>
                <a:cs typeface="Calibri"/>
                <a:sym typeface="Calibri"/>
              </a:rPr>
              <a:t>A Survey of </a:t>
            </a:r>
            <a:r>
              <a:rPr lang="en-GB" sz="800" dirty="0" err="1">
                <a:solidFill>
                  <a:srgbClr val="FFFFFF"/>
                </a:solidFill>
                <a:latin typeface="Calibri"/>
                <a:ea typeface="Calibri"/>
                <a:cs typeface="Calibri"/>
                <a:sym typeface="Calibri"/>
              </a:rPr>
              <a:t>Multifragment</a:t>
            </a:r>
            <a:r>
              <a:rPr lang="en-GB" sz="800" dirty="0">
                <a:solidFill>
                  <a:srgbClr val="FFFFFF"/>
                </a:solidFill>
                <a:latin typeface="Calibri"/>
                <a:ea typeface="Calibri"/>
                <a:cs typeface="Calibri"/>
                <a:sym typeface="Calibri"/>
              </a:rPr>
              <a:t> Rendering - </a:t>
            </a:r>
            <a:r>
              <a:rPr lang="en-GB" sz="800" dirty="0" err="1">
                <a:solidFill>
                  <a:srgbClr val="FFFFFF"/>
                </a:solidFill>
                <a:latin typeface="Calibri"/>
                <a:ea typeface="Calibri"/>
                <a:cs typeface="Calibri"/>
                <a:sym typeface="Calibri"/>
              </a:rPr>
              <a:t>Eurographics</a:t>
            </a:r>
            <a:r>
              <a:rPr lang="en-GB" sz="800" dirty="0">
                <a:solidFill>
                  <a:srgbClr val="FFFFFF"/>
                </a:solidFill>
                <a:latin typeface="Calibri"/>
                <a:ea typeface="Calibri"/>
                <a:cs typeface="Calibri"/>
                <a:sym typeface="Calibri"/>
              </a:rPr>
              <a:t> 2020 STAR Papers</a:t>
            </a:r>
            <a:endParaRPr dirty="0">
              <a:solidFill>
                <a:srgbClr val="FFFFFF"/>
              </a:solidFill>
              <a:latin typeface="Calibri"/>
              <a:ea typeface="Calibri"/>
              <a:cs typeface="Calibri"/>
              <a:sym typeface="Calibri"/>
            </a:endParaRPr>
          </a:p>
        </p:txBody>
      </p:sp>
      <p:sp>
        <p:nvSpPr>
          <p:cNvPr id="19" name="Google Shape;19;p4"/>
          <p:cNvSpPr/>
          <p:nvPr/>
        </p:nvSpPr>
        <p:spPr>
          <a:xfrm>
            <a:off x="0" y="0"/>
            <a:ext cx="9144000" cy="657300"/>
          </a:xfrm>
          <a:prstGeom prst="rect">
            <a:avLst/>
          </a:prstGeom>
          <a:solidFill>
            <a:srgbClr val="762124"/>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Font typeface="Calibri"/>
              <a:buNone/>
              <a:defRPr sz="2600">
                <a:solidFill>
                  <a:srgbClr val="FFFFFF"/>
                </a:solidFill>
                <a:latin typeface="Calibri"/>
                <a:ea typeface="Calibri"/>
                <a:cs typeface="Calibri"/>
                <a:sym typeface="Calibri"/>
              </a:defRPr>
            </a:lvl1pPr>
            <a:lvl2pPr lvl="1"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2pPr>
            <a:lvl3pPr lvl="2"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3pPr>
            <a:lvl4pPr lvl="3"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4pPr>
            <a:lvl5pPr lvl="4"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5pPr>
            <a:lvl6pPr lvl="5"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6pPr>
            <a:lvl7pPr lvl="6"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7pPr>
            <a:lvl8pPr lvl="7"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8pPr>
            <a:lvl9pPr lvl="8" rtl="0">
              <a:spcBef>
                <a:spcPts val="0"/>
              </a:spcBef>
              <a:spcAft>
                <a:spcPts val="0"/>
              </a:spcAft>
              <a:buClr>
                <a:srgbClr val="FFFFFF"/>
              </a:buClr>
              <a:buSzPts val="2800"/>
              <a:buFont typeface="Calibri"/>
              <a:buNone/>
              <a:defRPr>
                <a:solidFill>
                  <a:srgbClr val="FFFFFF"/>
                </a:solidFill>
                <a:latin typeface="Calibri"/>
                <a:ea typeface="Calibri"/>
                <a:cs typeface="Calibri"/>
                <a:sym typeface="Calibri"/>
              </a:defRPr>
            </a:lvl9pPr>
          </a:lstStyle>
          <a:p>
            <a:endParaRPr dirty="0"/>
          </a:p>
        </p:txBody>
      </p:sp>
      <p:sp>
        <p:nvSpPr>
          <p:cNvPr id="21" name="Google Shape;21;p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Calibri"/>
              <a:buChar char="●"/>
              <a:defRPr>
                <a:latin typeface="Calibri"/>
                <a:ea typeface="Calibri"/>
                <a:cs typeface="Calibri"/>
                <a:sym typeface="Calibri"/>
              </a:defRPr>
            </a:lvl1pPr>
            <a:lvl2pPr marL="914400" lvl="1" indent="-317500">
              <a:lnSpc>
                <a:spcPct val="100000"/>
              </a:lnSpc>
              <a:spcBef>
                <a:spcPts val="1600"/>
              </a:spcBef>
              <a:spcAft>
                <a:spcPts val="0"/>
              </a:spcAft>
              <a:buSzPts val="1400"/>
              <a:buFont typeface="Calibri"/>
              <a:buChar char="○"/>
              <a:defRPr>
                <a:latin typeface="Calibri"/>
                <a:ea typeface="Calibri"/>
                <a:cs typeface="Calibri"/>
                <a:sym typeface="Calibri"/>
              </a:defRPr>
            </a:lvl2pPr>
            <a:lvl3pPr marL="1371600" lvl="2" indent="-317500">
              <a:lnSpc>
                <a:spcPct val="100000"/>
              </a:lnSpc>
              <a:spcBef>
                <a:spcPts val="1600"/>
              </a:spcBef>
              <a:spcAft>
                <a:spcPts val="0"/>
              </a:spcAft>
              <a:buSzPts val="1400"/>
              <a:buFont typeface="Calibri"/>
              <a:buChar char="■"/>
              <a:defRPr>
                <a:latin typeface="Calibri"/>
                <a:ea typeface="Calibri"/>
                <a:cs typeface="Calibri"/>
                <a:sym typeface="Calibri"/>
              </a:defRPr>
            </a:lvl3pPr>
            <a:lvl4pPr marL="1828800" lvl="3" indent="-317500">
              <a:lnSpc>
                <a:spcPct val="100000"/>
              </a:lnSpc>
              <a:spcBef>
                <a:spcPts val="1600"/>
              </a:spcBef>
              <a:spcAft>
                <a:spcPts val="0"/>
              </a:spcAft>
              <a:buSzPts val="1400"/>
              <a:buFont typeface="Calibri"/>
              <a:buChar char="●"/>
              <a:defRPr>
                <a:latin typeface="Calibri"/>
                <a:ea typeface="Calibri"/>
                <a:cs typeface="Calibri"/>
                <a:sym typeface="Calibri"/>
              </a:defRPr>
            </a:lvl4pPr>
            <a:lvl5pPr marL="2286000" lvl="4" indent="-317500">
              <a:lnSpc>
                <a:spcPct val="100000"/>
              </a:lnSpc>
              <a:spcBef>
                <a:spcPts val="1600"/>
              </a:spcBef>
              <a:spcAft>
                <a:spcPts val="0"/>
              </a:spcAft>
              <a:buSzPts val="1400"/>
              <a:buFont typeface="Calibri"/>
              <a:buChar char="○"/>
              <a:defRPr>
                <a:latin typeface="Calibri"/>
                <a:ea typeface="Calibri"/>
                <a:cs typeface="Calibri"/>
                <a:sym typeface="Calibri"/>
              </a:defRPr>
            </a:lvl5pPr>
            <a:lvl6pPr marL="2743200" lvl="5" indent="-317500">
              <a:lnSpc>
                <a:spcPct val="100000"/>
              </a:lnSpc>
              <a:spcBef>
                <a:spcPts val="1600"/>
              </a:spcBef>
              <a:spcAft>
                <a:spcPts val="0"/>
              </a:spcAft>
              <a:buSzPts val="1400"/>
              <a:buFont typeface="Calibri"/>
              <a:buChar char="■"/>
              <a:defRPr>
                <a:latin typeface="Calibri"/>
                <a:ea typeface="Calibri"/>
                <a:cs typeface="Calibri"/>
                <a:sym typeface="Calibri"/>
              </a:defRPr>
            </a:lvl6pPr>
            <a:lvl7pPr marL="3200400" lvl="6" indent="-317500">
              <a:lnSpc>
                <a:spcPct val="100000"/>
              </a:lnSpc>
              <a:spcBef>
                <a:spcPts val="1600"/>
              </a:spcBef>
              <a:spcAft>
                <a:spcPts val="0"/>
              </a:spcAft>
              <a:buSzPts val="1400"/>
              <a:buFont typeface="Calibri"/>
              <a:buChar char="●"/>
              <a:defRPr>
                <a:latin typeface="Calibri"/>
                <a:ea typeface="Calibri"/>
                <a:cs typeface="Calibri"/>
                <a:sym typeface="Calibri"/>
              </a:defRPr>
            </a:lvl7pPr>
            <a:lvl8pPr marL="3657600" lvl="7" indent="-317500">
              <a:lnSpc>
                <a:spcPct val="100000"/>
              </a:lnSpc>
              <a:spcBef>
                <a:spcPts val="1600"/>
              </a:spcBef>
              <a:spcAft>
                <a:spcPts val="0"/>
              </a:spcAft>
              <a:buSzPts val="1400"/>
              <a:buFont typeface="Calibri"/>
              <a:buChar char="○"/>
              <a:defRPr>
                <a:latin typeface="Calibri"/>
                <a:ea typeface="Calibri"/>
                <a:cs typeface="Calibri"/>
                <a:sym typeface="Calibri"/>
              </a:defRPr>
            </a:lvl8pPr>
            <a:lvl9pPr marL="4114800" lvl="8" indent="-317500">
              <a:lnSpc>
                <a:spcPct val="100000"/>
              </a:lnSpc>
              <a:spcBef>
                <a:spcPts val="1600"/>
              </a:spcBef>
              <a:spcAft>
                <a:spcPts val="1600"/>
              </a:spcAft>
              <a:buSzPts val="1400"/>
              <a:buFont typeface="Calibri"/>
              <a:buChar char="■"/>
              <a:defRPr>
                <a:latin typeface="Calibri"/>
                <a:ea typeface="Calibri"/>
                <a:cs typeface="Calibri"/>
                <a:sym typeface="Calibri"/>
              </a:defRPr>
            </a:lvl9pPr>
          </a:lstStyle>
          <a:p>
            <a:endParaRPr dirty="0"/>
          </a:p>
        </p:txBody>
      </p:sp>
      <p:sp>
        <p:nvSpPr>
          <p:cNvPr id="22" name="Google Shape;22;p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lvl1pPr lvl="0">
              <a:buNone/>
              <a:defRPr>
                <a:solidFill>
                  <a:srgbClr val="FFFFFF"/>
                </a:solidFill>
                <a:latin typeface="Calibri"/>
                <a:ea typeface="Calibri"/>
                <a:cs typeface="Calibri"/>
                <a:sym typeface="Calibri"/>
              </a:defRPr>
            </a:lvl1pPr>
            <a:lvl2pPr lvl="1">
              <a:buNone/>
              <a:defRPr>
                <a:solidFill>
                  <a:srgbClr val="FFFFFF"/>
                </a:solidFill>
                <a:latin typeface="Calibri"/>
                <a:ea typeface="Calibri"/>
                <a:cs typeface="Calibri"/>
                <a:sym typeface="Calibri"/>
              </a:defRPr>
            </a:lvl2pPr>
            <a:lvl3pPr lvl="2">
              <a:buNone/>
              <a:defRPr>
                <a:solidFill>
                  <a:srgbClr val="FFFFFF"/>
                </a:solidFill>
                <a:latin typeface="Calibri"/>
                <a:ea typeface="Calibri"/>
                <a:cs typeface="Calibri"/>
                <a:sym typeface="Calibri"/>
              </a:defRPr>
            </a:lvl3pPr>
            <a:lvl4pPr lvl="3">
              <a:buNone/>
              <a:defRPr>
                <a:solidFill>
                  <a:srgbClr val="FFFFFF"/>
                </a:solidFill>
                <a:latin typeface="Calibri"/>
                <a:ea typeface="Calibri"/>
                <a:cs typeface="Calibri"/>
                <a:sym typeface="Calibri"/>
              </a:defRPr>
            </a:lvl4pPr>
            <a:lvl5pPr lvl="4">
              <a:buNone/>
              <a:defRPr>
                <a:solidFill>
                  <a:srgbClr val="FFFFFF"/>
                </a:solidFill>
                <a:latin typeface="Calibri"/>
                <a:ea typeface="Calibri"/>
                <a:cs typeface="Calibri"/>
                <a:sym typeface="Calibri"/>
              </a:defRPr>
            </a:lvl5pPr>
            <a:lvl6pPr lvl="5">
              <a:buNone/>
              <a:defRPr>
                <a:solidFill>
                  <a:srgbClr val="FFFFFF"/>
                </a:solidFill>
                <a:latin typeface="Calibri"/>
                <a:ea typeface="Calibri"/>
                <a:cs typeface="Calibri"/>
                <a:sym typeface="Calibri"/>
              </a:defRPr>
            </a:lvl6pPr>
            <a:lvl7pPr lvl="6">
              <a:buNone/>
              <a:defRPr>
                <a:solidFill>
                  <a:srgbClr val="FFFFFF"/>
                </a:solidFill>
                <a:latin typeface="Calibri"/>
                <a:ea typeface="Calibri"/>
                <a:cs typeface="Calibri"/>
                <a:sym typeface="Calibri"/>
              </a:defRPr>
            </a:lvl7pPr>
            <a:lvl8pPr lvl="7">
              <a:buNone/>
              <a:defRPr>
                <a:solidFill>
                  <a:srgbClr val="FFFFFF"/>
                </a:solidFill>
                <a:latin typeface="Calibri"/>
                <a:ea typeface="Calibri"/>
                <a:cs typeface="Calibri"/>
                <a:sym typeface="Calibri"/>
              </a:defRPr>
            </a:lvl8pPr>
            <a:lvl9pPr lvl="8">
              <a:buNone/>
              <a:defRPr>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smtClean="0"/>
              <a:pPr/>
              <a:t>‹#›</a:t>
            </a:fld>
            <a:endParaRPr dirty="0"/>
          </a:p>
        </p:txBody>
      </p:sp>
      <p:pic>
        <p:nvPicPr>
          <p:cNvPr id="23" name="Google Shape;23;p4"/>
          <p:cNvPicPr preferRelativeResize="0"/>
          <p:nvPr/>
        </p:nvPicPr>
        <p:blipFill>
          <a:blip r:embed="rId2">
            <a:alphaModFix/>
          </a:blip>
          <a:stretch>
            <a:fillRect/>
          </a:stretch>
        </p:blipFill>
        <p:spPr>
          <a:xfrm>
            <a:off x="8500798" y="0"/>
            <a:ext cx="643202" cy="657300"/>
          </a:xfrm>
          <a:prstGeom prst="rect">
            <a:avLst/>
          </a:prstGeom>
          <a:noFill/>
          <a:ln>
            <a:noFill/>
          </a:ln>
        </p:spPr>
      </p:pic>
      <p:sp>
        <p:nvSpPr>
          <p:cNvPr id="24" name="Google Shape;24;p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rgbClr val="FFFFFF"/>
                </a:solidFill>
                <a:latin typeface="Calibri"/>
                <a:ea typeface="Calibri"/>
                <a:cs typeface="Calibri"/>
                <a:sym typeface="Calibri"/>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Calibri"/>
              <a:buChar char="●"/>
              <a:defRPr sz="1400">
                <a:latin typeface="Calibri"/>
                <a:ea typeface="Calibri"/>
                <a:cs typeface="Calibri"/>
                <a:sym typeface="Calibri"/>
              </a:defRPr>
            </a:lvl1pPr>
            <a:lvl2pPr marL="914400" lvl="1" indent="-304800">
              <a:spcBef>
                <a:spcPts val="1600"/>
              </a:spcBef>
              <a:spcAft>
                <a:spcPts val="0"/>
              </a:spcAft>
              <a:buSzPts val="1200"/>
              <a:buFont typeface="Calibri"/>
              <a:buChar char="○"/>
              <a:defRPr sz="1200">
                <a:latin typeface="Calibri"/>
                <a:ea typeface="Calibri"/>
                <a:cs typeface="Calibri"/>
                <a:sym typeface="Calibri"/>
              </a:defRPr>
            </a:lvl2pPr>
            <a:lvl3pPr marL="1371600" lvl="2" indent="-304800">
              <a:spcBef>
                <a:spcPts val="1600"/>
              </a:spcBef>
              <a:spcAft>
                <a:spcPts val="0"/>
              </a:spcAft>
              <a:buSzPts val="1200"/>
              <a:buFont typeface="Calibri"/>
              <a:buChar char="■"/>
              <a:defRPr sz="1200">
                <a:latin typeface="Calibri"/>
                <a:ea typeface="Calibri"/>
                <a:cs typeface="Calibri"/>
                <a:sym typeface="Calibri"/>
              </a:defRPr>
            </a:lvl3pPr>
            <a:lvl4pPr marL="1828800" lvl="3" indent="-304800">
              <a:spcBef>
                <a:spcPts val="1600"/>
              </a:spcBef>
              <a:spcAft>
                <a:spcPts val="0"/>
              </a:spcAft>
              <a:buSzPts val="1200"/>
              <a:buFont typeface="Calibri"/>
              <a:buChar char="●"/>
              <a:defRPr sz="1200">
                <a:latin typeface="Calibri"/>
                <a:ea typeface="Calibri"/>
                <a:cs typeface="Calibri"/>
                <a:sym typeface="Calibri"/>
              </a:defRPr>
            </a:lvl4pPr>
            <a:lvl5pPr marL="2286000" lvl="4" indent="-304800">
              <a:spcBef>
                <a:spcPts val="1600"/>
              </a:spcBef>
              <a:spcAft>
                <a:spcPts val="0"/>
              </a:spcAft>
              <a:buSzPts val="1200"/>
              <a:buFont typeface="Calibri"/>
              <a:buChar char="○"/>
              <a:defRPr sz="1200">
                <a:latin typeface="Calibri"/>
                <a:ea typeface="Calibri"/>
                <a:cs typeface="Calibri"/>
                <a:sym typeface="Calibri"/>
              </a:defRPr>
            </a:lvl5pPr>
            <a:lvl6pPr marL="2743200" lvl="5" indent="-304800">
              <a:spcBef>
                <a:spcPts val="1600"/>
              </a:spcBef>
              <a:spcAft>
                <a:spcPts val="0"/>
              </a:spcAft>
              <a:buSzPts val="1200"/>
              <a:buFont typeface="Calibri"/>
              <a:buChar char="■"/>
              <a:defRPr sz="1200">
                <a:latin typeface="Calibri"/>
                <a:ea typeface="Calibri"/>
                <a:cs typeface="Calibri"/>
                <a:sym typeface="Calibri"/>
              </a:defRPr>
            </a:lvl6pPr>
            <a:lvl7pPr marL="3200400" lvl="6" indent="-304800">
              <a:spcBef>
                <a:spcPts val="1600"/>
              </a:spcBef>
              <a:spcAft>
                <a:spcPts val="0"/>
              </a:spcAft>
              <a:buSzPts val="1200"/>
              <a:buFont typeface="Calibri"/>
              <a:buChar char="●"/>
              <a:defRPr sz="1200">
                <a:latin typeface="Calibri"/>
                <a:ea typeface="Calibri"/>
                <a:cs typeface="Calibri"/>
                <a:sym typeface="Calibri"/>
              </a:defRPr>
            </a:lvl7pPr>
            <a:lvl8pPr marL="3657600" lvl="7" indent="-304800">
              <a:spcBef>
                <a:spcPts val="1600"/>
              </a:spcBef>
              <a:spcAft>
                <a:spcPts val="0"/>
              </a:spcAft>
              <a:buSzPts val="1200"/>
              <a:buFont typeface="Calibri"/>
              <a:buChar char="○"/>
              <a:defRPr sz="1200">
                <a:latin typeface="Calibri"/>
                <a:ea typeface="Calibri"/>
                <a:cs typeface="Calibri"/>
                <a:sym typeface="Calibri"/>
              </a:defRPr>
            </a:lvl8pPr>
            <a:lvl9pPr marL="4114800" lvl="8" indent="-304800">
              <a:spcBef>
                <a:spcPts val="1600"/>
              </a:spcBef>
              <a:spcAft>
                <a:spcPts val="1600"/>
              </a:spcAft>
              <a:buSzPts val="1200"/>
              <a:buFont typeface="Calibri"/>
              <a:buChar char="■"/>
              <a:defRPr sz="1200">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Calibri"/>
              <a:buChar char="●"/>
              <a:defRPr sz="1400">
                <a:latin typeface="Calibri"/>
                <a:ea typeface="Calibri"/>
                <a:cs typeface="Calibri"/>
                <a:sym typeface="Calibri"/>
              </a:defRPr>
            </a:lvl1pPr>
            <a:lvl2pPr marL="914400" lvl="1" indent="-304800">
              <a:spcBef>
                <a:spcPts val="1600"/>
              </a:spcBef>
              <a:spcAft>
                <a:spcPts val="0"/>
              </a:spcAft>
              <a:buSzPts val="1200"/>
              <a:buFont typeface="Calibri"/>
              <a:buChar char="○"/>
              <a:defRPr sz="1200">
                <a:latin typeface="Calibri"/>
                <a:ea typeface="Calibri"/>
                <a:cs typeface="Calibri"/>
                <a:sym typeface="Calibri"/>
              </a:defRPr>
            </a:lvl2pPr>
            <a:lvl3pPr marL="1371600" lvl="2" indent="-304800">
              <a:spcBef>
                <a:spcPts val="1600"/>
              </a:spcBef>
              <a:spcAft>
                <a:spcPts val="0"/>
              </a:spcAft>
              <a:buSzPts val="1200"/>
              <a:buFont typeface="Calibri"/>
              <a:buChar char="■"/>
              <a:defRPr sz="1200">
                <a:latin typeface="Calibri"/>
                <a:ea typeface="Calibri"/>
                <a:cs typeface="Calibri"/>
                <a:sym typeface="Calibri"/>
              </a:defRPr>
            </a:lvl3pPr>
            <a:lvl4pPr marL="1828800" lvl="3" indent="-304800">
              <a:spcBef>
                <a:spcPts val="1600"/>
              </a:spcBef>
              <a:spcAft>
                <a:spcPts val="0"/>
              </a:spcAft>
              <a:buSzPts val="1200"/>
              <a:buFont typeface="Calibri"/>
              <a:buChar char="●"/>
              <a:defRPr sz="1200">
                <a:latin typeface="Calibri"/>
                <a:ea typeface="Calibri"/>
                <a:cs typeface="Calibri"/>
                <a:sym typeface="Calibri"/>
              </a:defRPr>
            </a:lvl4pPr>
            <a:lvl5pPr marL="2286000" lvl="4" indent="-304800">
              <a:spcBef>
                <a:spcPts val="1600"/>
              </a:spcBef>
              <a:spcAft>
                <a:spcPts val="0"/>
              </a:spcAft>
              <a:buSzPts val="1200"/>
              <a:buFont typeface="Calibri"/>
              <a:buChar char="○"/>
              <a:defRPr sz="1200">
                <a:latin typeface="Calibri"/>
                <a:ea typeface="Calibri"/>
                <a:cs typeface="Calibri"/>
                <a:sym typeface="Calibri"/>
              </a:defRPr>
            </a:lvl5pPr>
            <a:lvl6pPr marL="2743200" lvl="5" indent="-304800">
              <a:spcBef>
                <a:spcPts val="1600"/>
              </a:spcBef>
              <a:spcAft>
                <a:spcPts val="0"/>
              </a:spcAft>
              <a:buSzPts val="1200"/>
              <a:buFont typeface="Calibri"/>
              <a:buChar char="■"/>
              <a:defRPr sz="1200">
                <a:latin typeface="Calibri"/>
                <a:ea typeface="Calibri"/>
                <a:cs typeface="Calibri"/>
                <a:sym typeface="Calibri"/>
              </a:defRPr>
            </a:lvl6pPr>
            <a:lvl7pPr marL="3200400" lvl="6" indent="-304800">
              <a:spcBef>
                <a:spcPts val="1600"/>
              </a:spcBef>
              <a:spcAft>
                <a:spcPts val="0"/>
              </a:spcAft>
              <a:buSzPts val="1200"/>
              <a:buFont typeface="Calibri"/>
              <a:buChar char="●"/>
              <a:defRPr sz="1200">
                <a:latin typeface="Calibri"/>
                <a:ea typeface="Calibri"/>
                <a:cs typeface="Calibri"/>
                <a:sym typeface="Calibri"/>
              </a:defRPr>
            </a:lvl7pPr>
            <a:lvl8pPr marL="3657600" lvl="7" indent="-304800">
              <a:spcBef>
                <a:spcPts val="1600"/>
              </a:spcBef>
              <a:spcAft>
                <a:spcPts val="0"/>
              </a:spcAft>
              <a:buSzPts val="1200"/>
              <a:buFont typeface="Calibri"/>
              <a:buChar char="○"/>
              <a:defRPr sz="1200">
                <a:latin typeface="Calibri"/>
                <a:ea typeface="Calibri"/>
                <a:cs typeface="Calibri"/>
                <a:sym typeface="Calibri"/>
              </a:defRPr>
            </a:lvl8pPr>
            <a:lvl9pPr marL="4114800" lvl="8" indent="-304800">
              <a:spcBef>
                <a:spcPts val="1600"/>
              </a:spcBef>
              <a:spcAft>
                <a:spcPts val="1600"/>
              </a:spcAft>
              <a:buSzPts val="1200"/>
              <a:buFont typeface="Calibri"/>
              <a:buChar char="■"/>
              <a:defRPr sz="1200">
                <a:latin typeface="Calibri"/>
                <a:ea typeface="Calibri"/>
                <a:cs typeface="Calibri"/>
                <a:sym typeface="Calibri"/>
              </a:defRPr>
            </a:lvl9pPr>
          </a:lstStyle>
          <a:p>
            <a:endParaRPr/>
          </a:p>
        </p:txBody>
      </p:sp>
      <p:sp>
        <p:nvSpPr>
          <p:cNvPr id="29" name="Google Shape;29;p5"/>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atin typeface="Calibri"/>
                <a:ea typeface="Calibri"/>
                <a:cs typeface="Calibri"/>
                <a:sym typeface="Calibri"/>
              </a:defRPr>
            </a:lvl1pPr>
            <a:lvl2pPr lvl="1">
              <a:buNone/>
              <a:defRPr>
                <a:latin typeface="Calibri"/>
                <a:ea typeface="Calibri"/>
                <a:cs typeface="Calibri"/>
                <a:sym typeface="Calibri"/>
              </a:defRPr>
            </a:lvl2pPr>
            <a:lvl3pPr lvl="2">
              <a:buNone/>
              <a:defRPr>
                <a:latin typeface="Calibri"/>
                <a:ea typeface="Calibri"/>
                <a:cs typeface="Calibri"/>
                <a:sym typeface="Calibri"/>
              </a:defRPr>
            </a:lvl3pPr>
            <a:lvl4pPr lvl="3">
              <a:buNone/>
              <a:defRPr>
                <a:latin typeface="Calibri"/>
                <a:ea typeface="Calibri"/>
                <a:cs typeface="Calibri"/>
                <a:sym typeface="Calibri"/>
              </a:defRPr>
            </a:lvl4pPr>
            <a:lvl5pPr lvl="4">
              <a:buNone/>
              <a:defRPr>
                <a:latin typeface="Calibri"/>
                <a:ea typeface="Calibri"/>
                <a:cs typeface="Calibri"/>
                <a:sym typeface="Calibri"/>
              </a:defRPr>
            </a:lvl5pPr>
            <a:lvl6pPr lvl="5">
              <a:buNone/>
              <a:defRPr>
                <a:latin typeface="Calibri"/>
                <a:ea typeface="Calibri"/>
                <a:cs typeface="Calibri"/>
                <a:sym typeface="Calibri"/>
              </a:defRPr>
            </a:lvl6pPr>
            <a:lvl7pPr lvl="6">
              <a:buNone/>
              <a:defRPr>
                <a:latin typeface="Calibri"/>
                <a:ea typeface="Calibri"/>
                <a:cs typeface="Calibri"/>
                <a:sym typeface="Calibri"/>
              </a:defRPr>
            </a:lvl7pPr>
            <a:lvl8pPr lvl="7">
              <a:buNone/>
              <a:defRPr>
                <a:latin typeface="Calibri"/>
                <a:ea typeface="Calibri"/>
                <a:cs typeface="Calibri"/>
                <a:sym typeface="Calibri"/>
              </a:defRPr>
            </a:lvl8pPr>
            <a:lvl9pPr lvl="8">
              <a:buNone/>
              <a:defRPr>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5" name="Google Shape;45;p9"/>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548650" y="4934801"/>
            <a:ext cx="548700" cy="1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548650" y="4934801"/>
            <a:ext cx="548700" cy="198300"/>
          </a:xfrm>
          <a:prstGeom prst="rect">
            <a:avLst/>
          </a:prstGeom>
          <a:noFill/>
          <a:ln>
            <a:noFill/>
          </a:ln>
        </p:spPr>
        <p:txBody>
          <a:bodyPr spcFirstLastPara="1" wrap="square" lIns="91425" tIns="91425" rIns="91425" bIns="91425" anchor="ctr" anchorCtr="0">
            <a:noAutofit/>
          </a:bodyPr>
          <a:lstStyle>
            <a:lvl1pPr lvl="0" algn="r" rtl="0">
              <a:buNone/>
              <a:defRPr sz="800">
                <a:solidFill>
                  <a:schemeClr val="dk2"/>
                </a:solidFill>
              </a:defRPr>
            </a:lvl1pPr>
            <a:lvl2pPr lvl="1" algn="r" rtl="0">
              <a:buNone/>
              <a:defRPr sz="800">
                <a:solidFill>
                  <a:schemeClr val="dk2"/>
                </a:solidFill>
              </a:defRPr>
            </a:lvl2pPr>
            <a:lvl3pPr lvl="2" algn="r" rtl="0">
              <a:buNone/>
              <a:defRPr sz="800">
                <a:solidFill>
                  <a:schemeClr val="dk2"/>
                </a:solidFill>
              </a:defRPr>
            </a:lvl3pPr>
            <a:lvl4pPr lvl="3" algn="r" rtl="0">
              <a:buNone/>
              <a:defRPr sz="800">
                <a:solidFill>
                  <a:schemeClr val="dk2"/>
                </a:solidFill>
              </a:defRPr>
            </a:lvl4pPr>
            <a:lvl5pPr lvl="4" algn="r" rtl="0">
              <a:buNone/>
              <a:defRPr sz="800">
                <a:solidFill>
                  <a:schemeClr val="dk2"/>
                </a:solidFill>
              </a:defRPr>
            </a:lvl5pPr>
            <a:lvl6pPr lvl="5" algn="r" rtl="0">
              <a:buNone/>
              <a:defRPr sz="800">
                <a:solidFill>
                  <a:schemeClr val="dk2"/>
                </a:solidFill>
              </a:defRPr>
            </a:lvl6pPr>
            <a:lvl7pPr lvl="6" algn="r" rtl="0">
              <a:buNone/>
              <a:defRPr sz="800">
                <a:solidFill>
                  <a:schemeClr val="dk2"/>
                </a:solidFill>
              </a:defRPr>
            </a:lvl7pPr>
            <a:lvl8pPr lvl="7" algn="r" rtl="0">
              <a:buNone/>
              <a:defRPr sz="800">
                <a:solidFill>
                  <a:schemeClr val="dk2"/>
                </a:solidFill>
              </a:defRPr>
            </a:lvl8pPr>
            <a:lvl9pPr lvl="8" algn="r" rtl="0">
              <a:buNone/>
              <a:defRPr sz="800">
                <a:solidFill>
                  <a:schemeClr val="dk2"/>
                </a:solidFill>
              </a:defRPr>
            </a:lvl9pPr>
          </a:lstStyle>
          <a:p>
            <a:pPr marL="0" lvl="0" indent="0" algn="r" rtl="0">
              <a:spcBef>
                <a:spcPts val="0"/>
              </a:spcBef>
              <a:spcAft>
                <a:spcPts val="0"/>
              </a:spcAft>
              <a:buNone/>
            </a:pPr>
            <a:fld id="{00000000-1234-1234-1234-123412341234}" type="slidenum">
              <a:rPr lang="en-GB"/>
              <a:t>‹#›</a:t>
            </a:fld>
            <a:r>
              <a:rPr lang="en-GB"/>
              <a:t>/128</a:t>
            </a:r>
            <a:endParaRPr/>
          </a:p>
        </p:txBody>
      </p:sp>
      <p:sp>
        <p:nvSpPr>
          <p:cNvPr id="9" name="Google Shape;9;p1"/>
          <p:cNvSpPr txBox="1">
            <a:spLocks noGrp="1"/>
          </p:cNvSpPr>
          <p:nvPr>
            <p:ph type="sldNum" idx="2"/>
          </p:nvPr>
        </p:nvSpPr>
        <p:spPr>
          <a:xfrm>
            <a:off x="31300" y="4934805"/>
            <a:ext cx="3535800" cy="198300"/>
          </a:xfrm>
          <a:prstGeom prst="rect">
            <a:avLst/>
          </a:prstGeom>
          <a:noFill/>
          <a:ln>
            <a:noFill/>
          </a:ln>
        </p:spPr>
        <p:txBody>
          <a:bodyPr spcFirstLastPara="1" wrap="square" lIns="91425" tIns="91425" rIns="91425" bIns="91425" anchor="ctr" anchorCtr="0">
            <a:no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marL="0" lvl="0" indent="0" algn="l" rtl="0">
              <a:spcBef>
                <a:spcPts val="0"/>
              </a:spcBef>
              <a:spcAft>
                <a:spcPts val="0"/>
              </a:spcAft>
              <a:buNone/>
            </a:pPr>
            <a:r>
              <a:rPr lang="en-GB"/>
              <a:t>A Survey in Multifragment Rendering - Eurographics 2020</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8.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5.xml"/><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9.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1.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7.xml"/><Relationship Id="rId7"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notesSlide" Target="../notesSlides/notesSlide53.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notesSlide" Target="../notesSlides/notesSlide56.xml"/><Relationship Id="rId7"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59.xml"/><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3.wmf"/><Relationship Id="rId5" Type="http://schemas.openxmlformats.org/officeDocument/2006/relationships/oleObject" Target="../embeddings/oleObject1.bin"/><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06.jp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hyperlink" Target="http://graphics.cs.aueb.gr/graphics/downloads.html" TargetMode="External"/><Relationship Id="rId4" Type="http://schemas.openxmlformats.org/officeDocument/2006/relationships/hyperlink" Target="https://github.com/cgaueb/MFR"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p:nvPr/>
        </p:nvSpPr>
        <p:spPr>
          <a:xfrm>
            <a:off x="0" y="4846800"/>
            <a:ext cx="2871600" cy="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baseline="30000">
                <a:solidFill>
                  <a:schemeClr val="dk1"/>
                </a:solidFill>
                <a:latin typeface="Lora"/>
                <a:ea typeface="Lora"/>
                <a:cs typeface="Lora"/>
                <a:sym typeface="Lora"/>
              </a:rPr>
              <a:t>*These authors contributed equally to this work</a:t>
            </a:r>
            <a:endParaRPr sz="1200" i="1">
              <a:solidFill>
                <a:schemeClr val="dk1"/>
              </a:solidFill>
              <a:latin typeface="Lora"/>
              <a:ea typeface="Lora"/>
              <a:cs typeface="Lora"/>
              <a:sym typeface="Lora"/>
            </a:endParaRPr>
          </a:p>
        </p:txBody>
      </p:sp>
      <p:sp>
        <p:nvSpPr>
          <p:cNvPr id="60" name="Google Shape;60;p13"/>
          <p:cNvSpPr txBox="1">
            <a:spLocks noGrp="1"/>
          </p:cNvSpPr>
          <p:nvPr>
            <p:ph type="ctrTitle"/>
          </p:nvPr>
        </p:nvSpPr>
        <p:spPr>
          <a:xfrm>
            <a:off x="311700" y="1295550"/>
            <a:ext cx="8520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300" i="1" dirty="0">
                <a:latin typeface="Lora"/>
                <a:ea typeface="Lora"/>
                <a:cs typeface="Lora"/>
                <a:sym typeface="Lora"/>
              </a:rPr>
              <a:t>A Survey of </a:t>
            </a:r>
            <a:r>
              <a:rPr lang="en-GB" sz="3300" i="1" dirty="0" err="1">
                <a:latin typeface="Lora"/>
                <a:ea typeface="Lora"/>
                <a:cs typeface="Lora"/>
                <a:sym typeface="Lora"/>
              </a:rPr>
              <a:t>Multifragment</a:t>
            </a:r>
            <a:r>
              <a:rPr lang="en-GB" sz="3300" i="1" dirty="0">
                <a:latin typeface="Lora"/>
                <a:ea typeface="Lora"/>
                <a:cs typeface="Lora"/>
                <a:sym typeface="Lora"/>
              </a:rPr>
              <a:t> Rendering</a:t>
            </a:r>
            <a:endParaRPr sz="3300" dirty="0">
              <a:latin typeface="Lora"/>
              <a:ea typeface="Lora"/>
              <a:cs typeface="Lora"/>
              <a:sym typeface="Lora"/>
            </a:endParaRPr>
          </a:p>
        </p:txBody>
      </p:sp>
      <p:sp>
        <p:nvSpPr>
          <p:cNvPr id="62" name="Google Shape;62;p13"/>
          <p:cNvSpPr txBox="1"/>
          <p:nvPr/>
        </p:nvSpPr>
        <p:spPr>
          <a:xfrm>
            <a:off x="0" y="282775"/>
            <a:ext cx="91440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dirty="0" err="1">
                <a:solidFill>
                  <a:schemeClr val="dk1"/>
                </a:solidFill>
                <a:latin typeface="Lora"/>
                <a:ea typeface="Lora"/>
                <a:cs typeface="Lora"/>
                <a:sym typeface="Lora"/>
              </a:rPr>
              <a:t>Eurographics</a:t>
            </a:r>
            <a:r>
              <a:rPr lang="en-GB" sz="1800" dirty="0">
                <a:solidFill>
                  <a:schemeClr val="dk1"/>
                </a:solidFill>
                <a:latin typeface="Lora"/>
                <a:ea typeface="Lora"/>
                <a:cs typeface="Lora"/>
                <a:sym typeface="Lora"/>
              </a:rPr>
              <a:t> 2020 STAR Papers</a:t>
            </a:r>
            <a:endParaRPr sz="3300" i="1" dirty="0">
              <a:solidFill>
                <a:schemeClr val="dk1"/>
              </a:solidFill>
              <a:latin typeface="Lora"/>
              <a:ea typeface="Lora"/>
              <a:cs typeface="Lora"/>
              <a:sym typeface="Lora"/>
            </a:endParaRPr>
          </a:p>
          <a:p>
            <a:pPr marL="0" lvl="0" indent="0" algn="l" rtl="0">
              <a:spcBef>
                <a:spcPts val="0"/>
              </a:spcBef>
              <a:spcAft>
                <a:spcPts val="0"/>
              </a:spcAft>
              <a:buNone/>
            </a:pPr>
            <a:endParaRPr sz="3300" i="1" dirty="0">
              <a:solidFill>
                <a:schemeClr val="dk1"/>
              </a:solidFill>
              <a:latin typeface="Lora"/>
              <a:ea typeface="Lora"/>
              <a:cs typeface="Lora"/>
              <a:sym typeface="Lora"/>
            </a:endParaRPr>
          </a:p>
        </p:txBody>
      </p:sp>
      <p:sp>
        <p:nvSpPr>
          <p:cNvPr id="63" name="Google Shape;63;p13"/>
          <p:cNvSpPr txBox="1">
            <a:spLocks noGrp="1"/>
          </p:cNvSpPr>
          <p:nvPr>
            <p:ph type="subTitle" idx="1"/>
          </p:nvPr>
        </p:nvSpPr>
        <p:spPr>
          <a:xfrm>
            <a:off x="311700" y="4042800"/>
            <a:ext cx="8520600" cy="672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GB" sz="1800">
                <a:solidFill>
                  <a:schemeClr val="dk1"/>
                </a:solidFill>
                <a:latin typeface="Lora"/>
                <a:ea typeface="Lora"/>
                <a:cs typeface="Lora"/>
                <a:sym typeface="Lora"/>
              </a:rPr>
              <a:t>Department of Informatics, </a:t>
            </a:r>
            <a:endParaRPr sz="1800">
              <a:solidFill>
                <a:schemeClr val="dk1"/>
              </a:solidFill>
              <a:latin typeface="Lora"/>
              <a:ea typeface="Lora"/>
              <a:cs typeface="Lora"/>
              <a:sym typeface="Lora"/>
            </a:endParaRPr>
          </a:p>
          <a:p>
            <a:pPr marL="457200" lvl="0" indent="0" algn="ctr" rtl="0">
              <a:spcBef>
                <a:spcPts val="0"/>
              </a:spcBef>
              <a:spcAft>
                <a:spcPts val="0"/>
              </a:spcAft>
              <a:buNone/>
            </a:pPr>
            <a:r>
              <a:rPr lang="en-GB" sz="1800">
                <a:solidFill>
                  <a:schemeClr val="dk1"/>
                </a:solidFill>
                <a:latin typeface="Lora"/>
                <a:ea typeface="Lora"/>
                <a:cs typeface="Lora"/>
                <a:sym typeface="Lora"/>
              </a:rPr>
              <a:t>Athens University of Economics &amp; Business, Greece</a:t>
            </a:r>
            <a:endParaRPr sz="1800">
              <a:solidFill>
                <a:schemeClr val="dk1"/>
              </a:solidFill>
              <a:latin typeface="Lora"/>
              <a:ea typeface="Lora"/>
              <a:cs typeface="Lora"/>
              <a:sym typeface="Lora"/>
            </a:endParaRPr>
          </a:p>
          <a:p>
            <a:pPr marL="457200" lvl="0" indent="0" algn="ctr" rtl="0">
              <a:spcBef>
                <a:spcPts val="0"/>
              </a:spcBef>
              <a:spcAft>
                <a:spcPts val="0"/>
              </a:spcAft>
              <a:buClr>
                <a:schemeClr val="dk1"/>
              </a:buClr>
              <a:buSzPts val="1100"/>
              <a:buFont typeface="Arial"/>
              <a:buNone/>
            </a:pPr>
            <a:endParaRPr sz="1800">
              <a:solidFill>
                <a:schemeClr val="dk1"/>
              </a:solidFill>
              <a:latin typeface="Lora"/>
              <a:ea typeface="Lora"/>
              <a:cs typeface="Lora"/>
              <a:sym typeface="Lora"/>
            </a:endParaRPr>
          </a:p>
        </p:txBody>
      </p:sp>
      <p:sp>
        <p:nvSpPr>
          <p:cNvPr id="20" name="Google Shape;61;p13">
            <a:extLst>
              <a:ext uri="{FF2B5EF4-FFF2-40B4-BE49-F238E27FC236}">
                <a16:creationId xmlns:a16="http://schemas.microsoft.com/office/drawing/2014/main" id="{E8FC92D4-333C-48D8-82D7-8D070D37B2EA}"/>
              </a:ext>
            </a:extLst>
          </p:cNvPr>
          <p:cNvSpPr txBox="1">
            <a:spLocks/>
          </p:cNvSpPr>
          <p:nvPr/>
        </p:nvSpPr>
        <p:spPr>
          <a:xfrm>
            <a:off x="311700" y="2885739"/>
            <a:ext cx="85206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i-FI" sz="1800" dirty="0">
                <a:solidFill>
                  <a:schemeClr val="dk1"/>
                </a:solidFill>
                <a:latin typeface="Lora"/>
                <a:ea typeface="Lora"/>
                <a:cs typeface="Lora"/>
                <a:sym typeface="Lora"/>
              </a:rPr>
              <a:t>A. A. Vasilakis</a:t>
            </a:r>
            <a:r>
              <a:rPr lang="fi-FI" sz="1800" baseline="30000" dirty="0">
                <a:solidFill>
                  <a:schemeClr val="dk1"/>
                </a:solidFill>
                <a:latin typeface="Lora"/>
                <a:ea typeface="Lora"/>
                <a:cs typeface="Lora"/>
                <a:sym typeface="Lora"/>
              </a:rPr>
              <a:t>*</a:t>
            </a:r>
            <a:r>
              <a:rPr lang="fi-FI" sz="1800" dirty="0">
                <a:solidFill>
                  <a:schemeClr val="dk1"/>
                </a:solidFill>
                <a:latin typeface="Lora"/>
                <a:ea typeface="Lora"/>
                <a:cs typeface="Lora"/>
                <a:sym typeface="Lora"/>
              </a:rPr>
              <a:t> 		K. Vardis</a:t>
            </a:r>
            <a:r>
              <a:rPr lang="fi-FI" sz="1800" baseline="30000" dirty="0">
                <a:solidFill>
                  <a:schemeClr val="dk1"/>
                </a:solidFill>
                <a:latin typeface="Lora"/>
                <a:ea typeface="Lora"/>
                <a:cs typeface="Lora"/>
                <a:sym typeface="Lora"/>
              </a:rPr>
              <a:t>*</a:t>
            </a:r>
            <a:r>
              <a:rPr lang="fi-FI" sz="1800" dirty="0">
                <a:solidFill>
                  <a:schemeClr val="dk1"/>
                </a:solidFill>
                <a:latin typeface="Lora"/>
                <a:ea typeface="Lora"/>
                <a:cs typeface="Lora"/>
                <a:sym typeface="Lora"/>
              </a:rPr>
              <a:t> 		G. Papaioannou</a:t>
            </a:r>
          </a:p>
        </p:txBody>
      </p:sp>
    </p:spTree>
  </p:cSld>
  <p:clrMapOvr>
    <a:masterClrMapping/>
  </p:clrMapOvr>
  <mc:AlternateContent xmlns:mc="http://schemas.openxmlformats.org/markup-compatibility/2006" xmlns:p14="http://schemas.microsoft.com/office/powerpoint/2010/main">
    <mc:Choice Requires="p14">
      <p:transition p14:dur="50" advTm="18685">
        <p:fade/>
      </p:transition>
    </mc:Choice>
    <mc:Fallback xmlns="">
      <p:transition advTm="1868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MFR pros and cons</a:t>
            </a:r>
            <a:endParaRPr/>
          </a:p>
        </p:txBody>
      </p:sp>
      <p:sp>
        <p:nvSpPr>
          <p:cNvPr id="142" name="Google Shape;142;p2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dirty="0"/>
              <a:t>Pros:</a:t>
            </a:r>
            <a:endParaRPr b="1" dirty="0"/>
          </a:p>
          <a:p>
            <a:pPr marL="457200" lvl="0" indent="-342900" algn="l" rtl="0">
              <a:lnSpc>
                <a:spcPct val="100000"/>
              </a:lnSpc>
              <a:spcBef>
                <a:spcPts val="1600"/>
              </a:spcBef>
              <a:spcAft>
                <a:spcPts val="0"/>
              </a:spcAft>
              <a:buSzPts val="1800"/>
              <a:buChar char="●"/>
            </a:pPr>
            <a:r>
              <a:rPr lang="en-GB" dirty="0"/>
              <a:t>Allows effects that require computations from hidden layers</a:t>
            </a:r>
            <a:endParaRPr dirty="0"/>
          </a:p>
          <a:p>
            <a:pPr marL="914400" lvl="1" indent="-317500" algn="l" rtl="0">
              <a:lnSpc>
                <a:spcPct val="100000"/>
              </a:lnSpc>
              <a:spcBef>
                <a:spcPts val="0"/>
              </a:spcBef>
              <a:spcAft>
                <a:spcPts val="0"/>
              </a:spcAft>
              <a:buSzPts val="1400"/>
              <a:buChar char="○"/>
            </a:pPr>
            <a:r>
              <a:rPr lang="en-GB" dirty="0"/>
              <a:t>Examples include: transparency, global illumination, CSG, collision detection, etc.</a:t>
            </a:r>
            <a:endParaRPr dirty="0"/>
          </a:p>
          <a:p>
            <a:pPr marL="457200" lvl="0" indent="-342900" algn="l" rtl="0">
              <a:lnSpc>
                <a:spcPct val="100000"/>
              </a:lnSpc>
              <a:spcBef>
                <a:spcPts val="0"/>
              </a:spcBef>
              <a:spcAft>
                <a:spcPts val="0"/>
              </a:spcAft>
              <a:buSzPts val="1800"/>
              <a:buChar char="●"/>
            </a:pPr>
            <a:r>
              <a:rPr lang="en-GB" dirty="0" err="1"/>
              <a:t>Rasterisation</a:t>
            </a:r>
            <a:r>
              <a:rPr lang="en-GB" dirty="0"/>
              <a:t>-based</a:t>
            </a:r>
            <a:endParaRPr dirty="0"/>
          </a:p>
          <a:p>
            <a:pPr marL="914400" lvl="1" indent="-317500" algn="l" rtl="0">
              <a:lnSpc>
                <a:spcPct val="100000"/>
              </a:lnSpc>
              <a:spcBef>
                <a:spcPts val="0"/>
              </a:spcBef>
              <a:spcAft>
                <a:spcPts val="0"/>
              </a:spcAft>
              <a:buSzPts val="1400"/>
              <a:buChar char="○"/>
            </a:pPr>
            <a:r>
              <a:rPr lang="en-GB" dirty="0"/>
              <a:t>Exploits GPU-accelerated pipeline</a:t>
            </a:r>
            <a:endParaRPr dirty="0"/>
          </a:p>
          <a:p>
            <a:pPr marL="914400" lvl="1" indent="-317500" algn="l" rtl="0">
              <a:lnSpc>
                <a:spcPct val="100000"/>
              </a:lnSpc>
              <a:spcBef>
                <a:spcPts val="0"/>
              </a:spcBef>
              <a:spcAft>
                <a:spcPts val="0"/>
              </a:spcAft>
              <a:buSzPts val="1400"/>
              <a:buChar char="○"/>
            </a:pPr>
            <a:r>
              <a:rPr lang="en-GB" dirty="0"/>
              <a:t>Arbitrary dynamic content support</a:t>
            </a:r>
            <a:endParaRPr dirty="0"/>
          </a:p>
          <a:p>
            <a:pPr marL="914400" lvl="1" indent="-317500" algn="l" rtl="0">
              <a:lnSpc>
                <a:spcPct val="100000"/>
              </a:lnSpc>
              <a:spcBef>
                <a:spcPts val="0"/>
              </a:spcBef>
              <a:spcAft>
                <a:spcPts val="0"/>
              </a:spcAft>
              <a:buSzPts val="1400"/>
              <a:buChar char="○"/>
            </a:pPr>
            <a:r>
              <a:rPr lang="en-GB" dirty="0"/>
              <a:t>Fast direct visibility resolve</a:t>
            </a:r>
            <a:endParaRPr dirty="0"/>
          </a:p>
          <a:p>
            <a:pPr marL="914400" lvl="1" indent="-317500" algn="l" rtl="0">
              <a:lnSpc>
                <a:spcPct val="100000"/>
              </a:lnSpc>
              <a:spcBef>
                <a:spcPts val="0"/>
              </a:spcBef>
              <a:spcAft>
                <a:spcPts val="0"/>
              </a:spcAft>
              <a:buSzPts val="1400"/>
              <a:buChar char="○"/>
            </a:pPr>
            <a:r>
              <a:rPr lang="en-GB" dirty="0"/>
              <a:t>Tessellation, instancing, blending can be synergistically used</a:t>
            </a:r>
            <a:endParaRPr dirty="0"/>
          </a:p>
          <a:p>
            <a:pPr marL="914400" lvl="1" indent="-317500" algn="l" rtl="0">
              <a:lnSpc>
                <a:spcPct val="100000"/>
              </a:lnSpc>
              <a:spcBef>
                <a:spcPts val="0"/>
              </a:spcBef>
              <a:spcAft>
                <a:spcPts val="0"/>
              </a:spcAft>
              <a:buSzPts val="1400"/>
              <a:buChar char="○"/>
            </a:pPr>
            <a:r>
              <a:rPr lang="en-GB" dirty="0"/>
              <a:t>Supported in commodity graphics hardware</a:t>
            </a:r>
            <a:endParaRPr dirty="0"/>
          </a:p>
          <a:p>
            <a:pPr marL="457200" lvl="0" indent="-342900" algn="l" rtl="0">
              <a:lnSpc>
                <a:spcPct val="100000"/>
              </a:lnSpc>
              <a:spcBef>
                <a:spcPts val="0"/>
              </a:spcBef>
              <a:spcAft>
                <a:spcPts val="0"/>
              </a:spcAft>
              <a:buSzPts val="1800"/>
              <a:buChar char="●"/>
            </a:pPr>
            <a:r>
              <a:rPr lang="en-GB" dirty="0"/>
              <a:t>Even more powerful effects with</a:t>
            </a:r>
            <a:r>
              <a:rPr lang="en-GB" b="1" dirty="0"/>
              <a:t> hybrid rendering</a:t>
            </a:r>
            <a:r>
              <a:rPr lang="en-GB" dirty="0"/>
              <a:t> approaches</a:t>
            </a:r>
            <a:endParaRPr dirty="0"/>
          </a:p>
          <a:p>
            <a:pPr marL="0" lvl="0" indent="0" algn="l" rtl="0">
              <a:lnSpc>
                <a:spcPct val="100000"/>
              </a:lnSpc>
              <a:spcBef>
                <a:spcPts val="1600"/>
              </a:spcBef>
              <a:spcAft>
                <a:spcPts val="0"/>
              </a:spcAft>
              <a:buNone/>
            </a:pPr>
            <a:r>
              <a:rPr lang="en-GB" dirty="0"/>
              <a:t>Cons:</a:t>
            </a:r>
            <a:endParaRPr dirty="0"/>
          </a:p>
          <a:p>
            <a:pPr marL="457200" lvl="0" indent="-342900" algn="l" rtl="0">
              <a:lnSpc>
                <a:spcPct val="100000"/>
              </a:lnSpc>
              <a:spcBef>
                <a:spcPts val="1600"/>
              </a:spcBef>
              <a:spcAft>
                <a:spcPts val="0"/>
              </a:spcAft>
              <a:buSzPts val="1800"/>
              <a:buChar char="●"/>
            </a:pPr>
            <a:r>
              <a:rPr lang="en-GB" dirty="0" err="1"/>
              <a:t>Rasterisation</a:t>
            </a:r>
            <a:r>
              <a:rPr lang="en-GB" dirty="0"/>
              <a:t>-based :)</a:t>
            </a:r>
            <a:endParaRPr dirty="0"/>
          </a:p>
          <a:p>
            <a:pPr marL="914400" lvl="1" indent="-317500" algn="l" rtl="0">
              <a:lnSpc>
                <a:spcPct val="100000"/>
              </a:lnSpc>
              <a:spcBef>
                <a:spcPts val="0"/>
              </a:spcBef>
              <a:spcAft>
                <a:spcPts val="0"/>
              </a:spcAft>
              <a:buSzPts val="1400"/>
              <a:buChar char="○"/>
            </a:pPr>
            <a:r>
              <a:rPr lang="en-GB" dirty="0"/>
              <a:t>works on sampled geometric data - approximate solutions (not always [WHL15,VVP16b])</a:t>
            </a:r>
            <a:endParaRPr dirty="0"/>
          </a:p>
          <a:p>
            <a:pPr marL="457200" lvl="0" indent="-342900" algn="l" rtl="0">
              <a:lnSpc>
                <a:spcPct val="100000"/>
              </a:lnSpc>
              <a:spcBef>
                <a:spcPts val="0"/>
              </a:spcBef>
              <a:spcAft>
                <a:spcPts val="0"/>
              </a:spcAft>
              <a:buClr>
                <a:srgbClr val="FFFFFF"/>
              </a:buClr>
              <a:buSzPts val="1800"/>
              <a:buChar char="●"/>
            </a:pPr>
            <a:r>
              <a:rPr lang="en-GB" dirty="0">
                <a:solidFill>
                  <a:srgbClr val="FFFFFF"/>
                </a:solidFill>
              </a:rPr>
              <a:t>Typically, more expensive to evaluate</a:t>
            </a:r>
            <a:endParaRPr dirty="0">
              <a:solidFill>
                <a:srgbClr val="FFFFFF"/>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43" name="Google Shape;143;p2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10</a:t>
            </a:fld>
            <a:r>
              <a:rPr lang="en-GB" dirty="0"/>
              <a:t>/86</a:t>
            </a:r>
            <a:endParaRPr dirty="0"/>
          </a:p>
        </p:txBody>
      </p:sp>
      <p:sp>
        <p:nvSpPr>
          <p:cNvPr id="144" name="Google Shape;144;p2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16184">
        <p:fade/>
      </p:transition>
    </mc:Choice>
    <mc:Fallback xmlns="">
      <p:transition advTm="1618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MFR pros and cons</a:t>
            </a:r>
            <a:endParaRPr/>
          </a:p>
        </p:txBody>
      </p:sp>
      <p:sp>
        <p:nvSpPr>
          <p:cNvPr id="150" name="Google Shape;150;p2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t>Pros:</a:t>
            </a:r>
            <a:endParaRPr dirty="0"/>
          </a:p>
          <a:p>
            <a:pPr marL="457200" lvl="0" indent="-342900" algn="l" rtl="0">
              <a:lnSpc>
                <a:spcPct val="100000"/>
              </a:lnSpc>
              <a:spcBef>
                <a:spcPts val="1600"/>
              </a:spcBef>
              <a:spcAft>
                <a:spcPts val="0"/>
              </a:spcAft>
              <a:buSzPts val="1800"/>
              <a:buChar char="●"/>
            </a:pPr>
            <a:r>
              <a:rPr lang="en-GB" dirty="0"/>
              <a:t>Allows effects that require computations from hidden layers</a:t>
            </a:r>
            <a:endParaRPr dirty="0"/>
          </a:p>
          <a:p>
            <a:pPr marL="914400" lvl="1" indent="-317500" algn="l" rtl="0">
              <a:lnSpc>
                <a:spcPct val="100000"/>
              </a:lnSpc>
              <a:spcBef>
                <a:spcPts val="0"/>
              </a:spcBef>
              <a:spcAft>
                <a:spcPts val="0"/>
              </a:spcAft>
              <a:buSzPts val="1400"/>
              <a:buChar char="○"/>
            </a:pPr>
            <a:r>
              <a:rPr lang="en-GB" dirty="0"/>
              <a:t>Examples include: transparency, global illumination, CSG, collision detection, etc.</a:t>
            </a:r>
            <a:endParaRPr dirty="0"/>
          </a:p>
          <a:p>
            <a:pPr marL="457200" lvl="0" indent="-342900" algn="l" rtl="0">
              <a:lnSpc>
                <a:spcPct val="100000"/>
              </a:lnSpc>
              <a:spcBef>
                <a:spcPts val="0"/>
              </a:spcBef>
              <a:spcAft>
                <a:spcPts val="0"/>
              </a:spcAft>
              <a:buSzPts val="1800"/>
              <a:buChar char="●"/>
            </a:pPr>
            <a:r>
              <a:rPr lang="en-GB" dirty="0" err="1"/>
              <a:t>Rasterisation</a:t>
            </a:r>
            <a:r>
              <a:rPr lang="en-GB" dirty="0"/>
              <a:t>-based</a:t>
            </a:r>
            <a:endParaRPr dirty="0"/>
          </a:p>
          <a:p>
            <a:pPr marL="914400" lvl="1" indent="-317500" algn="l" rtl="0">
              <a:lnSpc>
                <a:spcPct val="100000"/>
              </a:lnSpc>
              <a:spcBef>
                <a:spcPts val="0"/>
              </a:spcBef>
              <a:spcAft>
                <a:spcPts val="0"/>
              </a:spcAft>
              <a:buSzPts val="1400"/>
              <a:buChar char="○"/>
            </a:pPr>
            <a:r>
              <a:rPr lang="en-GB" dirty="0"/>
              <a:t>Exploits GPU-accelerated pipeline</a:t>
            </a:r>
            <a:endParaRPr dirty="0"/>
          </a:p>
          <a:p>
            <a:pPr marL="914400" lvl="1" indent="-317500" algn="l" rtl="0">
              <a:lnSpc>
                <a:spcPct val="100000"/>
              </a:lnSpc>
              <a:spcBef>
                <a:spcPts val="0"/>
              </a:spcBef>
              <a:spcAft>
                <a:spcPts val="0"/>
              </a:spcAft>
              <a:buSzPts val="1400"/>
              <a:buChar char="○"/>
            </a:pPr>
            <a:r>
              <a:rPr lang="en-GB" dirty="0"/>
              <a:t>Arbitrary dynamic content support</a:t>
            </a:r>
            <a:endParaRPr dirty="0"/>
          </a:p>
          <a:p>
            <a:pPr marL="914400" lvl="1" indent="-317500" algn="l" rtl="0">
              <a:lnSpc>
                <a:spcPct val="100000"/>
              </a:lnSpc>
              <a:spcBef>
                <a:spcPts val="0"/>
              </a:spcBef>
              <a:spcAft>
                <a:spcPts val="0"/>
              </a:spcAft>
              <a:buSzPts val="1400"/>
              <a:buChar char="○"/>
            </a:pPr>
            <a:r>
              <a:rPr lang="en-GB" dirty="0"/>
              <a:t>Fast direct visibility resolve</a:t>
            </a:r>
            <a:endParaRPr dirty="0"/>
          </a:p>
          <a:p>
            <a:pPr marL="914400" lvl="1" indent="-317500" algn="l" rtl="0">
              <a:lnSpc>
                <a:spcPct val="100000"/>
              </a:lnSpc>
              <a:spcBef>
                <a:spcPts val="0"/>
              </a:spcBef>
              <a:spcAft>
                <a:spcPts val="0"/>
              </a:spcAft>
              <a:buSzPts val="1400"/>
              <a:buChar char="○"/>
            </a:pPr>
            <a:r>
              <a:rPr lang="en-GB" dirty="0"/>
              <a:t>Tessellation, instancing, blending can be synergistically used</a:t>
            </a:r>
            <a:endParaRPr dirty="0"/>
          </a:p>
          <a:p>
            <a:pPr marL="914400" lvl="1" indent="-317500" algn="l" rtl="0">
              <a:lnSpc>
                <a:spcPct val="100000"/>
              </a:lnSpc>
              <a:spcBef>
                <a:spcPts val="0"/>
              </a:spcBef>
              <a:spcAft>
                <a:spcPts val="0"/>
              </a:spcAft>
              <a:buSzPts val="1400"/>
              <a:buChar char="○"/>
            </a:pPr>
            <a:r>
              <a:rPr lang="en-GB" dirty="0"/>
              <a:t>Supported in commodity graphics hardware</a:t>
            </a:r>
            <a:endParaRPr dirty="0"/>
          </a:p>
          <a:p>
            <a:pPr marL="457200" lvl="0" indent="-342900" algn="l" rtl="0">
              <a:lnSpc>
                <a:spcPct val="100000"/>
              </a:lnSpc>
              <a:spcBef>
                <a:spcPts val="0"/>
              </a:spcBef>
              <a:spcAft>
                <a:spcPts val="0"/>
              </a:spcAft>
              <a:buSzPts val="1800"/>
              <a:buChar char="●"/>
            </a:pPr>
            <a:r>
              <a:rPr lang="en-GB" dirty="0"/>
              <a:t>Even more powerful effects with hybrid rendering approaches</a:t>
            </a:r>
            <a:endParaRPr dirty="0"/>
          </a:p>
          <a:p>
            <a:pPr marL="0" lvl="0" indent="0" algn="l" rtl="0">
              <a:lnSpc>
                <a:spcPct val="100000"/>
              </a:lnSpc>
              <a:spcBef>
                <a:spcPts val="1600"/>
              </a:spcBef>
              <a:spcAft>
                <a:spcPts val="0"/>
              </a:spcAft>
              <a:buNone/>
            </a:pPr>
            <a:r>
              <a:rPr lang="en-GB" b="1" dirty="0"/>
              <a:t>Cons:</a:t>
            </a:r>
            <a:endParaRPr b="1" dirty="0"/>
          </a:p>
          <a:p>
            <a:pPr marL="457200" lvl="0" indent="-342900" algn="l" rtl="0">
              <a:lnSpc>
                <a:spcPct val="100000"/>
              </a:lnSpc>
              <a:spcBef>
                <a:spcPts val="1600"/>
              </a:spcBef>
              <a:spcAft>
                <a:spcPts val="0"/>
              </a:spcAft>
              <a:buSzPts val="1800"/>
              <a:buChar char="●"/>
            </a:pPr>
            <a:r>
              <a:rPr lang="en-GB" dirty="0" err="1"/>
              <a:t>Rasterisation</a:t>
            </a:r>
            <a:r>
              <a:rPr lang="en-GB" dirty="0"/>
              <a:t>-based :)</a:t>
            </a:r>
            <a:endParaRPr dirty="0"/>
          </a:p>
          <a:p>
            <a:pPr marL="914400" lvl="1" indent="-317500" algn="l" rtl="0">
              <a:lnSpc>
                <a:spcPct val="100000"/>
              </a:lnSpc>
              <a:spcBef>
                <a:spcPts val="0"/>
              </a:spcBef>
              <a:spcAft>
                <a:spcPts val="0"/>
              </a:spcAft>
              <a:buSzPts val="1400"/>
              <a:buChar char="○"/>
            </a:pPr>
            <a:r>
              <a:rPr lang="en-GB" dirty="0"/>
              <a:t>works on sampled geometric data - approximate solutions (not always [WHL15,VVP16b])</a:t>
            </a:r>
            <a:endParaRPr dirty="0"/>
          </a:p>
          <a:p>
            <a:pPr marL="457200" lvl="0" indent="-342900" algn="l" rtl="0">
              <a:lnSpc>
                <a:spcPct val="100000"/>
              </a:lnSpc>
              <a:spcBef>
                <a:spcPts val="0"/>
              </a:spcBef>
              <a:spcAft>
                <a:spcPts val="0"/>
              </a:spcAft>
              <a:buSzPts val="1800"/>
              <a:buChar char="●"/>
            </a:pPr>
            <a:r>
              <a:rPr lang="en-GB" dirty="0"/>
              <a:t>Typically, more </a:t>
            </a:r>
            <a:r>
              <a:rPr lang="en-GB" b="1" dirty="0"/>
              <a:t>expensive </a:t>
            </a:r>
            <a:r>
              <a:rPr lang="en-GB" dirty="0"/>
              <a:t>to evaluate than single-layer techniques</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51" name="Google Shape;151;p2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11</a:t>
            </a:fld>
            <a:r>
              <a:rPr lang="en-GB" dirty="0"/>
              <a:t>/86</a:t>
            </a:r>
            <a:endParaRPr dirty="0"/>
          </a:p>
        </p:txBody>
      </p:sp>
      <p:sp>
        <p:nvSpPr>
          <p:cNvPr id="152" name="Google Shape;152;p2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9027">
        <p:fade/>
      </p:transition>
    </mc:Choice>
    <mc:Fallback xmlns="">
      <p:transition advTm="902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1.2 Fundamentals</a:t>
            </a:r>
            <a:endParaRPr/>
          </a:p>
        </p:txBody>
      </p:sp>
      <p:sp>
        <p:nvSpPr>
          <p:cNvPr id="158" name="Google Shape;158;p2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err="1"/>
              <a:t>Rasterisation</a:t>
            </a:r>
            <a:r>
              <a:rPr lang="en-GB" b="1" dirty="0"/>
              <a:t> Pipeline</a:t>
            </a:r>
            <a:endParaRPr b="1" dirty="0"/>
          </a:p>
          <a:p>
            <a:pPr marL="0" lvl="0" indent="0" algn="l" rtl="0">
              <a:spcBef>
                <a:spcPts val="1600"/>
              </a:spcBef>
              <a:spcAft>
                <a:spcPts val="0"/>
              </a:spcAft>
              <a:buNone/>
            </a:pPr>
            <a:endParaRPr b="1" dirty="0"/>
          </a:p>
          <a:p>
            <a:pPr marL="457200" lvl="0" indent="-342900" algn="l" rtl="0">
              <a:spcBef>
                <a:spcPts val="1600"/>
              </a:spcBef>
              <a:spcAft>
                <a:spcPts val="0"/>
              </a:spcAft>
              <a:buSzPts val="1800"/>
              <a:buChar char="●"/>
            </a:pPr>
            <a:r>
              <a:rPr lang="en-GB" b="1" dirty="0"/>
              <a:t>Visibility Determination</a:t>
            </a:r>
            <a:endParaRPr b="1" dirty="0"/>
          </a:p>
          <a:p>
            <a:pPr marL="914400" lvl="0" indent="-342900" algn="l" rtl="0">
              <a:spcBef>
                <a:spcPts val="0"/>
              </a:spcBef>
              <a:spcAft>
                <a:spcPts val="0"/>
              </a:spcAft>
              <a:buSzPts val="1800"/>
              <a:buChar char="●"/>
            </a:pPr>
            <a:r>
              <a:rPr lang="en-GB" dirty="0"/>
              <a:t>Direct (hidden surface elimination)</a:t>
            </a:r>
            <a:endParaRPr dirty="0"/>
          </a:p>
          <a:p>
            <a:pPr marL="914400" lvl="0" indent="-342900" algn="l" rtl="0">
              <a:spcBef>
                <a:spcPts val="0"/>
              </a:spcBef>
              <a:spcAft>
                <a:spcPts val="0"/>
              </a:spcAft>
              <a:buSzPts val="1800"/>
              <a:buChar char="●"/>
            </a:pPr>
            <a:r>
              <a:rPr lang="en-GB" dirty="0"/>
              <a:t>Indirect</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59" name="Google Shape;159;p2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12</a:t>
            </a:fld>
            <a:r>
              <a:rPr lang="en-GB" dirty="0"/>
              <a:t>/86</a:t>
            </a:r>
            <a:endParaRPr dirty="0"/>
          </a:p>
        </p:txBody>
      </p:sp>
      <p:sp>
        <p:nvSpPr>
          <p:cNvPr id="160" name="Google Shape;160;p2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13586">
        <p:fade/>
      </p:transition>
    </mc:Choice>
    <mc:Fallback xmlns="">
      <p:transition advTm="1358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1.2 Fundamentals</a:t>
            </a:r>
            <a:endParaRPr/>
          </a:p>
        </p:txBody>
      </p:sp>
      <p:sp>
        <p:nvSpPr>
          <p:cNvPr id="167" name="Google Shape;167;p2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err="1"/>
              <a:t>Rasterisation</a:t>
            </a:r>
            <a:r>
              <a:rPr lang="en-GB" b="1" dirty="0"/>
              <a:t> Pipeline</a:t>
            </a:r>
            <a:endParaRPr b="1" dirty="0"/>
          </a:p>
          <a:p>
            <a:pPr marL="0" lvl="0" indent="0" algn="l" rtl="0">
              <a:spcBef>
                <a:spcPts val="1600"/>
              </a:spcBef>
              <a:spcAft>
                <a:spcPts val="0"/>
              </a:spcAft>
              <a:buNone/>
            </a:pPr>
            <a:endParaRPr b="1" dirty="0"/>
          </a:p>
          <a:p>
            <a:pPr marL="457200" lvl="0" indent="-342900" algn="l" rtl="0">
              <a:spcBef>
                <a:spcPts val="1600"/>
              </a:spcBef>
              <a:spcAft>
                <a:spcPts val="0"/>
              </a:spcAft>
              <a:buSzPts val="1800"/>
              <a:buChar char="●"/>
            </a:pPr>
            <a:r>
              <a:rPr lang="en-GB" b="1" dirty="0"/>
              <a:t>Visibility Determination</a:t>
            </a:r>
            <a:endParaRPr b="1" dirty="0"/>
          </a:p>
          <a:p>
            <a:pPr marL="914400" lvl="0" indent="-342900" algn="l" rtl="0">
              <a:spcBef>
                <a:spcPts val="0"/>
              </a:spcBef>
              <a:spcAft>
                <a:spcPts val="0"/>
              </a:spcAft>
              <a:buSzPts val="1800"/>
              <a:buChar char="●"/>
            </a:pPr>
            <a:r>
              <a:rPr lang="en-GB" dirty="0"/>
              <a:t>Direct (hidden surface elimination)</a:t>
            </a:r>
            <a:endParaRPr dirty="0"/>
          </a:p>
          <a:p>
            <a:pPr marL="914400" lvl="0" indent="-342900" algn="l" rtl="0">
              <a:spcBef>
                <a:spcPts val="0"/>
              </a:spcBef>
              <a:spcAft>
                <a:spcPts val="0"/>
              </a:spcAft>
              <a:buSzPts val="1800"/>
              <a:buChar char="●"/>
            </a:pPr>
            <a:r>
              <a:rPr lang="en-GB" dirty="0"/>
              <a:t>Indirect</a:t>
            </a:r>
            <a:endParaRPr dirty="0"/>
          </a:p>
          <a:p>
            <a:pPr marL="0" lvl="0" indent="0" algn="l" rtl="0">
              <a:spcBef>
                <a:spcPts val="1600"/>
              </a:spcBef>
              <a:spcAft>
                <a:spcPts val="0"/>
              </a:spcAft>
              <a:buNone/>
            </a:pPr>
            <a:endParaRPr dirty="0"/>
          </a:p>
          <a:p>
            <a:pPr marL="457200" lvl="0" indent="-342900" algn="l" rtl="0">
              <a:spcBef>
                <a:spcPts val="1600"/>
              </a:spcBef>
              <a:spcAft>
                <a:spcPts val="0"/>
              </a:spcAft>
              <a:buSzPts val="1800"/>
              <a:buChar char="●"/>
            </a:pPr>
            <a:r>
              <a:rPr lang="en-GB" dirty="0"/>
              <a:t>Generalise </a:t>
            </a:r>
            <a:r>
              <a:rPr lang="en-GB" dirty="0" err="1"/>
              <a:t>rasterisation</a:t>
            </a:r>
            <a:r>
              <a:rPr lang="en-GB" dirty="0"/>
              <a:t> pipeline beyond hidden surface elimination</a:t>
            </a:r>
            <a:endParaRPr dirty="0"/>
          </a:p>
        </p:txBody>
      </p:sp>
      <p:sp>
        <p:nvSpPr>
          <p:cNvPr id="168" name="Google Shape;168;p2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13</a:t>
            </a:fld>
            <a:r>
              <a:rPr lang="en-GB" dirty="0"/>
              <a:t>/86</a:t>
            </a:r>
            <a:endParaRPr dirty="0"/>
          </a:p>
        </p:txBody>
      </p:sp>
      <p:sp>
        <p:nvSpPr>
          <p:cNvPr id="169" name="Google Shape;169;p2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14876">
        <p:fade/>
      </p:transition>
    </mc:Choice>
    <mc:Fallback xmlns="">
      <p:transition advTm="1487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Rasterisation</a:t>
            </a:r>
            <a:endParaRPr/>
          </a:p>
        </p:txBody>
      </p:sp>
      <p:sp>
        <p:nvSpPr>
          <p:cNvPr id="175" name="Google Shape;175;p2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Input</a:t>
            </a:r>
            <a:r>
              <a:rPr lang="en-GB"/>
              <a:t>: mathematical description of geometric shapes | </a:t>
            </a:r>
            <a:r>
              <a:rPr lang="en-GB" b="1"/>
              <a:t>Output</a:t>
            </a:r>
            <a:r>
              <a:rPr lang="en-GB"/>
              <a:t>: a set of coloured pixels</a:t>
            </a:r>
            <a:endParaRPr/>
          </a:p>
          <a:p>
            <a:pPr marL="0" lvl="0" indent="0" algn="l" rtl="0">
              <a:spcBef>
                <a:spcPts val="1600"/>
              </a:spcBef>
              <a:spcAft>
                <a:spcPts val="0"/>
              </a:spcAft>
              <a:buNone/>
            </a:pPr>
            <a:r>
              <a:rPr lang="en-GB"/>
              <a:t>Primitives are projected, sampled and generate a set of </a:t>
            </a:r>
            <a:r>
              <a:rPr lang="en-GB" b="1"/>
              <a:t>fragments</a:t>
            </a:r>
            <a:r>
              <a:rPr lang="en-GB"/>
              <a:t> at a pixel location</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b="1"/>
          </a:p>
          <a:p>
            <a:pPr marL="0" lvl="0" indent="0" algn="l" rtl="0">
              <a:spcBef>
                <a:spcPts val="1600"/>
              </a:spcBef>
              <a:spcAft>
                <a:spcPts val="1600"/>
              </a:spcAft>
              <a:buNone/>
            </a:pPr>
            <a:endParaRPr/>
          </a:p>
        </p:txBody>
      </p:sp>
      <p:sp>
        <p:nvSpPr>
          <p:cNvPr id="176" name="Google Shape;176;p2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14</a:t>
            </a:fld>
            <a:r>
              <a:rPr lang="en-GB" dirty="0"/>
              <a:t>/86</a:t>
            </a:r>
            <a:endParaRPr dirty="0"/>
          </a:p>
        </p:txBody>
      </p:sp>
      <p:sp>
        <p:nvSpPr>
          <p:cNvPr id="177" name="Google Shape;177;p2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1.2 Fundamentals</a:t>
            </a:r>
            <a:endParaRPr/>
          </a:p>
        </p:txBody>
      </p:sp>
      <p:pic>
        <p:nvPicPr>
          <p:cNvPr id="178" name="Google Shape;178;p26"/>
          <p:cNvPicPr preferRelativeResize="0"/>
          <p:nvPr/>
        </p:nvPicPr>
        <p:blipFill rotWithShape="1">
          <a:blip r:embed="rId3">
            <a:alphaModFix/>
          </a:blip>
          <a:srcRect r="50000"/>
          <a:stretch/>
        </p:blipFill>
        <p:spPr>
          <a:xfrm>
            <a:off x="686276" y="1931300"/>
            <a:ext cx="3885726" cy="2973250"/>
          </a:xfrm>
          <a:prstGeom prst="rect">
            <a:avLst/>
          </a:prstGeom>
          <a:noFill/>
          <a:ln>
            <a:noFill/>
          </a:ln>
        </p:spPr>
      </p:pic>
      <p:pic>
        <p:nvPicPr>
          <p:cNvPr id="179" name="Google Shape;179;p26"/>
          <p:cNvPicPr preferRelativeResize="0"/>
          <p:nvPr/>
        </p:nvPicPr>
        <p:blipFill rotWithShape="1">
          <a:blip r:embed="rId3">
            <a:alphaModFix/>
          </a:blip>
          <a:srcRect l="77708"/>
          <a:stretch/>
        </p:blipFill>
        <p:spPr>
          <a:xfrm>
            <a:off x="6726675" y="1929600"/>
            <a:ext cx="1732375" cy="2973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8852">
        <p:fade/>
      </p:transition>
    </mc:Choice>
    <mc:Fallback xmlns="">
      <p:transition advTm="2885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Rasterisation</a:t>
            </a:r>
            <a:endParaRPr/>
          </a:p>
        </p:txBody>
      </p:sp>
      <p:sp>
        <p:nvSpPr>
          <p:cNvPr id="185" name="Google Shape;185;p2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The </a:t>
            </a:r>
            <a:r>
              <a:rPr lang="en-GB" b="1" dirty="0"/>
              <a:t>fragment </a:t>
            </a:r>
            <a:r>
              <a:rPr lang="en-GB" dirty="0"/>
              <a:t>stage is executed in parallel</a:t>
            </a:r>
            <a:endParaRPr dirty="0"/>
          </a:p>
          <a:p>
            <a:pPr marL="457200" lvl="0" indent="-342900" algn="l" rtl="0">
              <a:spcBef>
                <a:spcPts val="0"/>
              </a:spcBef>
              <a:spcAft>
                <a:spcPts val="0"/>
              </a:spcAft>
              <a:buSzPts val="1800"/>
              <a:buChar char="●"/>
            </a:pPr>
            <a:r>
              <a:rPr lang="en-GB" dirty="0"/>
              <a:t>Fragments are generated in an </a:t>
            </a:r>
            <a:r>
              <a:rPr lang="en-GB" b="1" dirty="0"/>
              <a:t>unsorted order</a:t>
            </a:r>
            <a:endParaRPr b="1" dirty="0"/>
          </a:p>
          <a:p>
            <a:pPr marL="457200" lvl="0" indent="-342900" algn="l" rtl="0">
              <a:spcBef>
                <a:spcPts val="0"/>
              </a:spcBef>
              <a:spcAft>
                <a:spcPts val="0"/>
              </a:spcAft>
              <a:buSzPts val="1800"/>
              <a:buChar char="●"/>
            </a:pPr>
            <a:r>
              <a:rPr lang="en-GB" dirty="0"/>
              <a:t>Employs a </a:t>
            </a:r>
            <a:r>
              <a:rPr lang="en-GB" b="1" dirty="0"/>
              <a:t>primary visibility determination</a:t>
            </a:r>
            <a:r>
              <a:rPr lang="en-GB" dirty="0"/>
              <a:t> algorithm to produce the correct image</a:t>
            </a:r>
            <a:br>
              <a:rPr lang="en-GB" dirty="0"/>
            </a:br>
            <a:endParaRPr dirty="0"/>
          </a:p>
          <a:p>
            <a:pPr marL="45720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86" name="Google Shape;186;p2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15</a:t>
            </a:fld>
            <a:r>
              <a:rPr lang="en-GB" dirty="0"/>
              <a:t>/86</a:t>
            </a:r>
            <a:endParaRPr dirty="0"/>
          </a:p>
        </p:txBody>
      </p:sp>
      <p:sp>
        <p:nvSpPr>
          <p:cNvPr id="187" name="Google Shape;187;p2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1.2 Fundamentals</a:t>
            </a:r>
            <a:endParaRPr/>
          </a:p>
        </p:txBody>
      </p:sp>
      <p:pic>
        <p:nvPicPr>
          <p:cNvPr id="188" name="Google Shape;188;p27"/>
          <p:cNvPicPr preferRelativeResize="0"/>
          <p:nvPr/>
        </p:nvPicPr>
        <p:blipFill rotWithShape="1">
          <a:blip r:embed="rId3">
            <a:alphaModFix/>
          </a:blip>
          <a:srcRect/>
          <a:stretch/>
        </p:blipFill>
        <p:spPr>
          <a:xfrm>
            <a:off x="686274" y="1931300"/>
            <a:ext cx="7771450" cy="2973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2361">
        <p:fade/>
      </p:transition>
    </mc:Choice>
    <mc:Fallback xmlns="">
      <p:transition advTm="2236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Rasterisation - Direct Visibility Determination</a:t>
            </a:r>
            <a:endParaRPr/>
          </a:p>
        </p:txBody>
      </p:sp>
      <p:sp>
        <p:nvSpPr>
          <p:cNvPr id="194" name="Google Shape;194;p2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sz="1800" b="1" dirty="0"/>
              <a:t>Z-buffer [Cat74]</a:t>
            </a:r>
            <a:endParaRPr sz="1800" b="1" dirty="0"/>
          </a:p>
          <a:p>
            <a:pPr marL="457200" lvl="0" indent="-342900" algn="l" rtl="0">
              <a:spcBef>
                <a:spcPts val="0"/>
              </a:spcBef>
              <a:spcAft>
                <a:spcPts val="0"/>
              </a:spcAft>
              <a:buSzPts val="1800"/>
              <a:buChar char="●"/>
            </a:pPr>
            <a:r>
              <a:rPr lang="en-GB" dirty="0"/>
              <a:t>Trivial, i</a:t>
            </a:r>
            <a:r>
              <a:rPr lang="en-GB" sz="1800" dirty="0"/>
              <a:t>mplemented in hardware</a:t>
            </a:r>
            <a:endParaRPr dirty="0"/>
          </a:p>
          <a:p>
            <a:pPr marL="457200" lvl="0" indent="-342900" algn="l" rtl="0">
              <a:spcBef>
                <a:spcPts val="0"/>
              </a:spcBef>
              <a:spcAft>
                <a:spcPts val="0"/>
              </a:spcAft>
              <a:buSzPts val="1800"/>
              <a:buChar char="●"/>
            </a:pPr>
            <a:r>
              <a:rPr lang="en-GB" dirty="0"/>
              <a:t>Stores nearest visible geometry to camera</a:t>
            </a:r>
            <a:endParaRPr dirty="0"/>
          </a:p>
          <a:p>
            <a:pPr marL="914400" lvl="1" indent="-317500" algn="l" rtl="0">
              <a:spcBef>
                <a:spcPts val="0"/>
              </a:spcBef>
              <a:spcAft>
                <a:spcPts val="0"/>
              </a:spcAft>
              <a:buSzPts val="1400"/>
              <a:buChar char="○"/>
            </a:pPr>
            <a:r>
              <a:rPr lang="en-GB" dirty="0"/>
              <a:t>i.e. a </a:t>
            </a:r>
            <a:r>
              <a:rPr lang="en-GB" b="1" dirty="0"/>
              <a:t>single</a:t>
            </a:r>
            <a:r>
              <a:rPr lang="en-GB" dirty="0"/>
              <a:t> layer of information</a:t>
            </a:r>
            <a:endParaRPr dirty="0"/>
          </a:p>
          <a:p>
            <a:pPr marL="457200" lvl="0" indent="-342900" algn="l" rtl="0">
              <a:spcBef>
                <a:spcPts val="0"/>
              </a:spcBef>
              <a:spcAft>
                <a:spcPts val="0"/>
              </a:spcAft>
              <a:buSzPts val="1800"/>
              <a:buChar char="●"/>
            </a:pPr>
            <a:r>
              <a:rPr lang="en-GB" dirty="0"/>
              <a:t>Good choice for direct visibility techniques</a:t>
            </a:r>
            <a:endParaRPr dirty="0"/>
          </a:p>
          <a:p>
            <a:pPr marL="91440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b="1" dirty="0"/>
          </a:p>
          <a:p>
            <a:pPr marL="0" lvl="0" indent="0" algn="l" rtl="0">
              <a:spcBef>
                <a:spcPts val="1600"/>
              </a:spcBef>
              <a:spcAft>
                <a:spcPts val="1600"/>
              </a:spcAft>
              <a:buNone/>
            </a:pPr>
            <a:endParaRPr dirty="0"/>
          </a:p>
        </p:txBody>
      </p:sp>
      <p:pic>
        <p:nvPicPr>
          <p:cNvPr id="195" name="Google Shape;195;p28"/>
          <p:cNvPicPr preferRelativeResize="0"/>
          <p:nvPr/>
        </p:nvPicPr>
        <p:blipFill>
          <a:blip r:embed="rId3">
            <a:alphaModFix/>
          </a:blip>
          <a:stretch>
            <a:fillRect/>
          </a:stretch>
        </p:blipFill>
        <p:spPr>
          <a:xfrm>
            <a:off x="4901975" y="1131675"/>
            <a:ext cx="3725851" cy="2326500"/>
          </a:xfrm>
          <a:prstGeom prst="rect">
            <a:avLst/>
          </a:prstGeom>
          <a:noFill/>
          <a:ln>
            <a:noFill/>
          </a:ln>
        </p:spPr>
      </p:pic>
      <p:sp>
        <p:nvSpPr>
          <p:cNvPr id="196" name="Google Shape;196;p2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16</a:t>
            </a:fld>
            <a:r>
              <a:rPr lang="en-GB" dirty="0"/>
              <a:t>/86</a:t>
            </a:r>
            <a:endParaRPr dirty="0"/>
          </a:p>
        </p:txBody>
      </p:sp>
      <p:sp>
        <p:nvSpPr>
          <p:cNvPr id="197" name="Google Shape;197;p2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1.2 Fundamentals</a:t>
            </a:r>
            <a:endParaRPr/>
          </a:p>
        </p:txBody>
      </p:sp>
    </p:spTree>
  </p:cSld>
  <p:clrMapOvr>
    <a:masterClrMapping/>
  </p:clrMapOvr>
  <mc:AlternateContent xmlns:mc="http://schemas.openxmlformats.org/markup-compatibility/2006" xmlns:p14="http://schemas.microsoft.com/office/powerpoint/2010/main">
    <mc:Choice Requires="p14">
      <p:transition p14:dur="50" advTm="48961">
        <p:fade/>
      </p:transition>
    </mc:Choice>
    <mc:Fallback xmlns="">
      <p:transition advTm="4896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MFR: stores multiple </a:t>
            </a:r>
            <a:r>
              <a:rPr lang="en-GB" b="1"/>
              <a:t>per-pixel</a:t>
            </a:r>
            <a:r>
              <a:rPr lang="en-GB"/>
              <a:t> fragments</a:t>
            </a:r>
            <a:endParaRPr/>
          </a:p>
          <a:p>
            <a:pPr marL="457200" lvl="0" indent="-342900" algn="l" rtl="0">
              <a:spcBef>
                <a:spcPts val="0"/>
              </a:spcBef>
              <a:spcAft>
                <a:spcPts val="0"/>
              </a:spcAft>
              <a:buSzPts val="1800"/>
              <a:buChar char="●"/>
            </a:pPr>
            <a:r>
              <a:rPr lang="en-GB"/>
              <a:t>Primary visibility: stores </a:t>
            </a:r>
            <a:r>
              <a:rPr lang="en-GB" b="1"/>
              <a:t>one</a:t>
            </a:r>
            <a:r>
              <a:rPr lang="en-GB"/>
              <a:t> per-pixel fragment</a:t>
            </a:r>
            <a:endParaRPr/>
          </a:p>
          <a:p>
            <a:pPr marL="914400" lvl="1" indent="-317500" algn="l" rtl="0">
              <a:spcBef>
                <a:spcPts val="0"/>
              </a:spcBef>
              <a:spcAft>
                <a:spcPts val="0"/>
              </a:spcAft>
              <a:buSzPts val="1400"/>
              <a:buChar char="○"/>
            </a:pPr>
            <a:r>
              <a:rPr lang="en-GB"/>
              <a:t>subset of MFR</a:t>
            </a:r>
            <a:endParaRPr/>
          </a:p>
        </p:txBody>
      </p:sp>
      <p:sp>
        <p:nvSpPr>
          <p:cNvPr id="203" name="Google Shape;203;p2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Generalisation</a:t>
            </a:r>
            <a:endParaRPr/>
          </a:p>
        </p:txBody>
      </p:sp>
      <p:pic>
        <p:nvPicPr>
          <p:cNvPr id="204" name="Google Shape;204;p29"/>
          <p:cNvPicPr preferRelativeResize="0"/>
          <p:nvPr/>
        </p:nvPicPr>
        <p:blipFill>
          <a:blip r:embed="rId3"/>
          <a:srcRect/>
          <a:stretch/>
        </p:blipFill>
        <p:spPr>
          <a:xfrm>
            <a:off x="572960" y="2235367"/>
            <a:ext cx="4050280" cy="2020649"/>
          </a:xfrm>
          <a:prstGeom prst="rect">
            <a:avLst/>
          </a:prstGeom>
          <a:noFill/>
          <a:ln>
            <a:noFill/>
          </a:ln>
        </p:spPr>
      </p:pic>
      <p:sp>
        <p:nvSpPr>
          <p:cNvPr id="205" name="Google Shape;205;p2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17</a:t>
            </a:fld>
            <a:r>
              <a:rPr lang="en-GB" dirty="0"/>
              <a:t>/86</a:t>
            </a:r>
            <a:endParaRPr dirty="0"/>
          </a:p>
        </p:txBody>
      </p:sp>
      <p:sp>
        <p:nvSpPr>
          <p:cNvPr id="206" name="Google Shape;206;p2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1.2 Fundamentals</a:t>
            </a:r>
            <a:endParaRPr/>
          </a:p>
        </p:txBody>
      </p:sp>
      <p:cxnSp>
        <p:nvCxnSpPr>
          <p:cNvPr id="207" name="Google Shape;207;p29"/>
          <p:cNvCxnSpPr>
            <a:stCxn id="208" idx="0"/>
          </p:cNvCxnSpPr>
          <p:nvPr/>
        </p:nvCxnSpPr>
        <p:spPr>
          <a:xfrm rot="10800000">
            <a:off x="5695700" y="3002375"/>
            <a:ext cx="900" cy="157200"/>
          </a:xfrm>
          <a:prstGeom prst="straightConnector1">
            <a:avLst/>
          </a:prstGeom>
          <a:noFill/>
          <a:ln w="9525" cap="flat" cmpd="sng">
            <a:solidFill>
              <a:schemeClr val="dk2"/>
            </a:solidFill>
            <a:prstDash val="solid"/>
            <a:round/>
            <a:headEnd type="none" w="med" len="med"/>
            <a:tailEnd type="none" w="med" len="med"/>
          </a:ln>
        </p:spPr>
      </p:cxnSp>
      <p:sp>
        <p:nvSpPr>
          <p:cNvPr id="209" name="Google Shape;209;p29"/>
          <p:cNvSpPr/>
          <p:nvPr/>
        </p:nvSpPr>
        <p:spPr>
          <a:xfrm>
            <a:off x="5194350" y="2133300"/>
            <a:ext cx="3794100" cy="216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9"/>
          <p:cNvSpPr/>
          <p:nvPr/>
        </p:nvSpPr>
        <p:spPr>
          <a:xfrm>
            <a:off x="5498475" y="2418775"/>
            <a:ext cx="1278300" cy="409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211" name="Google Shape;211;p29"/>
          <p:cNvSpPr/>
          <p:nvPr/>
        </p:nvSpPr>
        <p:spPr>
          <a:xfrm>
            <a:off x="7317050" y="2418763"/>
            <a:ext cx="1278300" cy="409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212" name="Google Shape;212;p29"/>
          <p:cNvSpPr/>
          <p:nvPr/>
        </p:nvSpPr>
        <p:spPr>
          <a:xfrm>
            <a:off x="6070725" y="3790375"/>
            <a:ext cx="2011800" cy="4092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213" name="Google Shape;213;p29"/>
          <p:cNvCxnSpPr>
            <a:stCxn id="210" idx="3"/>
            <a:endCxn id="211" idx="1"/>
          </p:cNvCxnSpPr>
          <p:nvPr/>
        </p:nvCxnSpPr>
        <p:spPr>
          <a:xfrm>
            <a:off x="6776775" y="262337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214" name="Google Shape;214;p29"/>
          <p:cNvCxnSpPr>
            <a:endCxn id="212" idx="3"/>
          </p:cNvCxnSpPr>
          <p:nvPr/>
        </p:nvCxnSpPr>
        <p:spPr>
          <a:xfrm rot="10800000">
            <a:off x="8082525" y="399497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215" name="Google Shape;215;p29"/>
          <p:cNvCxnSpPr/>
          <p:nvPr/>
        </p:nvCxnSpPr>
        <p:spPr>
          <a:xfrm flipH="1">
            <a:off x="5691175" y="2996425"/>
            <a:ext cx="948000" cy="8400"/>
          </a:xfrm>
          <a:prstGeom prst="straightConnector1">
            <a:avLst/>
          </a:prstGeom>
          <a:noFill/>
          <a:ln w="9525" cap="flat" cmpd="sng">
            <a:solidFill>
              <a:schemeClr val="dk2"/>
            </a:solidFill>
            <a:prstDash val="solid"/>
            <a:round/>
            <a:headEnd type="none" w="med" len="med"/>
            <a:tailEnd type="none" w="med" len="med"/>
          </a:ln>
        </p:spPr>
      </p:cxnSp>
      <p:sp>
        <p:nvSpPr>
          <p:cNvPr id="208" name="Google Shape;208;p29"/>
          <p:cNvSpPr/>
          <p:nvPr/>
        </p:nvSpPr>
        <p:spPr>
          <a:xfrm>
            <a:off x="5270450" y="3159575"/>
            <a:ext cx="852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Store</a:t>
            </a:r>
            <a:endParaRPr/>
          </a:p>
        </p:txBody>
      </p:sp>
      <p:sp>
        <p:nvSpPr>
          <p:cNvPr id="216" name="Google Shape;216;p29"/>
          <p:cNvSpPr/>
          <p:nvPr/>
        </p:nvSpPr>
        <p:spPr>
          <a:xfrm>
            <a:off x="6209075" y="3159575"/>
            <a:ext cx="852300" cy="4092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Sort</a:t>
            </a:r>
            <a:endParaRPr/>
          </a:p>
        </p:txBody>
      </p:sp>
      <p:cxnSp>
        <p:nvCxnSpPr>
          <p:cNvPr id="217" name="Google Shape;217;p29"/>
          <p:cNvCxnSpPr>
            <a:stCxn id="210" idx="2"/>
          </p:cNvCxnSpPr>
          <p:nvPr/>
        </p:nvCxnSpPr>
        <p:spPr>
          <a:xfrm flipH="1">
            <a:off x="6132825" y="2827975"/>
            <a:ext cx="4800" cy="17790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29"/>
          <p:cNvCxnSpPr>
            <a:stCxn id="216" idx="0"/>
          </p:cNvCxnSpPr>
          <p:nvPr/>
        </p:nvCxnSpPr>
        <p:spPr>
          <a:xfrm rot="10800000" flipH="1">
            <a:off x="6635225" y="2999675"/>
            <a:ext cx="1500" cy="1599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29"/>
          <p:cNvCxnSpPr/>
          <p:nvPr/>
        </p:nvCxnSpPr>
        <p:spPr>
          <a:xfrm>
            <a:off x="8867900" y="220987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220" name="Google Shape;220;p29"/>
          <p:cNvCxnSpPr/>
          <p:nvPr/>
        </p:nvCxnSpPr>
        <p:spPr>
          <a:xfrm rot="10800000">
            <a:off x="7959900" y="220902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29"/>
          <p:cNvCxnSpPr/>
          <p:nvPr/>
        </p:nvCxnSpPr>
        <p:spPr>
          <a:xfrm flipH="1">
            <a:off x="7953750" y="220400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p29"/>
          <p:cNvCxnSpPr>
            <a:endCxn id="211" idx="3"/>
          </p:cNvCxnSpPr>
          <p:nvPr/>
        </p:nvCxnSpPr>
        <p:spPr>
          <a:xfrm rot="10800000">
            <a:off x="8595350" y="2623363"/>
            <a:ext cx="271800" cy="4800"/>
          </a:xfrm>
          <a:prstGeom prst="straightConnector1">
            <a:avLst/>
          </a:prstGeom>
          <a:noFill/>
          <a:ln w="9525" cap="flat" cmpd="sng">
            <a:solidFill>
              <a:schemeClr val="dk2"/>
            </a:solidFill>
            <a:prstDash val="solid"/>
            <a:round/>
            <a:headEnd type="none" w="med" len="med"/>
            <a:tailEnd type="none" w="med" len="med"/>
          </a:ln>
        </p:spPr>
      </p:cxnSp>
      <p:sp>
        <p:nvSpPr>
          <p:cNvPr id="223" name="Google Shape;223;p29"/>
          <p:cNvSpPr txBox="1"/>
          <p:nvPr/>
        </p:nvSpPr>
        <p:spPr>
          <a:xfrm>
            <a:off x="5193050" y="172410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224" name="Google Shape;224;p29"/>
          <p:cNvCxnSpPr/>
          <p:nvPr/>
        </p:nvCxnSpPr>
        <p:spPr>
          <a:xfrm>
            <a:off x="8867900" y="2623375"/>
            <a:ext cx="0" cy="1377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p14:dur="50" advTm="74175">
        <p:fade/>
      </p:transition>
    </mc:Choice>
    <mc:Fallback xmlns="">
      <p:transition advTm="74175">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Generalisation - Construction</a:t>
            </a:r>
            <a:endParaRPr/>
          </a:p>
        </p:txBody>
      </p:sp>
      <p:sp>
        <p:nvSpPr>
          <p:cNvPr id="230" name="Google Shape;230;p3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Executed in iterations</a:t>
            </a:r>
            <a:endParaRPr dirty="0"/>
          </a:p>
          <a:p>
            <a:pPr marL="457200" lvl="0" indent="-342900" algn="l" rtl="0">
              <a:spcBef>
                <a:spcPts val="0"/>
              </a:spcBef>
              <a:spcAft>
                <a:spcPts val="0"/>
              </a:spcAft>
              <a:buSzPts val="1800"/>
              <a:buChar char="●"/>
            </a:pPr>
            <a:r>
              <a:rPr lang="en-GB" dirty="0"/>
              <a:t>Each iteration has one or more geometry</a:t>
            </a:r>
            <a:br>
              <a:rPr lang="en-GB" dirty="0"/>
            </a:br>
            <a:r>
              <a:rPr lang="en-GB" dirty="0"/>
              <a:t>passes</a:t>
            </a:r>
            <a:endParaRPr dirty="0"/>
          </a:p>
          <a:p>
            <a:pPr marL="457200" lvl="0" indent="-342900" algn="l" rtl="0">
              <a:spcBef>
                <a:spcPts val="0"/>
              </a:spcBef>
              <a:spcAft>
                <a:spcPts val="0"/>
              </a:spcAft>
              <a:buSzPts val="1800"/>
              <a:buChar char="●"/>
            </a:pPr>
            <a:r>
              <a:rPr lang="en-GB" dirty="0"/>
              <a:t>In each geometry pass, a fragment subset</a:t>
            </a:r>
            <a:br>
              <a:rPr lang="en-GB" dirty="0"/>
            </a:br>
            <a:r>
              <a:rPr lang="en-GB" dirty="0"/>
              <a:t>is </a:t>
            </a:r>
            <a:r>
              <a:rPr lang="en-GB" b="1" dirty="0"/>
              <a:t>stored</a:t>
            </a:r>
            <a:endParaRPr b="1" dirty="0"/>
          </a:p>
        </p:txBody>
      </p:sp>
      <p:pic>
        <p:nvPicPr>
          <p:cNvPr id="231" name="Google Shape;231;p30"/>
          <p:cNvPicPr preferRelativeResize="0"/>
          <p:nvPr/>
        </p:nvPicPr>
        <p:blipFill rotWithShape="1">
          <a:blip r:embed="rId4">
            <a:alphaModFix/>
          </a:blip>
          <a:srcRect/>
          <a:stretch/>
        </p:blipFill>
        <p:spPr>
          <a:xfrm>
            <a:off x="563975" y="2233084"/>
            <a:ext cx="4068250" cy="2604040"/>
          </a:xfrm>
          <a:prstGeom prst="rect">
            <a:avLst/>
          </a:prstGeom>
          <a:noFill/>
          <a:ln>
            <a:noFill/>
          </a:ln>
        </p:spPr>
      </p:pic>
      <p:pic>
        <p:nvPicPr>
          <p:cNvPr id="232" name="Google Shape;232;p30"/>
          <p:cNvPicPr preferRelativeResize="0"/>
          <p:nvPr/>
        </p:nvPicPr>
        <p:blipFill rotWithShape="1">
          <a:blip r:embed="rId5">
            <a:alphaModFix/>
          </a:blip>
          <a:srcRect/>
          <a:stretch/>
        </p:blipFill>
        <p:spPr>
          <a:xfrm>
            <a:off x="563975" y="2233084"/>
            <a:ext cx="4068250" cy="2604040"/>
          </a:xfrm>
          <a:prstGeom prst="rect">
            <a:avLst/>
          </a:prstGeom>
          <a:noFill/>
          <a:ln>
            <a:noFill/>
          </a:ln>
        </p:spPr>
      </p:pic>
      <p:pic>
        <p:nvPicPr>
          <p:cNvPr id="233" name="Google Shape;233;p30"/>
          <p:cNvPicPr preferRelativeResize="0"/>
          <p:nvPr/>
        </p:nvPicPr>
        <p:blipFill rotWithShape="1">
          <a:blip r:embed="rId6">
            <a:alphaModFix/>
          </a:blip>
          <a:srcRect/>
          <a:stretch/>
        </p:blipFill>
        <p:spPr>
          <a:xfrm>
            <a:off x="563975" y="2233084"/>
            <a:ext cx="4068250" cy="2604040"/>
          </a:xfrm>
          <a:prstGeom prst="rect">
            <a:avLst/>
          </a:prstGeom>
          <a:noFill/>
          <a:ln>
            <a:noFill/>
          </a:ln>
        </p:spPr>
      </p:pic>
      <p:pic>
        <p:nvPicPr>
          <p:cNvPr id="234" name="Google Shape;234;p30"/>
          <p:cNvPicPr preferRelativeResize="0"/>
          <p:nvPr/>
        </p:nvPicPr>
        <p:blipFill rotWithShape="1">
          <a:blip r:embed="rId7">
            <a:alphaModFix/>
          </a:blip>
          <a:srcRect/>
          <a:stretch/>
        </p:blipFill>
        <p:spPr>
          <a:xfrm>
            <a:off x="563975" y="2233084"/>
            <a:ext cx="4068250" cy="2604040"/>
          </a:xfrm>
          <a:prstGeom prst="rect">
            <a:avLst/>
          </a:prstGeom>
          <a:noFill/>
          <a:ln>
            <a:noFill/>
          </a:ln>
        </p:spPr>
      </p:pic>
      <p:pic>
        <p:nvPicPr>
          <p:cNvPr id="235" name="Google Shape;235;p30"/>
          <p:cNvPicPr preferRelativeResize="0"/>
          <p:nvPr/>
        </p:nvPicPr>
        <p:blipFill rotWithShape="1">
          <a:blip r:embed="rId8">
            <a:alphaModFix/>
          </a:blip>
          <a:srcRect/>
          <a:stretch/>
        </p:blipFill>
        <p:spPr>
          <a:xfrm>
            <a:off x="563975" y="2233084"/>
            <a:ext cx="4068250" cy="2604040"/>
          </a:xfrm>
          <a:prstGeom prst="rect">
            <a:avLst/>
          </a:prstGeom>
          <a:noFill/>
          <a:ln>
            <a:noFill/>
          </a:ln>
        </p:spPr>
      </p:pic>
      <p:pic>
        <p:nvPicPr>
          <p:cNvPr id="236" name="Google Shape;236;p30"/>
          <p:cNvPicPr preferRelativeResize="0"/>
          <p:nvPr/>
        </p:nvPicPr>
        <p:blipFill rotWithShape="1">
          <a:blip r:embed="rId9">
            <a:alphaModFix/>
          </a:blip>
          <a:srcRect/>
          <a:stretch/>
        </p:blipFill>
        <p:spPr>
          <a:xfrm>
            <a:off x="563975" y="2233084"/>
            <a:ext cx="4068250" cy="2604040"/>
          </a:xfrm>
          <a:prstGeom prst="rect">
            <a:avLst/>
          </a:prstGeom>
          <a:noFill/>
          <a:ln>
            <a:noFill/>
          </a:ln>
        </p:spPr>
      </p:pic>
      <p:sp>
        <p:nvSpPr>
          <p:cNvPr id="237" name="Google Shape;237;p3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18</a:t>
            </a:fld>
            <a:r>
              <a:rPr lang="en-GB" dirty="0"/>
              <a:t>/86</a:t>
            </a:r>
            <a:endParaRPr dirty="0"/>
          </a:p>
        </p:txBody>
      </p:sp>
      <p:sp>
        <p:nvSpPr>
          <p:cNvPr id="238" name="Google Shape;238;p3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1.2 Fundamentals</a:t>
            </a:r>
            <a:endParaRPr/>
          </a:p>
        </p:txBody>
      </p:sp>
      <p:cxnSp>
        <p:nvCxnSpPr>
          <p:cNvPr id="239" name="Google Shape;239;p30"/>
          <p:cNvCxnSpPr>
            <a:stCxn id="240" idx="0"/>
          </p:cNvCxnSpPr>
          <p:nvPr/>
        </p:nvCxnSpPr>
        <p:spPr>
          <a:xfrm rot="10800000">
            <a:off x="5695700" y="3002375"/>
            <a:ext cx="900" cy="157200"/>
          </a:xfrm>
          <a:prstGeom prst="straightConnector1">
            <a:avLst/>
          </a:prstGeom>
          <a:noFill/>
          <a:ln w="9525" cap="flat" cmpd="sng">
            <a:solidFill>
              <a:schemeClr val="dk2"/>
            </a:solidFill>
            <a:prstDash val="solid"/>
            <a:round/>
            <a:headEnd type="none" w="med" len="med"/>
            <a:tailEnd type="none" w="med" len="med"/>
          </a:ln>
        </p:spPr>
      </p:cxnSp>
      <p:sp>
        <p:nvSpPr>
          <p:cNvPr id="241" name="Google Shape;241;p30"/>
          <p:cNvSpPr/>
          <p:nvPr/>
        </p:nvSpPr>
        <p:spPr>
          <a:xfrm>
            <a:off x="5498475" y="2418775"/>
            <a:ext cx="1278300" cy="409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242" name="Google Shape;242;p30"/>
          <p:cNvSpPr/>
          <p:nvPr/>
        </p:nvSpPr>
        <p:spPr>
          <a:xfrm>
            <a:off x="7317050" y="2418763"/>
            <a:ext cx="1278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243" name="Google Shape;243;p30"/>
          <p:cNvSpPr/>
          <p:nvPr/>
        </p:nvSpPr>
        <p:spPr>
          <a:xfrm>
            <a:off x="6070725" y="3790375"/>
            <a:ext cx="20118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244" name="Google Shape;244;p30"/>
          <p:cNvCxnSpPr>
            <a:stCxn id="241" idx="3"/>
            <a:endCxn id="242" idx="1"/>
          </p:cNvCxnSpPr>
          <p:nvPr/>
        </p:nvCxnSpPr>
        <p:spPr>
          <a:xfrm>
            <a:off x="6776775" y="262337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245" name="Google Shape;245;p30"/>
          <p:cNvCxnSpPr>
            <a:endCxn id="243" idx="3"/>
          </p:cNvCxnSpPr>
          <p:nvPr/>
        </p:nvCxnSpPr>
        <p:spPr>
          <a:xfrm rot="10800000">
            <a:off x="8082525" y="399497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246" name="Google Shape;246;p30"/>
          <p:cNvCxnSpPr/>
          <p:nvPr/>
        </p:nvCxnSpPr>
        <p:spPr>
          <a:xfrm flipH="1">
            <a:off x="5691175" y="2996425"/>
            <a:ext cx="948000" cy="8400"/>
          </a:xfrm>
          <a:prstGeom prst="straightConnector1">
            <a:avLst/>
          </a:prstGeom>
          <a:noFill/>
          <a:ln w="9525" cap="flat" cmpd="sng">
            <a:solidFill>
              <a:schemeClr val="dk2"/>
            </a:solidFill>
            <a:prstDash val="solid"/>
            <a:round/>
            <a:headEnd type="none" w="med" len="med"/>
            <a:tailEnd type="none" w="med" len="med"/>
          </a:ln>
        </p:spPr>
      </p:cxnSp>
      <p:sp>
        <p:nvSpPr>
          <p:cNvPr id="240" name="Google Shape;240;p30"/>
          <p:cNvSpPr/>
          <p:nvPr/>
        </p:nvSpPr>
        <p:spPr>
          <a:xfrm>
            <a:off x="5270450" y="3159575"/>
            <a:ext cx="852300" cy="4092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Store</a:t>
            </a:r>
            <a:endParaRPr/>
          </a:p>
        </p:txBody>
      </p:sp>
      <p:sp>
        <p:nvSpPr>
          <p:cNvPr id="247" name="Google Shape;247;p30"/>
          <p:cNvSpPr/>
          <p:nvPr/>
        </p:nvSpPr>
        <p:spPr>
          <a:xfrm>
            <a:off x="6209075" y="3159575"/>
            <a:ext cx="852300" cy="4092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Sort</a:t>
            </a:r>
            <a:endParaRPr/>
          </a:p>
        </p:txBody>
      </p:sp>
      <p:cxnSp>
        <p:nvCxnSpPr>
          <p:cNvPr id="248" name="Google Shape;248;p30"/>
          <p:cNvCxnSpPr>
            <a:stCxn id="241" idx="2"/>
          </p:cNvCxnSpPr>
          <p:nvPr/>
        </p:nvCxnSpPr>
        <p:spPr>
          <a:xfrm flipH="1">
            <a:off x="6132825" y="2827975"/>
            <a:ext cx="4800" cy="177900"/>
          </a:xfrm>
          <a:prstGeom prst="straightConnector1">
            <a:avLst/>
          </a:prstGeom>
          <a:noFill/>
          <a:ln w="9525" cap="flat" cmpd="sng">
            <a:solidFill>
              <a:schemeClr val="dk2"/>
            </a:solidFill>
            <a:prstDash val="solid"/>
            <a:round/>
            <a:headEnd type="none" w="med" len="med"/>
            <a:tailEnd type="none" w="med" len="med"/>
          </a:ln>
        </p:spPr>
      </p:cxnSp>
      <p:cxnSp>
        <p:nvCxnSpPr>
          <p:cNvPr id="249" name="Google Shape;249;p30"/>
          <p:cNvCxnSpPr>
            <a:stCxn id="247" idx="0"/>
          </p:cNvCxnSpPr>
          <p:nvPr/>
        </p:nvCxnSpPr>
        <p:spPr>
          <a:xfrm rot="10800000" flipH="1">
            <a:off x="6635225" y="2999675"/>
            <a:ext cx="1500" cy="159900"/>
          </a:xfrm>
          <a:prstGeom prst="straightConnector1">
            <a:avLst/>
          </a:prstGeom>
          <a:noFill/>
          <a:ln w="9525" cap="flat" cmpd="sng">
            <a:solidFill>
              <a:schemeClr val="dk2"/>
            </a:solidFill>
            <a:prstDash val="solid"/>
            <a:round/>
            <a:headEnd type="none" w="med" len="med"/>
            <a:tailEnd type="none" w="med" len="med"/>
          </a:ln>
        </p:spPr>
      </p:cxnSp>
      <p:cxnSp>
        <p:nvCxnSpPr>
          <p:cNvPr id="250" name="Google Shape;250;p30"/>
          <p:cNvCxnSpPr/>
          <p:nvPr/>
        </p:nvCxnSpPr>
        <p:spPr>
          <a:xfrm>
            <a:off x="8867900" y="220987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251" name="Google Shape;251;p30"/>
          <p:cNvCxnSpPr/>
          <p:nvPr/>
        </p:nvCxnSpPr>
        <p:spPr>
          <a:xfrm rot="10800000">
            <a:off x="7959900" y="220902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30"/>
          <p:cNvCxnSpPr/>
          <p:nvPr/>
        </p:nvCxnSpPr>
        <p:spPr>
          <a:xfrm flipH="1">
            <a:off x="7953750" y="220400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253" name="Google Shape;253;p30"/>
          <p:cNvCxnSpPr>
            <a:endCxn id="242" idx="3"/>
          </p:cNvCxnSpPr>
          <p:nvPr/>
        </p:nvCxnSpPr>
        <p:spPr>
          <a:xfrm rot="10800000">
            <a:off x="8595350" y="2623363"/>
            <a:ext cx="271800" cy="4800"/>
          </a:xfrm>
          <a:prstGeom prst="straightConnector1">
            <a:avLst/>
          </a:prstGeom>
          <a:noFill/>
          <a:ln w="9525" cap="flat" cmpd="sng">
            <a:solidFill>
              <a:schemeClr val="dk2"/>
            </a:solidFill>
            <a:prstDash val="solid"/>
            <a:round/>
            <a:headEnd type="none" w="med" len="med"/>
            <a:tailEnd type="none" w="med" len="med"/>
          </a:ln>
        </p:spPr>
      </p:cxnSp>
      <p:sp>
        <p:nvSpPr>
          <p:cNvPr id="254" name="Google Shape;254;p30"/>
          <p:cNvSpPr txBox="1"/>
          <p:nvPr/>
        </p:nvSpPr>
        <p:spPr>
          <a:xfrm>
            <a:off x="5193050" y="172410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255" name="Google Shape;255;p30"/>
          <p:cNvCxnSpPr/>
          <p:nvPr/>
        </p:nvCxnSpPr>
        <p:spPr>
          <a:xfrm>
            <a:off x="8867900" y="2623375"/>
            <a:ext cx="0" cy="1377000"/>
          </a:xfrm>
          <a:prstGeom prst="straightConnector1">
            <a:avLst/>
          </a:prstGeom>
          <a:noFill/>
          <a:ln w="9525" cap="flat" cmpd="sng">
            <a:solidFill>
              <a:schemeClr val="dk2"/>
            </a:solidFill>
            <a:prstDash val="solid"/>
            <a:round/>
            <a:headEnd type="none" w="med" len="med"/>
            <a:tailEnd type="none" w="med" len="med"/>
          </a:ln>
        </p:spPr>
      </p:cxnSp>
      <p:sp>
        <p:nvSpPr>
          <p:cNvPr id="256" name="Google Shape;256;p30"/>
          <p:cNvSpPr/>
          <p:nvPr/>
        </p:nvSpPr>
        <p:spPr>
          <a:xfrm>
            <a:off x="5194350" y="2133300"/>
            <a:ext cx="3794100" cy="216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28418">
        <p:fade/>
      </p:transition>
    </mc:Choice>
    <mc:Fallback xmlns="">
      <p:transition advTm="284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36"/>
                                        </p:tgtEl>
                                      </p:cBhvr>
                                    </p:animEffect>
                                    <p:set>
                                      <p:cBhvr>
                                        <p:cTn id="7" dur="1" fill="hold">
                                          <p:stCondLst>
                                            <p:cond delay="999"/>
                                          </p:stCondLst>
                                        </p:cTn>
                                        <p:tgtEl>
                                          <p:spTgt spid="236"/>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1500"/>
                                  </p:stCondLst>
                                  <p:childTnLst>
                                    <p:animEffect transition="out" filter="fade">
                                      <p:cBhvr>
                                        <p:cTn id="10" dur="1000"/>
                                        <p:tgtEl>
                                          <p:spTgt spid="235"/>
                                        </p:tgtEl>
                                      </p:cBhvr>
                                    </p:animEffect>
                                    <p:set>
                                      <p:cBhvr>
                                        <p:cTn id="11" dur="1" fill="hold">
                                          <p:stCondLst>
                                            <p:cond delay="999"/>
                                          </p:stCondLst>
                                        </p:cTn>
                                        <p:tgtEl>
                                          <p:spTgt spid="235"/>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nodeType="afterEffect">
                                  <p:stCondLst>
                                    <p:cond delay="1500"/>
                                  </p:stCondLst>
                                  <p:childTnLst>
                                    <p:animEffect transition="out" filter="fade">
                                      <p:cBhvr>
                                        <p:cTn id="14" dur="1000"/>
                                        <p:tgtEl>
                                          <p:spTgt spid="234"/>
                                        </p:tgtEl>
                                      </p:cBhvr>
                                    </p:animEffect>
                                    <p:set>
                                      <p:cBhvr>
                                        <p:cTn id="15" dur="1" fill="hold">
                                          <p:stCondLst>
                                            <p:cond delay="999"/>
                                          </p:stCondLst>
                                        </p:cTn>
                                        <p:tgtEl>
                                          <p:spTgt spid="234"/>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1500"/>
                                  </p:stCondLst>
                                  <p:childTnLst>
                                    <p:animEffect transition="out" filter="fade">
                                      <p:cBhvr>
                                        <p:cTn id="18" dur="1000"/>
                                        <p:tgtEl>
                                          <p:spTgt spid="233"/>
                                        </p:tgtEl>
                                      </p:cBhvr>
                                    </p:animEffect>
                                    <p:set>
                                      <p:cBhvr>
                                        <p:cTn id="19" dur="1" fill="hold">
                                          <p:stCondLst>
                                            <p:cond delay="999"/>
                                          </p:stCondLst>
                                        </p:cTn>
                                        <p:tgtEl>
                                          <p:spTgt spid="233"/>
                                        </p:tgtEl>
                                        <p:attrNameLst>
                                          <p:attrName>style.visibility</p:attrName>
                                        </p:attrNameLst>
                                      </p:cBhvr>
                                      <p:to>
                                        <p:strVal val="hidden"/>
                                      </p:to>
                                    </p:set>
                                  </p:childTnLst>
                                </p:cTn>
                              </p:par>
                            </p:childTnLst>
                          </p:cTn>
                        </p:par>
                        <p:par>
                          <p:cTn id="20" fill="hold">
                            <p:stCondLst>
                              <p:cond delay="8500"/>
                            </p:stCondLst>
                            <p:childTnLst>
                              <p:par>
                                <p:cTn id="21" presetID="10" presetClass="exit" presetSubtype="0" fill="hold" nodeType="afterEffect">
                                  <p:stCondLst>
                                    <p:cond delay="1500"/>
                                  </p:stCondLst>
                                  <p:childTnLst>
                                    <p:animEffect transition="out" filter="fade">
                                      <p:cBhvr>
                                        <p:cTn id="22" dur="1000"/>
                                        <p:tgtEl>
                                          <p:spTgt spid="232"/>
                                        </p:tgtEl>
                                      </p:cBhvr>
                                    </p:animEffect>
                                    <p:set>
                                      <p:cBhvr>
                                        <p:cTn id="23" dur="1" fill="hold">
                                          <p:stCondLst>
                                            <p:cond delay="999"/>
                                          </p:stCondLst>
                                        </p:cTn>
                                        <p:tgtEl>
                                          <p:spTgt spid="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Generalisation - Construction</a:t>
            </a:r>
            <a:endParaRPr/>
          </a:p>
        </p:txBody>
      </p:sp>
      <p:sp>
        <p:nvSpPr>
          <p:cNvPr id="262" name="Google Shape;262;p3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Executed in iterations</a:t>
            </a:r>
            <a:endParaRPr/>
          </a:p>
          <a:p>
            <a:pPr marL="457200" lvl="0" indent="-342900" algn="l" rtl="0">
              <a:spcBef>
                <a:spcPts val="0"/>
              </a:spcBef>
              <a:spcAft>
                <a:spcPts val="0"/>
              </a:spcAft>
              <a:buSzPts val="1800"/>
              <a:buChar char="●"/>
            </a:pPr>
            <a:r>
              <a:rPr lang="en-GB"/>
              <a:t>Each iteration has one or more geometry</a:t>
            </a:r>
            <a:br>
              <a:rPr lang="en-GB"/>
            </a:br>
            <a:r>
              <a:rPr lang="en-GB"/>
              <a:t>passes</a:t>
            </a:r>
            <a:endParaRPr/>
          </a:p>
          <a:p>
            <a:pPr marL="457200" lvl="0" indent="-342900" algn="l" rtl="0">
              <a:spcBef>
                <a:spcPts val="0"/>
              </a:spcBef>
              <a:spcAft>
                <a:spcPts val="0"/>
              </a:spcAft>
              <a:buSzPts val="1800"/>
              <a:buChar char="●"/>
            </a:pPr>
            <a:r>
              <a:rPr lang="en-GB"/>
              <a:t>In each geometry pass, a fragment subset</a:t>
            </a:r>
            <a:br>
              <a:rPr lang="en-GB"/>
            </a:br>
            <a:r>
              <a:rPr lang="en-GB"/>
              <a:t>is stored and </a:t>
            </a:r>
            <a:r>
              <a:rPr lang="en-GB" b="1"/>
              <a:t>sorted</a:t>
            </a:r>
            <a:endParaRPr b="1"/>
          </a:p>
        </p:txBody>
      </p:sp>
      <p:pic>
        <p:nvPicPr>
          <p:cNvPr id="263" name="Google Shape;263;p31"/>
          <p:cNvPicPr preferRelativeResize="0"/>
          <p:nvPr/>
        </p:nvPicPr>
        <p:blipFill rotWithShape="1">
          <a:blip r:embed="rId3">
            <a:alphaModFix/>
          </a:blip>
          <a:srcRect/>
          <a:stretch/>
        </p:blipFill>
        <p:spPr>
          <a:xfrm>
            <a:off x="563975" y="2233084"/>
            <a:ext cx="4068250" cy="2604040"/>
          </a:xfrm>
          <a:prstGeom prst="rect">
            <a:avLst/>
          </a:prstGeom>
          <a:noFill/>
          <a:ln>
            <a:noFill/>
          </a:ln>
        </p:spPr>
      </p:pic>
      <p:pic>
        <p:nvPicPr>
          <p:cNvPr id="264" name="Google Shape;264;p31"/>
          <p:cNvPicPr preferRelativeResize="0"/>
          <p:nvPr/>
        </p:nvPicPr>
        <p:blipFill rotWithShape="1">
          <a:blip r:embed="rId4">
            <a:alphaModFix/>
          </a:blip>
          <a:srcRect/>
          <a:stretch/>
        </p:blipFill>
        <p:spPr>
          <a:xfrm>
            <a:off x="563975" y="2233084"/>
            <a:ext cx="4068250" cy="2604040"/>
          </a:xfrm>
          <a:prstGeom prst="rect">
            <a:avLst/>
          </a:prstGeom>
          <a:noFill/>
          <a:ln>
            <a:noFill/>
          </a:ln>
        </p:spPr>
      </p:pic>
      <p:pic>
        <p:nvPicPr>
          <p:cNvPr id="265" name="Google Shape;265;p31"/>
          <p:cNvPicPr preferRelativeResize="0"/>
          <p:nvPr/>
        </p:nvPicPr>
        <p:blipFill rotWithShape="1">
          <a:blip r:embed="rId5">
            <a:alphaModFix/>
          </a:blip>
          <a:srcRect/>
          <a:stretch/>
        </p:blipFill>
        <p:spPr>
          <a:xfrm>
            <a:off x="563975" y="2233084"/>
            <a:ext cx="4068250" cy="2604040"/>
          </a:xfrm>
          <a:prstGeom prst="rect">
            <a:avLst/>
          </a:prstGeom>
          <a:noFill/>
          <a:ln>
            <a:noFill/>
          </a:ln>
        </p:spPr>
      </p:pic>
      <p:pic>
        <p:nvPicPr>
          <p:cNvPr id="266" name="Google Shape;266;p31"/>
          <p:cNvPicPr preferRelativeResize="0"/>
          <p:nvPr/>
        </p:nvPicPr>
        <p:blipFill rotWithShape="1">
          <a:blip r:embed="rId6">
            <a:alphaModFix/>
          </a:blip>
          <a:srcRect/>
          <a:stretch/>
        </p:blipFill>
        <p:spPr>
          <a:xfrm>
            <a:off x="563975" y="2233084"/>
            <a:ext cx="4068250" cy="2604040"/>
          </a:xfrm>
          <a:prstGeom prst="rect">
            <a:avLst/>
          </a:prstGeom>
          <a:noFill/>
          <a:ln>
            <a:noFill/>
          </a:ln>
        </p:spPr>
      </p:pic>
      <p:pic>
        <p:nvPicPr>
          <p:cNvPr id="267" name="Google Shape;267;p31"/>
          <p:cNvPicPr preferRelativeResize="0"/>
          <p:nvPr/>
        </p:nvPicPr>
        <p:blipFill rotWithShape="1">
          <a:blip r:embed="rId7">
            <a:alphaModFix/>
          </a:blip>
          <a:srcRect/>
          <a:stretch/>
        </p:blipFill>
        <p:spPr>
          <a:xfrm>
            <a:off x="563975" y="2233084"/>
            <a:ext cx="4068250" cy="2604040"/>
          </a:xfrm>
          <a:prstGeom prst="rect">
            <a:avLst/>
          </a:prstGeom>
          <a:noFill/>
          <a:ln>
            <a:noFill/>
          </a:ln>
        </p:spPr>
      </p:pic>
      <p:sp>
        <p:nvSpPr>
          <p:cNvPr id="268" name="Google Shape;268;p3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19</a:t>
            </a:fld>
            <a:r>
              <a:rPr lang="en-GB" dirty="0"/>
              <a:t>/86</a:t>
            </a:r>
            <a:endParaRPr dirty="0"/>
          </a:p>
        </p:txBody>
      </p:sp>
      <p:sp>
        <p:nvSpPr>
          <p:cNvPr id="269" name="Google Shape;269;p3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1.2 Fundamentals</a:t>
            </a:r>
            <a:endParaRPr/>
          </a:p>
        </p:txBody>
      </p:sp>
      <p:cxnSp>
        <p:nvCxnSpPr>
          <p:cNvPr id="270" name="Google Shape;270;p31"/>
          <p:cNvCxnSpPr>
            <a:stCxn id="271" idx="0"/>
          </p:cNvCxnSpPr>
          <p:nvPr/>
        </p:nvCxnSpPr>
        <p:spPr>
          <a:xfrm rot="10800000">
            <a:off x="5695700" y="3002375"/>
            <a:ext cx="900" cy="157200"/>
          </a:xfrm>
          <a:prstGeom prst="straightConnector1">
            <a:avLst/>
          </a:prstGeom>
          <a:noFill/>
          <a:ln w="9525" cap="flat" cmpd="sng">
            <a:solidFill>
              <a:schemeClr val="dk2"/>
            </a:solidFill>
            <a:prstDash val="solid"/>
            <a:round/>
            <a:headEnd type="none" w="med" len="med"/>
            <a:tailEnd type="none" w="med" len="med"/>
          </a:ln>
        </p:spPr>
      </p:cxnSp>
      <p:sp>
        <p:nvSpPr>
          <p:cNvPr id="272" name="Google Shape;272;p31"/>
          <p:cNvSpPr/>
          <p:nvPr/>
        </p:nvSpPr>
        <p:spPr>
          <a:xfrm>
            <a:off x="5498475" y="2418775"/>
            <a:ext cx="1278300" cy="409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273" name="Google Shape;273;p31"/>
          <p:cNvSpPr/>
          <p:nvPr/>
        </p:nvSpPr>
        <p:spPr>
          <a:xfrm>
            <a:off x="7317050" y="2418763"/>
            <a:ext cx="1278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274" name="Google Shape;274;p31"/>
          <p:cNvSpPr/>
          <p:nvPr/>
        </p:nvSpPr>
        <p:spPr>
          <a:xfrm>
            <a:off x="6070725" y="3790375"/>
            <a:ext cx="20118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275" name="Google Shape;275;p31"/>
          <p:cNvCxnSpPr>
            <a:stCxn id="272" idx="3"/>
            <a:endCxn id="273" idx="1"/>
          </p:cNvCxnSpPr>
          <p:nvPr/>
        </p:nvCxnSpPr>
        <p:spPr>
          <a:xfrm>
            <a:off x="6776775" y="262337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276" name="Google Shape;276;p31"/>
          <p:cNvCxnSpPr>
            <a:endCxn id="274" idx="3"/>
          </p:cNvCxnSpPr>
          <p:nvPr/>
        </p:nvCxnSpPr>
        <p:spPr>
          <a:xfrm rot="10800000">
            <a:off x="8082525" y="399497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277" name="Google Shape;277;p31"/>
          <p:cNvCxnSpPr/>
          <p:nvPr/>
        </p:nvCxnSpPr>
        <p:spPr>
          <a:xfrm flipH="1">
            <a:off x="5691175" y="2996425"/>
            <a:ext cx="948000" cy="8400"/>
          </a:xfrm>
          <a:prstGeom prst="straightConnector1">
            <a:avLst/>
          </a:prstGeom>
          <a:noFill/>
          <a:ln w="9525" cap="flat" cmpd="sng">
            <a:solidFill>
              <a:schemeClr val="dk2"/>
            </a:solidFill>
            <a:prstDash val="solid"/>
            <a:round/>
            <a:headEnd type="none" w="med" len="med"/>
            <a:tailEnd type="none" w="med" len="med"/>
          </a:ln>
        </p:spPr>
      </p:cxnSp>
      <p:sp>
        <p:nvSpPr>
          <p:cNvPr id="271" name="Google Shape;271;p31"/>
          <p:cNvSpPr/>
          <p:nvPr/>
        </p:nvSpPr>
        <p:spPr>
          <a:xfrm>
            <a:off x="5270450" y="3159575"/>
            <a:ext cx="852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Store</a:t>
            </a:r>
            <a:endParaRPr/>
          </a:p>
        </p:txBody>
      </p:sp>
      <p:sp>
        <p:nvSpPr>
          <p:cNvPr id="278" name="Google Shape;278;p31"/>
          <p:cNvSpPr/>
          <p:nvPr/>
        </p:nvSpPr>
        <p:spPr>
          <a:xfrm>
            <a:off x="6209075" y="3159575"/>
            <a:ext cx="852300" cy="409200"/>
          </a:xfrm>
          <a:prstGeom prst="rect">
            <a:avLst/>
          </a:prstGeom>
          <a:solidFill>
            <a:srgbClr val="F9CB9C"/>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Sort</a:t>
            </a:r>
            <a:endParaRPr/>
          </a:p>
        </p:txBody>
      </p:sp>
      <p:cxnSp>
        <p:nvCxnSpPr>
          <p:cNvPr id="279" name="Google Shape;279;p31"/>
          <p:cNvCxnSpPr>
            <a:stCxn id="272" idx="2"/>
          </p:cNvCxnSpPr>
          <p:nvPr/>
        </p:nvCxnSpPr>
        <p:spPr>
          <a:xfrm flipH="1">
            <a:off x="6132825" y="2827975"/>
            <a:ext cx="4800" cy="17790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31"/>
          <p:cNvCxnSpPr>
            <a:stCxn id="278" idx="0"/>
          </p:cNvCxnSpPr>
          <p:nvPr/>
        </p:nvCxnSpPr>
        <p:spPr>
          <a:xfrm rot="10800000" flipH="1">
            <a:off x="6635225" y="2999675"/>
            <a:ext cx="1500" cy="15990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31"/>
          <p:cNvCxnSpPr/>
          <p:nvPr/>
        </p:nvCxnSpPr>
        <p:spPr>
          <a:xfrm>
            <a:off x="8867900" y="220987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31"/>
          <p:cNvCxnSpPr/>
          <p:nvPr/>
        </p:nvCxnSpPr>
        <p:spPr>
          <a:xfrm rot="10800000">
            <a:off x="7959900" y="220902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31"/>
          <p:cNvCxnSpPr/>
          <p:nvPr/>
        </p:nvCxnSpPr>
        <p:spPr>
          <a:xfrm flipH="1">
            <a:off x="7953750" y="220400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284" name="Google Shape;284;p31"/>
          <p:cNvCxnSpPr>
            <a:endCxn id="273" idx="3"/>
          </p:cNvCxnSpPr>
          <p:nvPr/>
        </p:nvCxnSpPr>
        <p:spPr>
          <a:xfrm rot="10800000">
            <a:off x="8595350" y="2623363"/>
            <a:ext cx="271800" cy="4800"/>
          </a:xfrm>
          <a:prstGeom prst="straightConnector1">
            <a:avLst/>
          </a:prstGeom>
          <a:noFill/>
          <a:ln w="9525" cap="flat" cmpd="sng">
            <a:solidFill>
              <a:schemeClr val="dk2"/>
            </a:solidFill>
            <a:prstDash val="solid"/>
            <a:round/>
            <a:headEnd type="none" w="med" len="med"/>
            <a:tailEnd type="none" w="med" len="med"/>
          </a:ln>
        </p:spPr>
      </p:cxnSp>
      <p:sp>
        <p:nvSpPr>
          <p:cNvPr id="285" name="Google Shape;285;p31"/>
          <p:cNvSpPr txBox="1"/>
          <p:nvPr/>
        </p:nvSpPr>
        <p:spPr>
          <a:xfrm>
            <a:off x="5193050" y="172410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286" name="Google Shape;286;p31"/>
          <p:cNvCxnSpPr/>
          <p:nvPr/>
        </p:nvCxnSpPr>
        <p:spPr>
          <a:xfrm>
            <a:off x="8867900" y="2623375"/>
            <a:ext cx="0" cy="1377000"/>
          </a:xfrm>
          <a:prstGeom prst="straightConnector1">
            <a:avLst/>
          </a:prstGeom>
          <a:noFill/>
          <a:ln w="9525" cap="flat" cmpd="sng">
            <a:solidFill>
              <a:schemeClr val="dk2"/>
            </a:solidFill>
            <a:prstDash val="solid"/>
            <a:round/>
            <a:headEnd type="none" w="med" len="med"/>
            <a:tailEnd type="none" w="med" len="med"/>
          </a:ln>
        </p:spPr>
      </p:cxnSp>
      <p:sp>
        <p:nvSpPr>
          <p:cNvPr id="287" name="Google Shape;287;p31"/>
          <p:cNvSpPr/>
          <p:nvPr/>
        </p:nvSpPr>
        <p:spPr>
          <a:xfrm>
            <a:off x="5194350" y="2133300"/>
            <a:ext cx="3794100" cy="216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28170">
        <p:fade/>
      </p:transition>
    </mc:Choice>
    <mc:Fallback xmlns="">
      <p:transition advTm="281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7"/>
                                        </p:tgtEl>
                                      </p:cBhvr>
                                    </p:animEffect>
                                    <p:set>
                                      <p:cBhvr>
                                        <p:cTn id="7" dur="1" fill="hold">
                                          <p:stCondLst>
                                            <p:cond delay="999"/>
                                          </p:stCondLst>
                                        </p:cTn>
                                        <p:tgtEl>
                                          <p:spTgt spid="267"/>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1500"/>
                                  </p:stCondLst>
                                  <p:childTnLst>
                                    <p:animEffect transition="out" filter="fade">
                                      <p:cBhvr>
                                        <p:cTn id="10" dur="1000"/>
                                        <p:tgtEl>
                                          <p:spTgt spid="266"/>
                                        </p:tgtEl>
                                      </p:cBhvr>
                                    </p:animEffect>
                                    <p:set>
                                      <p:cBhvr>
                                        <p:cTn id="11" dur="1" fill="hold">
                                          <p:stCondLst>
                                            <p:cond delay="999"/>
                                          </p:stCondLst>
                                        </p:cTn>
                                        <p:tgtEl>
                                          <p:spTgt spid="266"/>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nodeType="afterEffect">
                                  <p:stCondLst>
                                    <p:cond delay="1500"/>
                                  </p:stCondLst>
                                  <p:childTnLst>
                                    <p:animEffect transition="out" filter="fade">
                                      <p:cBhvr>
                                        <p:cTn id="14" dur="1000"/>
                                        <p:tgtEl>
                                          <p:spTgt spid="265"/>
                                        </p:tgtEl>
                                      </p:cBhvr>
                                    </p:animEffect>
                                    <p:set>
                                      <p:cBhvr>
                                        <p:cTn id="15" dur="1" fill="hold">
                                          <p:stCondLst>
                                            <p:cond delay="999"/>
                                          </p:stCondLst>
                                        </p:cTn>
                                        <p:tgtEl>
                                          <p:spTgt spid="265"/>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1500"/>
                                  </p:stCondLst>
                                  <p:childTnLst>
                                    <p:animEffect transition="out" filter="fade">
                                      <p:cBhvr>
                                        <p:cTn id="18" dur="1000"/>
                                        <p:tgtEl>
                                          <p:spTgt spid="264"/>
                                        </p:tgtEl>
                                      </p:cBhvr>
                                    </p:animEffect>
                                    <p:set>
                                      <p:cBhvr>
                                        <p:cTn id="19" dur="1" fill="hold">
                                          <p:stCondLst>
                                            <p:cond delay="999"/>
                                          </p:stCondLst>
                                        </p:cTn>
                                        <p:tgtEl>
                                          <p:spTgt spid="2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9" name="Google Shape;69;p1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a:t>
            </a:fld>
            <a:r>
              <a:rPr lang="en-GB" dirty="0"/>
              <a:t>/86</a:t>
            </a:r>
            <a:endParaRPr dirty="0"/>
          </a:p>
        </p:txBody>
      </p:sp>
      <p:pic>
        <p:nvPicPr>
          <p:cNvPr id="70" name="Google Shape;70;p14"/>
          <p:cNvPicPr preferRelativeResize="0"/>
          <p:nvPr/>
        </p:nvPicPr>
        <p:blipFill>
          <a:blip r:embed="rId3">
            <a:alphaModFix/>
          </a:blip>
          <a:stretch>
            <a:fillRect/>
          </a:stretch>
        </p:blipFill>
        <p:spPr>
          <a:xfrm>
            <a:off x="515850" y="1426561"/>
            <a:ext cx="2046950" cy="2290377"/>
          </a:xfrm>
          <a:prstGeom prst="rect">
            <a:avLst/>
          </a:prstGeom>
          <a:noFill/>
          <a:ln>
            <a:noFill/>
          </a:ln>
        </p:spPr>
      </p:pic>
      <p:pic>
        <p:nvPicPr>
          <p:cNvPr id="71" name="Google Shape;71;p14"/>
          <p:cNvPicPr preferRelativeResize="0"/>
          <p:nvPr/>
        </p:nvPicPr>
        <p:blipFill>
          <a:blip r:embed="rId4">
            <a:alphaModFix/>
          </a:blip>
          <a:stretch>
            <a:fillRect/>
          </a:stretch>
        </p:blipFill>
        <p:spPr>
          <a:xfrm>
            <a:off x="6189316" y="1426561"/>
            <a:ext cx="2477909" cy="2290375"/>
          </a:xfrm>
          <a:prstGeom prst="rect">
            <a:avLst/>
          </a:prstGeom>
          <a:noFill/>
          <a:ln>
            <a:noFill/>
          </a:ln>
        </p:spPr>
      </p:pic>
      <p:pic>
        <p:nvPicPr>
          <p:cNvPr id="72" name="Google Shape;72;p14"/>
          <p:cNvPicPr preferRelativeResize="0"/>
          <p:nvPr/>
        </p:nvPicPr>
        <p:blipFill rotWithShape="1">
          <a:blip r:embed="rId5">
            <a:alphaModFix/>
          </a:blip>
          <a:srcRect t="5829" b="5838"/>
          <a:stretch/>
        </p:blipFill>
        <p:spPr>
          <a:xfrm>
            <a:off x="3079627" y="1426561"/>
            <a:ext cx="2592863" cy="2290376"/>
          </a:xfrm>
          <a:prstGeom prst="rect">
            <a:avLst/>
          </a:prstGeom>
          <a:noFill/>
          <a:ln>
            <a:noFill/>
          </a:ln>
        </p:spPr>
      </p:pic>
      <p:sp>
        <p:nvSpPr>
          <p:cNvPr id="73" name="Google Shape;73;p1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Multifragment</a:t>
            </a:r>
            <a:r>
              <a:rPr lang="en-GB" dirty="0"/>
              <a:t> Rendering</a:t>
            </a:r>
            <a:endParaRPr dirty="0"/>
          </a:p>
        </p:txBody>
      </p:sp>
      <p:sp>
        <p:nvSpPr>
          <p:cNvPr id="74" name="Google Shape;74;p1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14"/>
          <p:cNvSpPr txBox="1"/>
          <p:nvPr/>
        </p:nvSpPr>
        <p:spPr>
          <a:xfrm>
            <a:off x="3504113" y="3716925"/>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[VVP16b]</a:t>
            </a:r>
            <a:endParaRPr b="1" dirty="0">
              <a:latin typeface="Calibri"/>
              <a:ea typeface="Calibri"/>
              <a:cs typeface="Calibri"/>
              <a:sym typeface="Calibri"/>
            </a:endParaRPr>
          </a:p>
        </p:txBody>
      </p:sp>
      <p:sp>
        <p:nvSpPr>
          <p:cNvPr id="76" name="Google Shape;76;p14"/>
          <p:cNvSpPr txBox="1"/>
          <p:nvPr/>
        </p:nvSpPr>
        <p:spPr>
          <a:xfrm>
            <a:off x="667375" y="3716925"/>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[JCLR19]</a:t>
            </a:r>
            <a:endParaRPr b="1" dirty="0">
              <a:latin typeface="Calibri"/>
              <a:ea typeface="Calibri"/>
              <a:cs typeface="Calibri"/>
              <a:sym typeface="Calibri"/>
            </a:endParaRPr>
          </a:p>
        </p:txBody>
      </p:sp>
      <p:sp>
        <p:nvSpPr>
          <p:cNvPr id="77" name="Google Shape;77;p14"/>
          <p:cNvSpPr txBox="1"/>
          <p:nvPr/>
        </p:nvSpPr>
        <p:spPr>
          <a:xfrm>
            <a:off x="6556315" y="3716925"/>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[LFS*15]</a:t>
            </a:r>
            <a:endParaRPr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50" advTm="36547">
        <p:fade/>
      </p:transition>
    </mc:Choice>
    <mc:Fallback xmlns="">
      <p:transition advTm="3654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2"/>
          <p:cNvSpPr/>
          <p:nvPr/>
        </p:nvSpPr>
        <p:spPr>
          <a:xfrm>
            <a:off x="5194350" y="2133300"/>
            <a:ext cx="3794100" cy="216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3" name="Google Shape;293;p3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Generalisation - Operation</a:t>
            </a:r>
            <a:endParaRPr/>
          </a:p>
        </p:txBody>
      </p:sp>
      <p:sp>
        <p:nvSpPr>
          <p:cNvPr id="294" name="Google Shape;294;p3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Next, one or more operations are performed</a:t>
            </a:r>
            <a:br>
              <a:rPr lang="en-GB"/>
            </a:br>
            <a:r>
              <a:rPr lang="en-GB"/>
              <a:t>on the ordered fragment set</a:t>
            </a:r>
            <a:endParaRPr/>
          </a:p>
          <a:p>
            <a:pPr marL="914400" lvl="1" indent="-317500" algn="l" rtl="0">
              <a:spcBef>
                <a:spcPts val="0"/>
              </a:spcBef>
              <a:spcAft>
                <a:spcPts val="0"/>
              </a:spcAft>
              <a:buSzPts val="1400"/>
              <a:buChar char="○"/>
            </a:pPr>
            <a:r>
              <a:rPr lang="en-GB"/>
              <a:t>Example: </a:t>
            </a:r>
            <a:r>
              <a:rPr lang="en-GB" b="1"/>
              <a:t>fragment traversal</a:t>
            </a:r>
            <a:r>
              <a:rPr lang="en-GB"/>
              <a:t> followed by </a:t>
            </a:r>
            <a:br>
              <a:rPr lang="en-GB"/>
            </a:br>
            <a:r>
              <a:rPr lang="en-GB" b="1"/>
              <a:t>mipmapping</a:t>
            </a:r>
            <a:r>
              <a:rPr lang="en-GB"/>
              <a:t>, </a:t>
            </a:r>
            <a:r>
              <a:rPr lang="en-GB" b="1"/>
              <a:t>compression</a:t>
            </a:r>
            <a:r>
              <a:rPr lang="en-GB"/>
              <a:t>, etc.</a:t>
            </a:r>
            <a:endParaRPr/>
          </a:p>
        </p:txBody>
      </p:sp>
      <p:pic>
        <p:nvPicPr>
          <p:cNvPr id="295" name="Google Shape;295;p32"/>
          <p:cNvPicPr preferRelativeResize="0"/>
          <p:nvPr/>
        </p:nvPicPr>
        <p:blipFill rotWithShape="1">
          <a:blip r:embed="rId4">
            <a:alphaModFix/>
          </a:blip>
          <a:srcRect/>
          <a:stretch/>
        </p:blipFill>
        <p:spPr>
          <a:xfrm>
            <a:off x="563975" y="2227075"/>
            <a:ext cx="4068250" cy="2658100"/>
          </a:xfrm>
          <a:prstGeom prst="rect">
            <a:avLst/>
          </a:prstGeom>
          <a:noFill/>
          <a:ln>
            <a:noFill/>
          </a:ln>
        </p:spPr>
      </p:pic>
      <p:pic>
        <p:nvPicPr>
          <p:cNvPr id="296" name="Google Shape;296;p32"/>
          <p:cNvPicPr preferRelativeResize="0"/>
          <p:nvPr/>
        </p:nvPicPr>
        <p:blipFill rotWithShape="1">
          <a:blip r:embed="rId5">
            <a:alphaModFix/>
          </a:blip>
          <a:srcRect/>
          <a:stretch/>
        </p:blipFill>
        <p:spPr>
          <a:xfrm>
            <a:off x="563975" y="2227075"/>
            <a:ext cx="4068250" cy="2658100"/>
          </a:xfrm>
          <a:prstGeom prst="rect">
            <a:avLst/>
          </a:prstGeom>
          <a:noFill/>
          <a:ln>
            <a:noFill/>
          </a:ln>
        </p:spPr>
      </p:pic>
      <p:pic>
        <p:nvPicPr>
          <p:cNvPr id="297" name="Google Shape;297;p32"/>
          <p:cNvPicPr preferRelativeResize="0"/>
          <p:nvPr/>
        </p:nvPicPr>
        <p:blipFill rotWithShape="1">
          <a:blip r:embed="rId6">
            <a:alphaModFix/>
          </a:blip>
          <a:srcRect/>
          <a:stretch/>
        </p:blipFill>
        <p:spPr>
          <a:xfrm>
            <a:off x="563975" y="2227075"/>
            <a:ext cx="4068250" cy="2658100"/>
          </a:xfrm>
          <a:prstGeom prst="rect">
            <a:avLst/>
          </a:prstGeom>
          <a:noFill/>
          <a:ln>
            <a:noFill/>
          </a:ln>
        </p:spPr>
      </p:pic>
      <p:pic>
        <p:nvPicPr>
          <p:cNvPr id="298" name="Google Shape;298;p32"/>
          <p:cNvPicPr preferRelativeResize="0"/>
          <p:nvPr/>
        </p:nvPicPr>
        <p:blipFill rotWithShape="1">
          <a:blip r:embed="rId7">
            <a:alphaModFix/>
          </a:blip>
          <a:srcRect l="79" r="89"/>
          <a:stretch/>
        </p:blipFill>
        <p:spPr>
          <a:xfrm>
            <a:off x="563975" y="2227074"/>
            <a:ext cx="4068250" cy="2658101"/>
          </a:xfrm>
          <a:prstGeom prst="rect">
            <a:avLst/>
          </a:prstGeom>
          <a:noFill/>
          <a:ln>
            <a:noFill/>
          </a:ln>
        </p:spPr>
      </p:pic>
      <p:sp>
        <p:nvSpPr>
          <p:cNvPr id="300" name="Google Shape;300;p32"/>
          <p:cNvSpPr/>
          <p:nvPr/>
        </p:nvSpPr>
        <p:spPr>
          <a:xfrm>
            <a:off x="483525" y="4816300"/>
            <a:ext cx="4100700" cy="10232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20</a:t>
            </a:fld>
            <a:r>
              <a:rPr lang="en-GB" dirty="0"/>
              <a:t>/86</a:t>
            </a:r>
            <a:endParaRPr dirty="0"/>
          </a:p>
        </p:txBody>
      </p:sp>
      <p:sp>
        <p:nvSpPr>
          <p:cNvPr id="302" name="Google Shape;302;p3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1.2 Fundamentals</a:t>
            </a:r>
            <a:endParaRPr/>
          </a:p>
        </p:txBody>
      </p:sp>
      <p:cxnSp>
        <p:nvCxnSpPr>
          <p:cNvPr id="303" name="Google Shape;303;p32"/>
          <p:cNvCxnSpPr>
            <a:stCxn id="304" idx="0"/>
          </p:cNvCxnSpPr>
          <p:nvPr/>
        </p:nvCxnSpPr>
        <p:spPr>
          <a:xfrm rot="10800000">
            <a:off x="5695700" y="3002375"/>
            <a:ext cx="900" cy="1572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2"/>
          <p:cNvSpPr/>
          <p:nvPr/>
        </p:nvSpPr>
        <p:spPr>
          <a:xfrm>
            <a:off x="5498475" y="2418775"/>
            <a:ext cx="1278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306" name="Google Shape;306;p32"/>
          <p:cNvSpPr/>
          <p:nvPr/>
        </p:nvSpPr>
        <p:spPr>
          <a:xfrm>
            <a:off x="7317050" y="2418763"/>
            <a:ext cx="1278300" cy="409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307" name="Google Shape;307;p32"/>
          <p:cNvSpPr/>
          <p:nvPr/>
        </p:nvSpPr>
        <p:spPr>
          <a:xfrm>
            <a:off x="6070725" y="3790375"/>
            <a:ext cx="20118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308" name="Google Shape;308;p32"/>
          <p:cNvCxnSpPr>
            <a:stCxn id="305" idx="3"/>
            <a:endCxn id="306" idx="1"/>
          </p:cNvCxnSpPr>
          <p:nvPr/>
        </p:nvCxnSpPr>
        <p:spPr>
          <a:xfrm>
            <a:off x="6776775" y="262337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309" name="Google Shape;309;p32"/>
          <p:cNvCxnSpPr>
            <a:endCxn id="307" idx="3"/>
          </p:cNvCxnSpPr>
          <p:nvPr/>
        </p:nvCxnSpPr>
        <p:spPr>
          <a:xfrm rot="10800000">
            <a:off x="8082525" y="399497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310" name="Google Shape;310;p32"/>
          <p:cNvCxnSpPr/>
          <p:nvPr/>
        </p:nvCxnSpPr>
        <p:spPr>
          <a:xfrm flipH="1">
            <a:off x="5691175" y="2996425"/>
            <a:ext cx="948000" cy="8400"/>
          </a:xfrm>
          <a:prstGeom prst="straightConnector1">
            <a:avLst/>
          </a:prstGeom>
          <a:noFill/>
          <a:ln w="9525" cap="flat" cmpd="sng">
            <a:solidFill>
              <a:schemeClr val="dk2"/>
            </a:solidFill>
            <a:prstDash val="solid"/>
            <a:round/>
            <a:headEnd type="none" w="med" len="med"/>
            <a:tailEnd type="none" w="med" len="med"/>
          </a:ln>
        </p:spPr>
      </p:cxnSp>
      <p:sp>
        <p:nvSpPr>
          <p:cNvPr id="304" name="Google Shape;304;p32"/>
          <p:cNvSpPr/>
          <p:nvPr/>
        </p:nvSpPr>
        <p:spPr>
          <a:xfrm>
            <a:off x="5270450" y="3159575"/>
            <a:ext cx="852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Store</a:t>
            </a:r>
            <a:endParaRPr/>
          </a:p>
        </p:txBody>
      </p:sp>
      <p:sp>
        <p:nvSpPr>
          <p:cNvPr id="311" name="Google Shape;311;p32"/>
          <p:cNvSpPr/>
          <p:nvPr/>
        </p:nvSpPr>
        <p:spPr>
          <a:xfrm>
            <a:off x="6209075" y="3159575"/>
            <a:ext cx="852300" cy="4092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Sort</a:t>
            </a:r>
            <a:endParaRPr/>
          </a:p>
        </p:txBody>
      </p:sp>
      <p:cxnSp>
        <p:nvCxnSpPr>
          <p:cNvPr id="312" name="Google Shape;312;p32"/>
          <p:cNvCxnSpPr>
            <a:stCxn id="305" idx="2"/>
          </p:cNvCxnSpPr>
          <p:nvPr/>
        </p:nvCxnSpPr>
        <p:spPr>
          <a:xfrm flipH="1">
            <a:off x="6132825" y="2827975"/>
            <a:ext cx="4800" cy="177900"/>
          </a:xfrm>
          <a:prstGeom prst="straightConnector1">
            <a:avLst/>
          </a:prstGeom>
          <a:noFill/>
          <a:ln w="9525" cap="flat" cmpd="sng">
            <a:solidFill>
              <a:schemeClr val="dk2"/>
            </a:solidFill>
            <a:prstDash val="solid"/>
            <a:round/>
            <a:headEnd type="none" w="med" len="med"/>
            <a:tailEnd type="none" w="med" len="med"/>
          </a:ln>
        </p:spPr>
      </p:cxnSp>
      <p:cxnSp>
        <p:nvCxnSpPr>
          <p:cNvPr id="313" name="Google Shape;313;p32"/>
          <p:cNvCxnSpPr>
            <a:stCxn id="311" idx="0"/>
          </p:cNvCxnSpPr>
          <p:nvPr/>
        </p:nvCxnSpPr>
        <p:spPr>
          <a:xfrm rot="10800000" flipH="1">
            <a:off x="6635225" y="2999675"/>
            <a:ext cx="1500" cy="159900"/>
          </a:xfrm>
          <a:prstGeom prst="straightConnector1">
            <a:avLst/>
          </a:prstGeom>
          <a:noFill/>
          <a:ln w="9525" cap="flat" cmpd="sng">
            <a:solidFill>
              <a:schemeClr val="dk2"/>
            </a:solidFill>
            <a:prstDash val="solid"/>
            <a:round/>
            <a:headEnd type="none" w="med" len="med"/>
            <a:tailEnd type="none" w="med" len="med"/>
          </a:ln>
        </p:spPr>
      </p:cxnSp>
      <p:cxnSp>
        <p:nvCxnSpPr>
          <p:cNvPr id="314" name="Google Shape;314;p32"/>
          <p:cNvCxnSpPr/>
          <p:nvPr/>
        </p:nvCxnSpPr>
        <p:spPr>
          <a:xfrm>
            <a:off x="8867900" y="220987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315" name="Google Shape;315;p32"/>
          <p:cNvCxnSpPr/>
          <p:nvPr/>
        </p:nvCxnSpPr>
        <p:spPr>
          <a:xfrm rot="10800000">
            <a:off x="7959900" y="220902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316" name="Google Shape;316;p32"/>
          <p:cNvCxnSpPr/>
          <p:nvPr/>
        </p:nvCxnSpPr>
        <p:spPr>
          <a:xfrm flipH="1">
            <a:off x="7953750" y="220400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317" name="Google Shape;317;p32"/>
          <p:cNvCxnSpPr>
            <a:endCxn id="306" idx="3"/>
          </p:cNvCxnSpPr>
          <p:nvPr/>
        </p:nvCxnSpPr>
        <p:spPr>
          <a:xfrm rot="10800000">
            <a:off x="8595350" y="2623363"/>
            <a:ext cx="271800" cy="4800"/>
          </a:xfrm>
          <a:prstGeom prst="straightConnector1">
            <a:avLst/>
          </a:prstGeom>
          <a:noFill/>
          <a:ln w="9525" cap="flat" cmpd="sng">
            <a:solidFill>
              <a:schemeClr val="dk2"/>
            </a:solidFill>
            <a:prstDash val="solid"/>
            <a:round/>
            <a:headEnd type="none" w="med" len="med"/>
            <a:tailEnd type="none" w="med" len="med"/>
          </a:ln>
        </p:spPr>
      </p:cxnSp>
      <p:sp>
        <p:nvSpPr>
          <p:cNvPr id="318" name="Google Shape;318;p32"/>
          <p:cNvSpPr txBox="1"/>
          <p:nvPr/>
        </p:nvSpPr>
        <p:spPr>
          <a:xfrm>
            <a:off x="5193050" y="172410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319" name="Google Shape;319;p32"/>
          <p:cNvCxnSpPr/>
          <p:nvPr/>
        </p:nvCxnSpPr>
        <p:spPr>
          <a:xfrm>
            <a:off x="8867900" y="2623375"/>
            <a:ext cx="0" cy="1377000"/>
          </a:xfrm>
          <a:prstGeom prst="straightConnector1">
            <a:avLst/>
          </a:prstGeom>
          <a:noFill/>
          <a:ln w="9525" cap="flat" cmpd="sng">
            <a:solidFill>
              <a:schemeClr val="dk2"/>
            </a:solidFill>
            <a:prstDash val="solid"/>
            <a:round/>
            <a:headEnd type="none" w="med" len="med"/>
            <a:tailEnd type="none" w="med" len="med"/>
          </a:ln>
        </p:spPr>
      </p:cxnSp>
    </p:spTree>
    <p:custDataLst>
      <p:tags r:id="rId1"/>
    </p:custDataLst>
  </p:cSld>
  <p:clrMapOvr>
    <a:masterClrMapping/>
  </p:clrMapOvr>
  <mc:AlternateContent xmlns:mc="http://schemas.openxmlformats.org/markup-compatibility/2006" xmlns:p14="http://schemas.microsoft.com/office/powerpoint/2010/main">
    <mc:Choice Requires="p14">
      <p:transition p14:dur="50" advTm="20413">
        <p:fade/>
      </p:transition>
    </mc:Choice>
    <mc:Fallback xmlns="">
      <p:transition advTm="204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00"/>
                                        </p:tgtEl>
                                      </p:cBhvr>
                                    </p:animEffect>
                                    <p:set>
                                      <p:cBhvr>
                                        <p:cTn id="7" dur="1" fill="hold">
                                          <p:stCondLst>
                                            <p:cond delay="999"/>
                                          </p:stCondLst>
                                        </p:cTn>
                                        <p:tgtEl>
                                          <p:spTgt spid="30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1500"/>
                                  </p:stCondLst>
                                  <p:childTnLst>
                                    <p:animEffect transition="out" filter="fade">
                                      <p:cBhvr>
                                        <p:cTn id="10" dur="1000"/>
                                        <p:tgtEl>
                                          <p:spTgt spid="298"/>
                                        </p:tgtEl>
                                      </p:cBhvr>
                                    </p:animEffect>
                                    <p:set>
                                      <p:cBhvr>
                                        <p:cTn id="11" dur="1" fill="hold">
                                          <p:stCondLst>
                                            <p:cond delay="999"/>
                                          </p:stCondLst>
                                        </p:cTn>
                                        <p:tgtEl>
                                          <p:spTgt spid="298"/>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nodeType="afterEffect">
                                  <p:stCondLst>
                                    <p:cond delay="1500"/>
                                  </p:stCondLst>
                                  <p:childTnLst>
                                    <p:animEffect transition="out" filter="fade">
                                      <p:cBhvr>
                                        <p:cTn id="14" dur="1000"/>
                                        <p:tgtEl>
                                          <p:spTgt spid="297"/>
                                        </p:tgtEl>
                                      </p:cBhvr>
                                    </p:animEffect>
                                    <p:set>
                                      <p:cBhvr>
                                        <p:cTn id="15" dur="1" fill="hold">
                                          <p:stCondLst>
                                            <p:cond delay="999"/>
                                          </p:stCondLst>
                                        </p:cTn>
                                        <p:tgtEl>
                                          <p:spTgt spid="297"/>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1500"/>
                                  </p:stCondLst>
                                  <p:childTnLst>
                                    <p:animEffect transition="out" filter="fade">
                                      <p:cBhvr>
                                        <p:cTn id="18" dur="1000"/>
                                        <p:tgtEl>
                                          <p:spTgt spid="296"/>
                                        </p:tgtEl>
                                      </p:cBhvr>
                                    </p:animEffect>
                                    <p:set>
                                      <p:cBhvr>
                                        <p:cTn id="19" dur="1" fill="hold">
                                          <p:stCondLst>
                                            <p:cond delay="999"/>
                                          </p:stCondLst>
                                        </p:cTn>
                                        <p:tgtEl>
                                          <p:spTgt spid="2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3"/>
          <p:cNvSpPr/>
          <p:nvPr/>
        </p:nvSpPr>
        <p:spPr>
          <a:xfrm>
            <a:off x="5194350" y="2133300"/>
            <a:ext cx="3794100" cy="216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3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Finally, the final image is composed</a:t>
            </a:r>
            <a:endParaRPr dirty="0"/>
          </a:p>
          <a:p>
            <a:pPr marL="457200" lvl="0" indent="-342900" algn="l" rtl="0">
              <a:spcBef>
                <a:spcPts val="0"/>
              </a:spcBef>
              <a:spcAft>
                <a:spcPts val="0"/>
              </a:spcAft>
              <a:buSzPts val="1800"/>
              <a:buChar char="●"/>
            </a:pPr>
            <a:r>
              <a:rPr lang="en-GB" dirty="0"/>
              <a:t>Example application: transparency operates on</a:t>
            </a:r>
            <a:br>
              <a:rPr lang="en-GB" dirty="0"/>
            </a:br>
            <a:r>
              <a:rPr lang="en-GB" dirty="0"/>
              <a:t>the sorted fragment list, e.g. via blending</a:t>
            </a:r>
            <a:endParaRPr dirty="0"/>
          </a:p>
        </p:txBody>
      </p:sp>
      <p:sp>
        <p:nvSpPr>
          <p:cNvPr id="326" name="Google Shape;326;p3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Generalisation - Image Composition</a:t>
            </a:r>
            <a:endParaRPr/>
          </a:p>
        </p:txBody>
      </p:sp>
      <p:pic>
        <p:nvPicPr>
          <p:cNvPr id="327" name="Google Shape;327;p33"/>
          <p:cNvPicPr preferRelativeResize="0"/>
          <p:nvPr/>
        </p:nvPicPr>
        <p:blipFill>
          <a:blip r:embed="rId3">
            <a:alphaModFix/>
          </a:blip>
          <a:stretch>
            <a:fillRect/>
          </a:stretch>
        </p:blipFill>
        <p:spPr>
          <a:xfrm>
            <a:off x="563975" y="2227075"/>
            <a:ext cx="4068250" cy="2671200"/>
          </a:xfrm>
          <a:prstGeom prst="rect">
            <a:avLst/>
          </a:prstGeom>
          <a:noFill/>
          <a:ln>
            <a:noFill/>
          </a:ln>
        </p:spPr>
      </p:pic>
      <p:sp>
        <p:nvSpPr>
          <p:cNvPr id="328" name="Google Shape;328;p3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21</a:t>
            </a:fld>
            <a:r>
              <a:rPr lang="en-GB" dirty="0"/>
              <a:t>/86</a:t>
            </a:r>
            <a:endParaRPr dirty="0"/>
          </a:p>
        </p:txBody>
      </p:sp>
      <p:sp>
        <p:nvSpPr>
          <p:cNvPr id="329" name="Google Shape;329;p3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1.2 Fundamentals</a:t>
            </a:r>
            <a:endParaRPr/>
          </a:p>
        </p:txBody>
      </p:sp>
      <p:cxnSp>
        <p:nvCxnSpPr>
          <p:cNvPr id="330" name="Google Shape;330;p33"/>
          <p:cNvCxnSpPr>
            <a:stCxn id="331" idx="0"/>
          </p:cNvCxnSpPr>
          <p:nvPr/>
        </p:nvCxnSpPr>
        <p:spPr>
          <a:xfrm rot="10800000">
            <a:off x="5695700" y="3002375"/>
            <a:ext cx="900" cy="157200"/>
          </a:xfrm>
          <a:prstGeom prst="straightConnector1">
            <a:avLst/>
          </a:prstGeom>
          <a:noFill/>
          <a:ln w="9525" cap="flat" cmpd="sng">
            <a:solidFill>
              <a:schemeClr val="dk2"/>
            </a:solidFill>
            <a:prstDash val="solid"/>
            <a:round/>
            <a:headEnd type="none" w="med" len="med"/>
            <a:tailEnd type="none" w="med" len="med"/>
          </a:ln>
        </p:spPr>
      </p:cxnSp>
      <p:sp>
        <p:nvSpPr>
          <p:cNvPr id="332" name="Google Shape;332;p33"/>
          <p:cNvSpPr/>
          <p:nvPr/>
        </p:nvSpPr>
        <p:spPr>
          <a:xfrm>
            <a:off x="5498475" y="2418775"/>
            <a:ext cx="1278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333" name="Google Shape;333;p33"/>
          <p:cNvSpPr/>
          <p:nvPr/>
        </p:nvSpPr>
        <p:spPr>
          <a:xfrm>
            <a:off x="7317050" y="2418763"/>
            <a:ext cx="1278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334" name="Google Shape;334;p33"/>
          <p:cNvSpPr/>
          <p:nvPr/>
        </p:nvSpPr>
        <p:spPr>
          <a:xfrm>
            <a:off x="6070725" y="3790375"/>
            <a:ext cx="2011800" cy="4092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335" name="Google Shape;335;p33"/>
          <p:cNvCxnSpPr>
            <a:stCxn id="332" idx="3"/>
            <a:endCxn id="333" idx="1"/>
          </p:cNvCxnSpPr>
          <p:nvPr/>
        </p:nvCxnSpPr>
        <p:spPr>
          <a:xfrm>
            <a:off x="6776775" y="262337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336" name="Google Shape;336;p33"/>
          <p:cNvCxnSpPr>
            <a:endCxn id="334" idx="3"/>
          </p:cNvCxnSpPr>
          <p:nvPr/>
        </p:nvCxnSpPr>
        <p:spPr>
          <a:xfrm rot="10800000">
            <a:off x="8082525" y="399497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337" name="Google Shape;337;p33"/>
          <p:cNvCxnSpPr/>
          <p:nvPr/>
        </p:nvCxnSpPr>
        <p:spPr>
          <a:xfrm flipH="1">
            <a:off x="5691175" y="2996425"/>
            <a:ext cx="948000" cy="8400"/>
          </a:xfrm>
          <a:prstGeom prst="straightConnector1">
            <a:avLst/>
          </a:prstGeom>
          <a:noFill/>
          <a:ln w="9525" cap="flat" cmpd="sng">
            <a:solidFill>
              <a:schemeClr val="dk2"/>
            </a:solidFill>
            <a:prstDash val="solid"/>
            <a:round/>
            <a:headEnd type="none" w="med" len="med"/>
            <a:tailEnd type="none" w="med" len="med"/>
          </a:ln>
        </p:spPr>
      </p:cxnSp>
      <p:sp>
        <p:nvSpPr>
          <p:cNvPr id="331" name="Google Shape;331;p33"/>
          <p:cNvSpPr/>
          <p:nvPr/>
        </p:nvSpPr>
        <p:spPr>
          <a:xfrm>
            <a:off x="5270450" y="3159575"/>
            <a:ext cx="8523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Store</a:t>
            </a:r>
            <a:endParaRPr/>
          </a:p>
        </p:txBody>
      </p:sp>
      <p:sp>
        <p:nvSpPr>
          <p:cNvPr id="338" name="Google Shape;338;p33"/>
          <p:cNvSpPr/>
          <p:nvPr/>
        </p:nvSpPr>
        <p:spPr>
          <a:xfrm>
            <a:off x="6209075" y="3159575"/>
            <a:ext cx="852300" cy="4092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Sort</a:t>
            </a:r>
            <a:endParaRPr/>
          </a:p>
        </p:txBody>
      </p:sp>
      <p:cxnSp>
        <p:nvCxnSpPr>
          <p:cNvPr id="339" name="Google Shape;339;p33"/>
          <p:cNvCxnSpPr>
            <a:stCxn id="332" idx="2"/>
          </p:cNvCxnSpPr>
          <p:nvPr/>
        </p:nvCxnSpPr>
        <p:spPr>
          <a:xfrm flipH="1">
            <a:off x="6132825" y="2827975"/>
            <a:ext cx="4800" cy="1779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33"/>
          <p:cNvCxnSpPr>
            <a:stCxn id="338" idx="0"/>
          </p:cNvCxnSpPr>
          <p:nvPr/>
        </p:nvCxnSpPr>
        <p:spPr>
          <a:xfrm rot="10800000" flipH="1">
            <a:off x="6635225" y="2999675"/>
            <a:ext cx="1500" cy="1599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33"/>
          <p:cNvCxnSpPr/>
          <p:nvPr/>
        </p:nvCxnSpPr>
        <p:spPr>
          <a:xfrm>
            <a:off x="8867900" y="220987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33"/>
          <p:cNvCxnSpPr/>
          <p:nvPr/>
        </p:nvCxnSpPr>
        <p:spPr>
          <a:xfrm rot="10800000">
            <a:off x="7959900" y="220902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33"/>
          <p:cNvCxnSpPr/>
          <p:nvPr/>
        </p:nvCxnSpPr>
        <p:spPr>
          <a:xfrm flipH="1">
            <a:off x="7953750" y="220400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344" name="Google Shape;344;p33"/>
          <p:cNvCxnSpPr>
            <a:endCxn id="333" idx="3"/>
          </p:cNvCxnSpPr>
          <p:nvPr/>
        </p:nvCxnSpPr>
        <p:spPr>
          <a:xfrm rot="10800000">
            <a:off x="8595350" y="2623363"/>
            <a:ext cx="271800" cy="480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3"/>
          <p:cNvSpPr txBox="1"/>
          <p:nvPr/>
        </p:nvSpPr>
        <p:spPr>
          <a:xfrm>
            <a:off x="5193050" y="172410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346" name="Google Shape;346;p33"/>
          <p:cNvCxnSpPr/>
          <p:nvPr/>
        </p:nvCxnSpPr>
        <p:spPr>
          <a:xfrm>
            <a:off x="8867900" y="2623375"/>
            <a:ext cx="0" cy="1377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p14:dur="50" advTm="24262">
        <p:fade/>
      </p:transition>
    </mc:Choice>
    <mc:Fallback xmlns="">
      <p:transition advTm="2426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Classification</a:t>
            </a:r>
            <a:endParaRPr/>
          </a:p>
        </p:txBody>
      </p:sp>
      <p:sp>
        <p:nvSpPr>
          <p:cNvPr id="352" name="Google Shape;352;p3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Classified into three groups based on the maximum number of p</a:t>
            </a:r>
            <a:r>
              <a:rPr lang="en-GB" sz="1800"/>
              <a:t>er-pixel fragments </a:t>
            </a:r>
            <a:r>
              <a:rPr lang="en-GB" sz="1800" b="1"/>
              <a:t>captured in one iteration</a:t>
            </a:r>
            <a:r>
              <a:rPr lang="en-GB" sz="1800"/>
              <a:t> of each method</a:t>
            </a:r>
            <a:endParaRPr sz="1800"/>
          </a:p>
        </p:txBody>
      </p:sp>
      <p:sp>
        <p:nvSpPr>
          <p:cNvPr id="353" name="Google Shape;353;p34"/>
          <p:cNvSpPr/>
          <p:nvPr/>
        </p:nvSpPr>
        <p:spPr>
          <a:xfrm>
            <a:off x="3861568" y="2089150"/>
            <a:ext cx="1713300" cy="5361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 </a:t>
            </a:r>
            <a:endParaRPr/>
          </a:p>
        </p:txBody>
      </p:sp>
      <p:sp>
        <p:nvSpPr>
          <p:cNvPr id="354" name="Google Shape;354;p34"/>
          <p:cNvSpPr/>
          <p:nvPr/>
        </p:nvSpPr>
        <p:spPr>
          <a:xfrm>
            <a:off x="1487425"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Depth Peeling</a:t>
            </a:r>
            <a:endParaRPr/>
          </a:p>
        </p:txBody>
      </p:sp>
      <p:sp>
        <p:nvSpPr>
          <p:cNvPr id="355" name="Google Shape;355;p34"/>
          <p:cNvSpPr/>
          <p:nvPr/>
        </p:nvSpPr>
        <p:spPr>
          <a:xfrm>
            <a:off x="6490375"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A-buffer</a:t>
            </a:r>
            <a:endParaRPr/>
          </a:p>
        </p:txBody>
      </p:sp>
      <p:cxnSp>
        <p:nvCxnSpPr>
          <p:cNvPr id="356" name="Google Shape;356;p34"/>
          <p:cNvCxnSpPr>
            <a:endCxn id="357" idx="0"/>
          </p:cNvCxnSpPr>
          <p:nvPr/>
        </p:nvCxnSpPr>
        <p:spPr>
          <a:xfrm flipH="1">
            <a:off x="4712500" y="2625175"/>
            <a:ext cx="5700" cy="4344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34"/>
          <p:cNvCxnSpPr>
            <a:stCxn id="355" idx="0"/>
          </p:cNvCxnSpPr>
          <p:nvPr/>
        </p:nvCxnSpPr>
        <p:spPr>
          <a:xfrm rot="10800000" flipH="1">
            <a:off x="7213975" y="2850175"/>
            <a:ext cx="2100" cy="209400"/>
          </a:xfrm>
          <a:prstGeom prst="straightConnector1">
            <a:avLst/>
          </a:prstGeom>
          <a:noFill/>
          <a:ln w="9525" cap="flat" cmpd="sng">
            <a:solidFill>
              <a:schemeClr val="dk2"/>
            </a:solidFill>
            <a:prstDash val="solid"/>
            <a:round/>
            <a:headEnd type="none" w="med" len="med"/>
            <a:tailEnd type="none" w="med" len="med"/>
          </a:ln>
        </p:spPr>
      </p:cxnSp>
      <p:sp>
        <p:nvSpPr>
          <p:cNvPr id="357" name="Google Shape;357;p34"/>
          <p:cNvSpPr/>
          <p:nvPr/>
        </p:nvSpPr>
        <p:spPr>
          <a:xfrm>
            <a:off x="3988900"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k-buffer</a:t>
            </a:r>
            <a:endParaRPr/>
          </a:p>
        </p:txBody>
      </p:sp>
      <p:cxnSp>
        <p:nvCxnSpPr>
          <p:cNvPr id="359" name="Google Shape;359;p34"/>
          <p:cNvCxnSpPr/>
          <p:nvPr/>
        </p:nvCxnSpPr>
        <p:spPr>
          <a:xfrm rot="10800000">
            <a:off x="2199150" y="2819200"/>
            <a:ext cx="5024400" cy="297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34"/>
          <p:cNvCxnSpPr/>
          <p:nvPr/>
        </p:nvCxnSpPr>
        <p:spPr>
          <a:xfrm rot="10800000">
            <a:off x="2205325" y="2824975"/>
            <a:ext cx="5700" cy="234600"/>
          </a:xfrm>
          <a:prstGeom prst="straightConnector1">
            <a:avLst/>
          </a:prstGeom>
          <a:noFill/>
          <a:ln w="9525" cap="flat" cmpd="sng">
            <a:solidFill>
              <a:schemeClr val="dk2"/>
            </a:solidFill>
            <a:prstDash val="solid"/>
            <a:round/>
            <a:headEnd type="none" w="med" len="med"/>
            <a:tailEnd type="none" w="med" len="med"/>
          </a:ln>
        </p:spPr>
      </p:cxnSp>
      <p:sp>
        <p:nvSpPr>
          <p:cNvPr id="361" name="Google Shape;361;p3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22</a:t>
            </a:fld>
            <a:r>
              <a:rPr lang="en-GB" dirty="0"/>
              <a:t>/86</a:t>
            </a:r>
            <a:endParaRPr dirty="0"/>
          </a:p>
        </p:txBody>
      </p:sp>
      <p:sp>
        <p:nvSpPr>
          <p:cNvPr id="362" name="Google Shape;362;p3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7681">
        <p:fade/>
      </p:transition>
    </mc:Choice>
    <mc:Fallback xmlns="">
      <p:transition advTm="2768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Classification</a:t>
            </a:r>
            <a:endParaRPr/>
          </a:p>
        </p:txBody>
      </p:sp>
      <p:sp>
        <p:nvSpPr>
          <p:cNvPr id="369" name="Google Shape;369;p3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Classified into three groups based on the maximum number of per-pixel fragments </a:t>
            </a:r>
            <a:r>
              <a:rPr lang="en-GB" b="1"/>
              <a:t>captured in one iteration</a:t>
            </a:r>
            <a:r>
              <a:rPr lang="en-GB"/>
              <a:t> of each method</a:t>
            </a:r>
            <a:endParaRPr/>
          </a:p>
        </p:txBody>
      </p:sp>
      <p:sp>
        <p:nvSpPr>
          <p:cNvPr id="370" name="Google Shape;370;p35"/>
          <p:cNvSpPr/>
          <p:nvPr/>
        </p:nvSpPr>
        <p:spPr>
          <a:xfrm>
            <a:off x="3861568" y="2089150"/>
            <a:ext cx="1713300" cy="5361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 </a:t>
            </a:r>
            <a:endParaRPr/>
          </a:p>
        </p:txBody>
      </p:sp>
      <p:sp>
        <p:nvSpPr>
          <p:cNvPr id="371" name="Google Shape;371;p35"/>
          <p:cNvSpPr/>
          <p:nvPr/>
        </p:nvSpPr>
        <p:spPr>
          <a:xfrm>
            <a:off x="1487425" y="3059575"/>
            <a:ext cx="1447200" cy="536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Depth Peeling</a:t>
            </a:r>
            <a:endParaRPr/>
          </a:p>
        </p:txBody>
      </p:sp>
      <p:sp>
        <p:nvSpPr>
          <p:cNvPr id="372" name="Google Shape;372;p35"/>
          <p:cNvSpPr/>
          <p:nvPr/>
        </p:nvSpPr>
        <p:spPr>
          <a:xfrm>
            <a:off x="6490375"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A-buffer</a:t>
            </a:r>
            <a:endParaRPr/>
          </a:p>
        </p:txBody>
      </p:sp>
      <p:cxnSp>
        <p:nvCxnSpPr>
          <p:cNvPr id="373" name="Google Shape;373;p35"/>
          <p:cNvCxnSpPr>
            <a:endCxn id="374" idx="0"/>
          </p:cNvCxnSpPr>
          <p:nvPr/>
        </p:nvCxnSpPr>
        <p:spPr>
          <a:xfrm flipH="1">
            <a:off x="4712500" y="2625175"/>
            <a:ext cx="5700" cy="4344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35"/>
          <p:cNvCxnSpPr>
            <a:stCxn id="372" idx="0"/>
          </p:cNvCxnSpPr>
          <p:nvPr/>
        </p:nvCxnSpPr>
        <p:spPr>
          <a:xfrm rot="10800000" flipH="1">
            <a:off x="7213975" y="2850175"/>
            <a:ext cx="2100" cy="209400"/>
          </a:xfrm>
          <a:prstGeom prst="straightConnector1">
            <a:avLst/>
          </a:prstGeom>
          <a:noFill/>
          <a:ln w="9525" cap="flat" cmpd="sng">
            <a:solidFill>
              <a:schemeClr val="dk2"/>
            </a:solidFill>
            <a:prstDash val="solid"/>
            <a:round/>
            <a:headEnd type="none" w="med" len="med"/>
            <a:tailEnd type="none" w="med" len="med"/>
          </a:ln>
        </p:spPr>
      </p:cxnSp>
      <p:sp>
        <p:nvSpPr>
          <p:cNvPr id="374" name="Google Shape;374;p35"/>
          <p:cNvSpPr/>
          <p:nvPr/>
        </p:nvSpPr>
        <p:spPr>
          <a:xfrm>
            <a:off x="3988900"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k-buffer</a:t>
            </a:r>
            <a:endParaRPr/>
          </a:p>
        </p:txBody>
      </p:sp>
      <p:sp>
        <p:nvSpPr>
          <p:cNvPr id="376" name="Google Shape;376;p35"/>
          <p:cNvSpPr txBox="1"/>
          <p:nvPr/>
        </p:nvSpPr>
        <p:spPr>
          <a:xfrm>
            <a:off x="58800" y="3595675"/>
            <a:ext cx="1447200" cy="141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chemeClr val="dk1"/>
                </a:solidFill>
              </a:rPr>
              <a:t># fragments</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iterative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post-sorting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endParaRPr b="1">
              <a:solidFill>
                <a:schemeClr val="dk1"/>
              </a:solidFill>
            </a:endParaRPr>
          </a:p>
        </p:txBody>
      </p:sp>
      <p:sp>
        <p:nvSpPr>
          <p:cNvPr id="377" name="Google Shape;377;p35"/>
          <p:cNvSpPr txBox="1"/>
          <p:nvPr/>
        </p:nvSpPr>
        <p:spPr>
          <a:xfrm>
            <a:off x="1474300"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rPr>
              <a:t>1 or 2</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yes</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no </a:t>
            </a:r>
            <a:endParaRPr b="1">
              <a:solidFill>
                <a:schemeClr val="dk1"/>
              </a:solidFill>
            </a:endParaRPr>
          </a:p>
        </p:txBody>
      </p:sp>
      <p:cxnSp>
        <p:nvCxnSpPr>
          <p:cNvPr id="378" name="Google Shape;378;p35"/>
          <p:cNvCxnSpPr/>
          <p:nvPr/>
        </p:nvCxnSpPr>
        <p:spPr>
          <a:xfrm rot="10800000">
            <a:off x="2199150" y="2819200"/>
            <a:ext cx="5024400" cy="2970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p35"/>
          <p:cNvCxnSpPr/>
          <p:nvPr/>
        </p:nvCxnSpPr>
        <p:spPr>
          <a:xfrm rot="10800000">
            <a:off x="2205325" y="2824975"/>
            <a:ext cx="5700" cy="234600"/>
          </a:xfrm>
          <a:prstGeom prst="straightConnector1">
            <a:avLst/>
          </a:prstGeom>
          <a:noFill/>
          <a:ln w="9525" cap="flat" cmpd="sng">
            <a:solidFill>
              <a:schemeClr val="dk2"/>
            </a:solidFill>
            <a:prstDash val="solid"/>
            <a:round/>
            <a:headEnd type="none" w="med" len="med"/>
            <a:tailEnd type="none" w="med" len="med"/>
          </a:ln>
        </p:spPr>
      </p:cxnSp>
      <p:sp>
        <p:nvSpPr>
          <p:cNvPr id="380" name="Google Shape;380;p3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23</a:t>
            </a:fld>
            <a:r>
              <a:rPr lang="en-GB" dirty="0"/>
              <a:t>/86</a:t>
            </a:r>
            <a:endParaRPr dirty="0"/>
          </a:p>
        </p:txBody>
      </p:sp>
      <p:sp>
        <p:nvSpPr>
          <p:cNvPr id="381" name="Google Shape;381;p3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8594">
        <p:fade/>
      </p:transition>
    </mc:Choice>
    <mc:Fallback xmlns="">
      <p:transition advTm="28594">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Classification</a:t>
            </a:r>
            <a:endParaRPr/>
          </a:p>
        </p:txBody>
      </p:sp>
      <p:sp>
        <p:nvSpPr>
          <p:cNvPr id="387" name="Google Shape;387;p3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Classified into three groups based on the maximum number of per-pixel fragments </a:t>
            </a:r>
            <a:r>
              <a:rPr lang="en-GB" b="1"/>
              <a:t>captured in one iteration</a:t>
            </a:r>
            <a:r>
              <a:rPr lang="en-GB"/>
              <a:t> of each method</a:t>
            </a:r>
            <a:endParaRPr b="1"/>
          </a:p>
        </p:txBody>
      </p:sp>
      <p:sp>
        <p:nvSpPr>
          <p:cNvPr id="388" name="Google Shape;388;p36"/>
          <p:cNvSpPr/>
          <p:nvPr/>
        </p:nvSpPr>
        <p:spPr>
          <a:xfrm>
            <a:off x="3861568" y="2089150"/>
            <a:ext cx="1713300" cy="5361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 </a:t>
            </a:r>
            <a:endParaRPr/>
          </a:p>
        </p:txBody>
      </p:sp>
      <p:cxnSp>
        <p:nvCxnSpPr>
          <p:cNvPr id="389" name="Google Shape;389;p36"/>
          <p:cNvCxnSpPr/>
          <p:nvPr/>
        </p:nvCxnSpPr>
        <p:spPr>
          <a:xfrm rot="10800000">
            <a:off x="2199150" y="2819200"/>
            <a:ext cx="5024400" cy="2970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36"/>
          <p:cNvCxnSpPr>
            <a:stCxn id="391" idx="0"/>
          </p:cNvCxnSpPr>
          <p:nvPr/>
        </p:nvCxnSpPr>
        <p:spPr>
          <a:xfrm rot="10800000">
            <a:off x="2205325" y="2824975"/>
            <a:ext cx="5700" cy="234600"/>
          </a:xfrm>
          <a:prstGeom prst="straightConnector1">
            <a:avLst/>
          </a:prstGeom>
          <a:noFill/>
          <a:ln w="9525" cap="flat" cmpd="sng">
            <a:solidFill>
              <a:schemeClr val="dk2"/>
            </a:solidFill>
            <a:prstDash val="solid"/>
            <a:round/>
            <a:headEnd type="none" w="med" len="med"/>
            <a:tailEnd type="none" w="med" len="med"/>
          </a:ln>
        </p:spPr>
      </p:cxnSp>
      <p:sp>
        <p:nvSpPr>
          <p:cNvPr id="391" name="Google Shape;391;p36"/>
          <p:cNvSpPr/>
          <p:nvPr/>
        </p:nvSpPr>
        <p:spPr>
          <a:xfrm>
            <a:off x="1487425" y="3059575"/>
            <a:ext cx="1447200" cy="5361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Depth Peeling</a:t>
            </a:r>
            <a:endParaRPr/>
          </a:p>
        </p:txBody>
      </p:sp>
      <p:sp>
        <p:nvSpPr>
          <p:cNvPr id="392" name="Google Shape;392;p36"/>
          <p:cNvSpPr/>
          <p:nvPr/>
        </p:nvSpPr>
        <p:spPr>
          <a:xfrm>
            <a:off x="6490375" y="3059575"/>
            <a:ext cx="1447200" cy="536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A-buffer</a:t>
            </a:r>
            <a:endParaRPr/>
          </a:p>
        </p:txBody>
      </p:sp>
      <p:cxnSp>
        <p:nvCxnSpPr>
          <p:cNvPr id="393" name="Google Shape;393;p36"/>
          <p:cNvCxnSpPr>
            <a:endCxn id="394" idx="0"/>
          </p:cNvCxnSpPr>
          <p:nvPr/>
        </p:nvCxnSpPr>
        <p:spPr>
          <a:xfrm flipH="1">
            <a:off x="4712500" y="2625175"/>
            <a:ext cx="5700" cy="43440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36"/>
          <p:cNvCxnSpPr>
            <a:stCxn id="392" idx="0"/>
          </p:cNvCxnSpPr>
          <p:nvPr/>
        </p:nvCxnSpPr>
        <p:spPr>
          <a:xfrm rot="10800000" flipH="1">
            <a:off x="7213975" y="2850175"/>
            <a:ext cx="2100" cy="209400"/>
          </a:xfrm>
          <a:prstGeom prst="straightConnector1">
            <a:avLst/>
          </a:prstGeom>
          <a:noFill/>
          <a:ln w="9525" cap="flat" cmpd="sng">
            <a:solidFill>
              <a:schemeClr val="dk2"/>
            </a:solidFill>
            <a:prstDash val="solid"/>
            <a:round/>
            <a:headEnd type="none" w="med" len="med"/>
            <a:tailEnd type="none" w="med" len="med"/>
          </a:ln>
        </p:spPr>
      </p:cxnSp>
      <p:sp>
        <p:nvSpPr>
          <p:cNvPr id="394" name="Google Shape;394;p36"/>
          <p:cNvSpPr/>
          <p:nvPr/>
        </p:nvSpPr>
        <p:spPr>
          <a:xfrm>
            <a:off x="3988900"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k-buffer</a:t>
            </a:r>
            <a:endParaRPr/>
          </a:p>
        </p:txBody>
      </p:sp>
      <p:sp>
        <p:nvSpPr>
          <p:cNvPr id="396" name="Google Shape;396;p36"/>
          <p:cNvSpPr txBox="1"/>
          <p:nvPr/>
        </p:nvSpPr>
        <p:spPr>
          <a:xfrm>
            <a:off x="58800" y="3595675"/>
            <a:ext cx="1447200" cy="141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chemeClr val="dk1"/>
                </a:solidFill>
              </a:rPr>
              <a:t># fragments</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iterative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post-sorting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endParaRPr b="1">
              <a:solidFill>
                <a:schemeClr val="dk1"/>
              </a:solidFill>
            </a:endParaRPr>
          </a:p>
        </p:txBody>
      </p:sp>
      <p:sp>
        <p:nvSpPr>
          <p:cNvPr id="397" name="Google Shape;397;p36"/>
          <p:cNvSpPr txBox="1"/>
          <p:nvPr/>
        </p:nvSpPr>
        <p:spPr>
          <a:xfrm>
            <a:off x="1474300"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rPr>
              <a:t>1 or 2</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yes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no </a:t>
            </a:r>
            <a:endParaRPr>
              <a:solidFill>
                <a:schemeClr val="dk1"/>
              </a:solidFill>
            </a:endParaRPr>
          </a:p>
        </p:txBody>
      </p:sp>
      <p:sp>
        <p:nvSpPr>
          <p:cNvPr id="398" name="Google Shape;398;p36"/>
          <p:cNvSpPr txBox="1"/>
          <p:nvPr/>
        </p:nvSpPr>
        <p:spPr>
          <a:xfrm>
            <a:off x="6490375"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rPr>
              <a:t>all</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no</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yes</a:t>
            </a:r>
            <a:endParaRPr b="1">
              <a:solidFill>
                <a:schemeClr val="dk1"/>
              </a:solidFill>
            </a:endParaRPr>
          </a:p>
        </p:txBody>
      </p:sp>
      <p:sp>
        <p:nvSpPr>
          <p:cNvPr id="399" name="Google Shape;399;p3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24</a:t>
            </a:fld>
            <a:r>
              <a:rPr lang="en-GB" dirty="0"/>
              <a:t>/86</a:t>
            </a:r>
            <a:endParaRPr dirty="0"/>
          </a:p>
        </p:txBody>
      </p:sp>
      <p:sp>
        <p:nvSpPr>
          <p:cNvPr id="400" name="Google Shape;400;p3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4493">
        <p:fade/>
      </p:transition>
    </mc:Choice>
    <mc:Fallback xmlns="">
      <p:transition advTm="24493">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Classification</a:t>
            </a:r>
            <a:endParaRPr/>
          </a:p>
        </p:txBody>
      </p:sp>
      <p:sp>
        <p:nvSpPr>
          <p:cNvPr id="406" name="Google Shape;406;p3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Classified into three groups based on the maximum number of per-pixel fragments </a:t>
            </a:r>
            <a:r>
              <a:rPr lang="en-GB" b="1"/>
              <a:t>captured in one iteration</a:t>
            </a:r>
            <a:r>
              <a:rPr lang="en-GB"/>
              <a:t> of each method</a:t>
            </a:r>
            <a:endParaRPr b="1"/>
          </a:p>
        </p:txBody>
      </p:sp>
      <p:sp>
        <p:nvSpPr>
          <p:cNvPr id="407" name="Google Shape;407;p37"/>
          <p:cNvSpPr/>
          <p:nvPr/>
        </p:nvSpPr>
        <p:spPr>
          <a:xfrm>
            <a:off x="3861568" y="2089150"/>
            <a:ext cx="1713300" cy="5361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 </a:t>
            </a:r>
            <a:endParaRPr/>
          </a:p>
        </p:txBody>
      </p:sp>
      <p:sp>
        <p:nvSpPr>
          <p:cNvPr id="408" name="Google Shape;408;p37"/>
          <p:cNvSpPr/>
          <p:nvPr/>
        </p:nvSpPr>
        <p:spPr>
          <a:xfrm>
            <a:off x="1487425" y="3059575"/>
            <a:ext cx="1447200" cy="5361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Depth Peeling</a:t>
            </a:r>
            <a:endParaRPr/>
          </a:p>
        </p:txBody>
      </p:sp>
      <p:sp>
        <p:nvSpPr>
          <p:cNvPr id="409" name="Google Shape;409;p37"/>
          <p:cNvSpPr/>
          <p:nvPr/>
        </p:nvSpPr>
        <p:spPr>
          <a:xfrm>
            <a:off x="6490375" y="3059575"/>
            <a:ext cx="14472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A-buffer</a:t>
            </a:r>
            <a:endParaRPr/>
          </a:p>
        </p:txBody>
      </p:sp>
      <p:cxnSp>
        <p:nvCxnSpPr>
          <p:cNvPr id="410" name="Google Shape;410;p37"/>
          <p:cNvCxnSpPr>
            <a:endCxn id="411" idx="0"/>
          </p:cNvCxnSpPr>
          <p:nvPr/>
        </p:nvCxnSpPr>
        <p:spPr>
          <a:xfrm flipH="1">
            <a:off x="4712500" y="2625175"/>
            <a:ext cx="5700" cy="43440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37"/>
          <p:cNvCxnSpPr>
            <a:stCxn id="409" idx="0"/>
          </p:cNvCxnSpPr>
          <p:nvPr/>
        </p:nvCxnSpPr>
        <p:spPr>
          <a:xfrm rot="10800000" flipH="1">
            <a:off x="7213975" y="2850175"/>
            <a:ext cx="2100" cy="209400"/>
          </a:xfrm>
          <a:prstGeom prst="straightConnector1">
            <a:avLst/>
          </a:prstGeom>
          <a:noFill/>
          <a:ln w="9525" cap="flat" cmpd="sng">
            <a:solidFill>
              <a:schemeClr val="dk2"/>
            </a:solidFill>
            <a:prstDash val="solid"/>
            <a:round/>
            <a:headEnd type="none" w="med" len="med"/>
            <a:tailEnd type="none" w="med" len="med"/>
          </a:ln>
        </p:spPr>
      </p:cxnSp>
      <p:sp>
        <p:nvSpPr>
          <p:cNvPr id="411" name="Google Shape;411;p37"/>
          <p:cNvSpPr/>
          <p:nvPr/>
        </p:nvSpPr>
        <p:spPr>
          <a:xfrm>
            <a:off x="3988900" y="3059575"/>
            <a:ext cx="1447200" cy="536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k-buffer</a:t>
            </a:r>
            <a:endParaRPr/>
          </a:p>
        </p:txBody>
      </p:sp>
      <p:sp>
        <p:nvSpPr>
          <p:cNvPr id="413" name="Google Shape;413;p37"/>
          <p:cNvSpPr txBox="1"/>
          <p:nvPr/>
        </p:nvSpPr>
        <p:spPr>
          <a:xfrm>
            <a:off x="58800" y="3595675"/>
            <a:ext cx="1447200" cy="141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chemeClr val="dk1"/>
                </a:solidFill>
              </a:rPr>
              <a:t># fragments</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iterative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r>
              <a:rPr lang="en-GB" b="1">
                <a:solidFill>
                  <a:schemeClr val="dk1"/>
                </a:solidFill>
              </a:rPr>
              <a:t>post-sorting </a:t>
            </a:r>
            <a:endParaRPr b="1">
              <a:solidFill>
                <a:schemeClr val="dk1"/>
              </a:solidFill>
            </a:endParaRPr>
          </a:p>
          <a:p>
            <a:pPr marL="0" lvl="0" indent="0" algn="r" rtl="0">
              <a:spcBef>
                <a:spcPts val="0"/>
              </a:spcBef>
              <a:spcAft>
                <a:spcPts val="0"/>
              </a:spcAft>
              <a:buNone/>
            </a:pPr>
            <a:endParaRPr b="1">
              <a:solidFill>
                <a:schemeClr val="dk1"/>
              </a:solidFill>
            </a:endParaRPr>
          </a:p>
          <a:p>
            <a:pPr marL="0" lvl="0" indent="0" algn="r" rtl="0">
              <a:spcBef>
                <a:spcPts val="0"/>
              </a:spcBef>
              <a:spcAft>
                <a:spcPts val="0"/>
              </a:spcAft>
              <a:buNone/>
            </a:pPr>
            <a:endParaRPr b="1">
              <a:solidFill>
                <a:schemeClr val="dk1"/>
              </a:solidFill>
            </a:endParaRPr>
          </a:p>
        </p:txBody>
      </p:sp>
      <p:sp>
        <p:nvSpPr>
          <p:cNvPr id="414" name="Google Shape;414;p37"/>
          <p:cNvSpPr txBox="1"/>
          <p:nvPr/>
        </p:nvSpPr>
        <p:spPr>
          <a:xfrm>
            <a:off x="3988900"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rPr>
              <a:t>k ∊ (1, all)</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yes</a:t>
            </a: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GB" b="1">
                <a:solidFill>
                  <a:schemeClr val="dk1"/>
                </a:solidFill>
              </a:rPr>
              <a:t>yes</a:t>
            </a:r>
            <a:endParaRPr b="1">
              <a:solidFill>
                <a:schemeClr val="dk1"/>
              </a:solidFill>
            </a:endParaRPr>
          </a:p>
        </p:txBody>
      </p:sp>
      <p:sp>
        <p:nvSpPr>
          <p:cNvPr id="415" name="Google Shape;415;p37"/>
          <p:cNvSpPr txBox="1"/>
          <p:nvPr/>
        </p:nvSpPr>
        <p:spPr>
          <a:xfrm>
            <a:off x="1474300"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rPr>
              <a:t>1 or 2</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yes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no</a:t>
            </a:r>
            <a:r>
              <a:rPr lang="en-GB" b="1">
                <a:solidFill>
                  <a:schemeClr val="dk1"/>
                </a:solidFill>
              </a:rPr>
              <a:t> </a:t>
            </a:r>
            <a:endParaRPr b="1">
              <a:solidFill>
                <a:schemeClr val="dk1"/>
              </a:solidFill>
            </a:endParaRPr>
          </a:p>
        </p:txBody>
      </p:sp>
      <p:sp>
        <p:nvSpPr>
          <p:cNvPr id="416" name="Google Shape;416;p37"/>
          <p:cNvSpPr txBox="1"/>
          <p:nvPr/>
        </p:nvSpPr>
        <p:spPr>
          <a:xfrm>
            <a:off x="6490375" y="3595675"/>
            <a:ext cx="1447200" cy="14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rPr>
              <a:t>all</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no</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GB">
                <a:solidFill>
                  <a:schemeClr val="dk1"/>
                </a:solidFill>
              </a:rPr>
              <a:t>yes</a:t>
            </a:r>
            <a:endParaRPr>
              <a:solidFill>
                <a:schemeClr val="dk1"/>
              </a:solidFill>
            </a:endParaRPr>
          </a:p>
        </p:txBody>
      </p:sp>
      <p:cxnSp>
        <p:nvCxnSpPr>
          <p:cNvPr id="417" name="Google Shape;417;p37"/>
          <p:cNvCxnSpPr/>
          <p:nvPr/>
        </p:nvCxnSpPr>
        <p:spPr>
          <a:xfrm rot="10800000">
            <a:off x="2199150" y="2819200"/>
            <a:ext cx="5024400" cy="297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37"/>
          <p:cNvCxnSpPr/>
          <p:nvPr/>
        </p:nvCxnSpPr>
        <p:spPr>
          <a:xfrm rot="10800000">
            <a:off x="2205325" y="2824975"/>
            <a:ext cx="5700" cy="234600"/>
          </a:xfrm>
          <a:prstGeom prst="straightConnector1">
            <a:avLst/>
          </a:prstGeom>
          <a:noFill/>
          <a:ln w="9525" cap="flat" cmpd="sng">
            <a:solidFill>
              <a:schemeClr val="dk2"/>
            </a:solidFill>
            <a:prstDash val="solid"/>
            <a:round/>
            <a:headEnd type="none" w="med" len="med"/>
            <a:tailEnd type="none" w="med" len="med"/>
          </a:ln>
        </p:spPr>
      </p:cxnSp>
      <p:sp>
        <p:nvSpPr>
          <p:cNvPr id="419" name="Google Shape;419;p3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25</a:t>
            </a:fld>
            <a:r>
              <a:rPr lang="en-GB" dirty="0"/>
              <a:t>/86</a:t>
            </a:r>
            <a:endParaRPr dirty="0"/>
          </a:p>
        </p:txBody>
      </p:sp>
      <p:sp>
        <p:nvSpPr>
          <p:cNvPr id="420" name="Google Shape;420;p3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40724">
        <p:fade/>
      </p:transition>
    </mc:Choice>
    <mc:Fallback xmlns="">
      <p:transition advTm="4072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38"/>
          <p:cNvPicPr preferRelativeResize="0"/>
          <p:nvPr/>
        </p:nvPicPr>
        <p:blipFill rotWithShape="1">
          <a:blip r:embed="rId4">
            <a:alphaModFix/>
          </a:blip>
          <a:srcRect/>
          <a:stretch/>
        </p:blipFill>
        <p:spPr>
          <a:xfrm>
            <a:off x="563976" y="2551750"/>
            <a:ext cx="4630275" cy="2333150"/>
          </a:xfrm>
          <a:prstGeom prst="rect">
            <a:avLst/>
          </a:prstGeom>
          <a:noFill/>
          <a:ln>
            <a:noFill/>
          </a:ln>
        </p:spPr>
      </p:pic>
      <p:pic>
        <p:nvPicPr>
          <p:cNvPr id="426" name="Google Shape;426;p38"/>
          <p:cNvPicPr preferRelativeResize="0"/>
          <p:nvPr/>
        </p:nvPicPr>
        <p:blipFill rotWithShape="1">
          <a:blip r:embed="rId5">
            <a:alphaModFix/>
          </a:blip>
          <a:srcRect/>
          <a:stretch/>
        </p:blipFill>
        <p:spPr>
          <a:xfrm>
            <a:off x="563976" y="2551750"/>
            <a:ext cx="4630275" cy="2333150"/>
          </a:xfrm>
          <a:prstGeom prst="rect">
            <a:avLst/>
          </a:prstGeom>
          <a:noFill/>
          <a:ln>
            <a:noFill/>
          </a:ln>
        </p:spPr>
      </p:pic>
      <p:pic>
        <p:nvPicPr>
          <p:cNvPr id="427" name="Google Shape;427;p38"/>
          <p:cNvPicPr preferRelativeResize="0"/>
          <p:nvPr/>
        </p:nvPicPr>
        <p:blipFill rotWithShape="1">
          <a:blip r:embed="rId6">
            <a:alphaModFix/>
          </a:blip>
          <a:srcRect/>
          <a:stretch/>
        </p:blipFill>
        <p:spPr>
          <a:xfrm>
            <a:off x="563976" y="2551750"/>
            <a:ext cx="4630275" cy="2333150"/>
          </a:xfrm>
          <a:prstGeom prst="rect">
            <a:avLst/>
          </a:prstGeom>
          <a:noFill/>
          <a:ln>
            <a:noFill/>
          </a:ln>
        </p:spPr>
      </p:pic>
      <p:sp>
        <p:nvSpPr>
          <p:cNvPr id="428" name="Google Shape;428;p3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29" name="Google Shape;429;p3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Front-to-back depth peeling</a:t>
            </a:r>
            <a:r>
              <a:rPr lang="en-GB" dirty="0"/>
              <a:t> [Eve01]</a:t>
            </a:r>
            <a:endParaRPr dirty="0"/>
          </a:p>
          <a:p>
            <a:pPr marL="457200" lvl="0" indent="0" algn="l" rtl="0">
              <a:spcBef>
                <a:spcPts val="1600"/>
              </a:spcBef>
              <a:spcAft>
                <a:spcPts val="1600"/>
              </a:spcAft>
              <a:buNone/>
            </a:pPr>
            <a:endParaRPr dirty="0"/>
          </a:p>
        </p:txBody>
      </p:sp>
      <p:pic>
        <p:nvPicPr>
          <p:cNvPr id="430" name="Google Shape;430;p38"/>
          <p:cNvPicPr preferRelativeResize="0"/>
          <p:nvPr/>
        </p:nvPicPr>
        <p:blipFill>
          <a:blip r:embed="rId7">
            <a:alphaModFix/>
          </a:blip>
          <a:stretch>
            <a:fillRect/>
          </a:stretch>
        </p:blipFill>
        <p:spPr>
          <a:xfrm>
            <a:off x="563976" y="2551750"/>
            <a:ext cx="4630275" cy="2333150"/>
          </a:xfrm>
          <a:prstGeom prst="rect">
            <a:avLst/>
          </a:prstGeom>
          <a:noFill/>
          <a:ln>
            <a:noFill/>
          </a:ln>
        </p:spPr>
      </p:pic>
      <p:pic>
        <p:nvPicPr>
          <p:cNvPr id="431" name="Google Shape;431;p38"/>
          <p:cNvPicPr preferRelativeResize="0"/>
          <p:nvPr/>
        </p:nvPicPr>
        <p:blipFill>
          <a:blip r:embed="rId8">
            <a:alphaModFix/>
          </a:blip>
          <a:stretch>
            <a:fillRect/>
          </a:stretch>
        </p:blipFill>
        <p:spPr>
          <a:xfrm>
            <a:off x="563976" y="2551750"/>
            <a:ext cx="4630275" cy="2333150"/>
          </a:xfrm>
          <a:prstGeom prst="rect">
            <a:avLst/>
          </a:prstGeom>
          <a:noFill/>
          <a:ln>
            <a:noFill/>
          </a:ln>
        </p:spPr>
      </p:pic>
      <p:pic>
        <p:nvPicPr>
          <p:cNvPr id="432" name="Google Shape;432;p38"/>
          <p:cNvPicPr preferRelativeResize="0"/>
          <p:nvPr/>
        </p:nvPicPr>
        <p:blipFill>
          <a:blip r:embed="rId9">
            <a:alphaModFix/>
          </a:blip>
          <a:stretch>
            <a:fillRect/>
          </a:stretch>
        </p:blipFill>
        <p:spPr>
          <a:xfrm>
            <a:off x="563976" y="2551750"/>
            <a:ext cx="4630275" cy="2333150"/>
          </a:xfrm>
          <a:prstGeom prst="rect">
            <a:avLst/>
          </a:prstGeom>
          <a:noFill/>
          <a:ln>
            <a:noFill/>
          </a:ln>
        </p:spPr>
      </p:pic>
      <p:pic>
        <p:nvPicPr>
          <p:cNvPr id="433" name="Google Shape;433;p38"/>
          <p:cNvPicPr preferRelativeResize="0"/>
          <p:nvPr/>
        </p:nvPicPr>
        <p:blipFill>
          <a:blip r:embed="rId10">
            <a:alphaModFix/>
          </a:blip>
          <a:stretch>
            <a:fillRect/>
          </a:stretch>
        </p:blipFill>
        <p:spPr>
          <a:xfrm>
            <a:off x="563976" y="2551750"/>
            <a:ext cx="4630275" cy="2333150"/>
          </a:xfrm>
          <a:prstGeom prst="rect">
            <a:avLst/>
          </a:prstGeom>
          <a:noFill/>
          <a:ln>
            <a:noFill/>
          </a:ln>
        </p:spPr>
      </p:pic>
      <p:pic>
        <p:nvPicPr>
          <p:cNvPr id="434" name="Google Shape;434;p38"/>
          <p:cNvPicPr preferRelativeResize="0"/>
          <p:nvPr/>
        </p:nvPicPr>
        <p:blipFill rotWithShape="1">
          <a:blip r:embed="rId11">
            <a:alphaModFix/>
          </a:blip>
          <a:srcRect/>
          <a:stretch/>
        </p:blipFill>
        <p:spPr>
          <a:xfrm>
            <a:off x="563975" y="2551750"/>
            <a:ext cx="4630275" cy="2333150"/>
          </a:xfrm>
          <a:prstGeom prst="rect">
            <a:avLst/>
          </a:prstGeom>
          <a:noFill/>
          <a:ln>
            <a:noFill/>
          </a:ln>
        </p:spPr>
      </p:pic>
      <p:sp>
        <p:nvSpPr>
          <p:cNvPr id="435" name="Google Shape;435;p3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26</a:t>
            </a:fld>
            <a:r>
              <a:rPr lang="en-GB" dirty="0"/>
              <a:t>/86</a:t>
            </a:r>
            <a:endParaRPr dirty="0"/>
          </a:p>
        </p:txBody>
      </p:sp>
      <p:sp>
        <p:nvSpPr>
          <p:cNvPr id="436" name="Google Shape;436;p38"/>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sz="1800" b="1">
              <a:solidFill>
                <a:schemeClr val="dk2"/>
              </a:solidFill>
              <a:latin typeface="Calibri"/>
              <a:ea typeface="Calibri"/>
              <a:cs typeface="Calibri"/>
              <a:sym typeface="Calibri"/>
            </a:endParaRPr>
          </a:p>
        </p:txBody>
      </p:sp>
      <p:sp>
        <p:nvSpPr>
          <p:cNvPr id="437" name="Google Shape;437;p3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graphicFrame>
        <p:nvGraphicFramePr>
          <p:cNvPr id="438" name="Google Shape;438;p38"/>
          <p:cNvGraphicFramePr/>
          <p:nvPr/>
        </p:nvGraphicFramePr>
        <p:xfrm>
          <a:off x="5575475" y="3129725"/>
          <a:ext cx="2865100" cy="118863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None/>
                      </a:pPr>
                      <a:r>
                        <a:rPr lang="en-GB"/>
                        <a:t>1</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None/>
                      </a:pPr>
                      <a:r>
                        <a:rPr lang="en-GB"/>
                        <a:t>N</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No</a:t>
                      </a:r>
                      <a:endParaRPr/>
                    </a:p>
                  </a:txBody>
                  <a:tcPr marL="91425" marR="91425" marT="91425" marB="91425"/>
                </a:tc>
                <a:extLst>
                  <a:ext uri="{0D108BD9-81ED-4DB2-BD59-A6C34878D82A}">
                    <a16:rowId xmlns:a16="http://schemas.microsoft.com/office/drawing/2014/main" val="10002"/>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p14:dur="50" advTm="43834">
        <p:fade/>
      </p:transition>
    </mc:Choice>
    <mc:Fallback xmlns="">
      <p:transition advTm="438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00"/>
                                  </p:stCondLst>
                                  <p:childTnLst>
                                    <p:animEffect transition="out" filter="fade">
                                      <p:cBhvr>
                                        <p:cTn id="6" dur="1000"/>
                                        <p:tgtEl>
                                          <p:spTgt spid="434"/>
                                        </p:tgtEl>
                                      </p:cBhvr>
                                    </p:animEffect>
                                    <p:set>
                                      <p:cBhvr>
                                        <p:cTn id="7" dur="1" fill="hold">
                                          <p:stCondLst>
                                            <p:cond delay="999"/>
                                          </p:stCondLst>
                                        </p:cTn>
                                        <p:tgtEl>
                                          <p:spTgt spid="434"/>
                                        </p:tgtEl>
                                        <p:attrNameLst>
                                          <p:attrName>style.visibility</p:attrName>
                                        </p:attrNameLst>
                                      </p:cBhvr>
                                      <p:to>
                                        <p:strVal val="hidden"/>
                                      </p:to>
                                    </p:set>
                                  </p:childTnLst>
                                </p:cTn>
                              </p:par>
                            </p:childTnLst>
                          </p:cTn>
                        </p:par>
                        <p:par>
                          <p:cTn id="8" fill="hold">
                            <p:stCondLst>
                              <p:cond delay="2500"/>
                            </p:stCondLst>
                            <p:childTnLst>
                              <p:par>
                                <p:cTn id="9" presetID="10" presetClass="exit" presetSubtype="0" fill="hold" nodeType="afterEffect">
                                  <p:stCondLst>
                                    <p:cond delay="1500"/>
                                  </p:stCondLst>
                                  <p:childTnLst>
                                    <p:animEffect transition="out" filter="fade">
                                      <p:cBhvr>
                                        <p:cTn id="10" dur="1000"/>
                                        <p:tgtEl>
                                          <p:spTgt spid="433"/>
                                        </p:tgtEl>
                                      </p:cBhvr>
                                    </p:animEffect>
                                    <p:set>
                                      <p:cBhvr>
                                        <p:cTn id="11" dur="1" fill="hold">
                                          <p:stCondLst>
                                            <p:cond delay="999"/>
                                          </p:stCondLst>
                                        </p:cTn>
                                        <p:tgtEl>
                                          <p:spTgt spid="433"/>
                                        </p:tgtEl>
                                        <p:attrNameLst>
                                          <p:attrName>style.visibility</p:attrName>
                                        </p:attrNameLst>
                                      </p:cBhvr>
                                      <p:to>
                                        <p:strVal val="hidden"/>
                                      </p:to>
                                    </p:set>
                                  </p:childTnLst>
                                </p:cTn>
                              </p:par>
                            </p:childTnLst>
                          </p:cTn>
                        </p:par>
                        <p:par>
                          <p:cTn id="12" fill="hold">
                            <p:stCondLst>
                              <p:cond delay="5000"/>
                            </p:stCondLst>
                            <p:childTnLst>
                              <p:par>
                                <p:cTn id="13" presetID="10" presetClass="exit" presetSubtype="0" fill="hold" nodeType="afterEffect">
                                  <p:stCondLst>
                                    <p:cond delay="1500"/>
                                  </p:stCondLst>
                                  <p:childTnLst>
                                    <p:animEffect transition="out" filter="fade">
                                      <p:cBhvr>
                                        <p:cTn id="14" dur="1000"/>
                                        <p:tgtEl>
                                          <p:spTgt spid="432"/>
                                        </p:tgtEl>
                                      </p:cBhvr>
                                    </p:animEffect>
                                    <p:set>
                                      <p:cBhvr>
                                        <p:cTn id="15" dur="1" fill="hold">
                                          <p:stCondLst>
                                            <p:cond delay="999"/>
                                          </p:stCondLst>
                                        </p:cTn>
                                        <p:tgtEl>
                                          <p:spTgt spid="432"/>
                                        </p:tgtEl>
                                        <p:attrNameLst>
                                          <p:attrName>style.visibility</p:attrName>
                                        </p:attrNameLst>
                                      </p:cBhvr>
                                      <p:to>
                                        <p:strVal val="hidden"/>
                                      </p:to>
                                    </p:set>
                                  </p:childTnLst>
                                </p:cTn>
                              </p:par>
                            </p:childTnLst>
                          </p:cTn>
                        </p:par>
                        <p:par>
                          <p:cTn id="16" fill="hold">
                            <p:stCondLst>
                              <p:cond delay="7500"/>
                            </p:stCondLst>
                            <p:childTnLst>
                              <p:par>
                                <p:cTn id="17" presetID="10" presetClass="exit" presetSubtype="0" fill="hold" nodeType="afterEffect">
                                  <p:stCondLst>
                                    <p:cond delay="1500"/>
                                  </p:stCondLst>
                                  <p:childTnLst>
                                    <p:animEffect transition="out" filter="fade">
                                      <p:cBhvr>
                                        <p:cTn id="18" dur="1000"/>
                                        <p:tgtEl>
                                          <p:spTgt spid="431"/>
                                        </p:tgtEl>
                                      </p:cBhvr>
                                    </p:animEffect>
                                    <p:set>
                                      <p:cBhvr>
                                        <p:cTn id="19" dur="1" fill="hold">
                                          <p:stCondLst>
                                            <p:cond delay="999"/>
                                          </p:stCondLst>
                                        </p:cTn>
                                        <p:tgtEl>
                                          <p:spTgt spid="431"/>
                                        </p:tgtEl>
                                        <p:attrNameLst>
                                          <p:attrName>style.visibility</p:attrName>
                                        </p:attrNameLst>
                                      </p:cBhvr>
                                      <p:to>
                                        <p:strVal val="hidden"/>
                                      </p:to>
                                    </p:set>
                                  </p:childTnLst>
                                </p:cTn>
                              </p:par>
                            </p:childTnLst>
                          </p:cTn>
                        </p:par>
                        <p:par>
                          <p:cTn id="20" fill="hold">
                            <p:stCondLst>
                              <p:cond delay="10000"/>
                            </p:stCondLst>
                            <p:childTnLst>
                              <p:par>
                                <p:cTn id="21" presetID="10" presetClass="exit" presetSubtype="0" fill="hold" nodeType="afterEffect">
                                  <p:stCondLst>
                                    <p:cond delay="1500"/>
                                  </p:stCondLst>
                                  <p:childTnLst>
                                    <p:animEffect transition="out" filter="fade">
                                      <p:cBhvr>
                                        <p:cTn id="22" dur="1000"/>
                                        <p:tgtEl>
                                          <p:spTgt spid="430"/>
                                        </p:tgtEl>
                                      </p:cBhvr>
                                    </p:animEffect>
                                    <p:set>
                                      <p:cBhvr>
                                        <p:cTn id="23" dur="1" fill="hold">
                                          <p:stCondLst>
                                            <p:cond delay="999"/>
                                          </p:stCondLst>
                                        </p:cTn>
                                        <p:tgtEl>
                                          <p:spTgt spid="430"/>
                                        </p:tgtEl>
                                        <p:attrNameLst>
                                          <p:attrName>style.visibility</p:attrName>
                                        </p:attrNameLst>
                                      </p:cBhvr>
                                      <p:to>
                                        <p:strVal val="hidden"/>
                                      </p:to>
                                    </p:set>
                                  </p:childTnLst>
                                </p:cTn>
                              </p:par>
                            </p:childTnLst>
                          </p:cTn>
                        </p:par>
                        <p:par>
                          <p:cTn id="24" fill="hold">
                            <p:stCondLst>
                              <p:cond delay="12500"/>
                            </p:stCondLst>
                            <p:childTnLst>
                              <p:par>
                                <p:cTn id="25" presetID="10" presetClass="exit" presetSubtype="0" fill="hold" nodeType="afterEffect">
                                  <p:stCondLst>
                                    <p:cond delay="1500"/>
                                  </p:stCondLst>
                                  <p:childTnLst>
                                    <p:animEffect transition="out" filter="fade">
                                      <p:cBhvr>
                                        <p:cTn id="26" dur="1000"/>
                                        <p:tgtEl>
                                          <p:spTgt spid="427"/>
                                        </p:tgtEl>
                                      </p:cBhvr>
                                    </p:animEffect>
                                    <p:set>
                                      <p:cBhvr>
                                        <p:cTn id="27" dur="1" fill="hold">
                                          <p:stCondLst>
                                            <p:cond delay="999"/>
                                          </p:stCondLst>
                                        </p:cTn>
                                        <p:tgtEl>
                                          <p:spTgt spid="427"/>
                                        </p:tgtEl>
                                        <p:attrNameLst>
                                          <p:attrName>style.visibility</p:attrName>
                                        </p:attrNameLst>
                                      </p:cBhvr>
                                      <p:to>
                                        <p:strVal val="hidden"/>
                                      </p:to>
                                    </p:set>
                                  </p:childTnLst>
                                </p:cTn>
                              </p:par>
                            </p:childTnLst>
                          </p:cTn>
                        </p:par>
                        <p:par>
                          <p:cTn id="28" fill="hold">
                            <p:stCondLst>
                              <p:cond delay="15000"/>
                            </p:stCondLst>
                            <p:childTnLst>
                              <p:par>
                                <p:cTn id="29" presetID="10" presetClass="exit" presetSubtype="0" fill="hold" nodeType="afterEffect">
                                  <p:stCondLst>
                                    <p:cond delay="1500"/>
                                  </p:stCondLst>
                                  <p:childTnLst>
                                    <p:animEffect transition="out" filter="fade">
                                      <p:cBhvr>
                                        <p:cTn id="30" dur="1000"/>
                                        <p:tgtEl>
                                          <p:spTgt spid="426"/>
                                        </p:tgtEl>
                                      </p:cBhvr>
                                    </p:animEffect>
                                    <p:set>
                                      <p:cBhvr>
                                        <p:cTn id="31" dur="1" fill="hold">
                                          <p:stCondLst>
                                            <p:cond delay="999"/>
                                          </p:stCondLst>
                                        </p:cTn>
                                        <p:tgtEl>
                                          <p:spTgt spid="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44" name="Google Shape;444;p3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Front-to-back depth peeling [Eve01]</a:t>
            </a:r>
            <a:endParaRPr dirty="0"/>
          </a:p>
          <a:p>
            <a:pPr marL="457200" lvl="0" indent="-342900" algn="l" rtl="0">
              <a:spcBef>
                <a:spcPts val="0"/>
              </a:spcBef>
              <a:spcAft>
                <a:spcPts val="0"/>
              </a:spcAft>
              <a:buSzPts val="1800"/>
              <a:buChar char="●"/>
            </a:pPr>
            <a:r>
              <a:rPr lang="en-GB" b="1" dirty="0"/>
              <a:t>Dual depth peeling</a:t>
            </a:r>
            <a:r>
              <a:rPr lang="en-GB" i="1" dirty="0"/>
              <a:t> </a:t>
            </a:r>
            <a:r>
              <a:rPr lang="en-GB" dirty="0"/>
              <a:t>[BMB08]</a:t>
            </a:r>
            <a:endParaRPr dirty="0"/>
          </a:p>
        </p:txBody>
      </p:sp>
      <p:pic>
        <p:nvPicPr>
          <p:cNvPr id="445" name="Google Shape;445;p39"/>
          <p:cNvPicPr preferRelativeResize="0"/>
          <p:nvPr/>
        </p:nvPicPr>
        <p:blipFill>
          <a:blip r:embed="rId3">
            <a:alphaModFix/>
          </a:blip>
          <a:stretch>
            <a:fillRect/>
          </a:stretch>
        </p:blipFill>
        <p:spPr>
          <a:xfrm>
            <a:off x="563977" y="2551754"/>
            <a:ext cx="4630275" cy="2333146"/>
          </a:xfrm>
          <a:prstGeom prst="rect">
            <a:avLst/>
          </a:prstGeom>
          <a:noFill/>
          <a:ln>
            <a:noFill/>
          </a:ln>
        </p:spPr>
      </p:pic>
      <p:pic>
        <p:nvPicPr>
          <p:cNvPr id="446" name="Google Shape;446;p39"/>
          <p:cNvPicPr preferRelativeResize="0"/>
          <p:nvPr/>
        </p:nvPicPr>
        <p:blipFill>
          <a:blip r:embed="rId4">
            <a:alphaModFix/>
          </a:blip>
          <a:stretch>
            <a:fillRect/>
          </a:stretch>
        </p:blipFill>
        <p:spPr>
          <a:xfrm>
            <a:off x="563977" y="2551754"/>
            <a:ext cx="4630275" cy="2333146"/>
          </a:xfrm>
          <a:prstGeom prst="rect">
            <a:avLst/>
          </a:prstGeom>
          <a:noFill/>
          <a:ln>
            <a:noFill/>
          </a:ln>
        </p:spPr>
      </p:pic>
      <p:pic>
        <p:nvPicPr>
          <p:cNvPr id="447" name="Google Shape;447;p39"/>
          <p:cNvPicPr preferRelativeResize="0"/>
          <p:nvPr/>
        </p:nvPicPr>
        <p:blipFill>
          <a:blip r:embed="rId5">
            <a:alphaModFix/>
          </a:blip>
          <a:stretch>
            <a:fillRect/>
          </a:stretch>
        </p:blipFill>
        <p:spPr>
          <a:xfrm>
            <a:off x="563977" y="2551754"/>
            <a:ext cx="4630275" cy="2333146"/>
          </a:xfrm>
          <a:prstGeom prst="rect">
            <a:avLst/>
          </a:prstGeom>
          <a:noFill/>
          <a:ln>
            <a:noFill/>
          </a:ln>
        </p:spPr>
      </p:pic>
      <p:pic>
        <p:nvPicPr>
          <p:cNvPr id="448" name="Google Shape;448;p39"/>
          <p:cNvPicPr preferRelativeResize="0"/>
          <p:nvPr/>
        </p:nvPicPr>
        <p:blipFill>
          <a:blip r:embed="rId6">
            <a:alphaModFix/>
          </a:blip>
          <a:stretch>
            <a:fillRect/>
          </a:stretch>
        </p:blipFill>
        <p:spPr>
          <a:xfrm>
            <a:off x="563977" y="2551754"/>
            <a:ext cx="4630275" cy="2333146"/>
          </a:xfrm>
          <a:prstGeom prst="rect">
            <a:avLst/>
          </a:prstGeom>
          <a:noFill/>
          <a:ln>
            <a:noFill/>
          </a:ln>
        </p:spPr>
      </p:pic>
      <p:pic>
        <p:nvPicPr>
          <p:cNvPr id="449" name="Google Shape;449;p39"/>
          <p:cNvPicPr preferRelativeResize="0"/>
          <p:nvPr/>
        </p:nvPicPr>
        <p:blipFill rotWithShape="1">
          <a:blip r:embed="rId7">
            <a:alphaModFix/>
          </a:blip>
          <a:srcRect/>
          <a:stretch/>
        </p:blipFill>
        <p:spPr>
          <a:xfrm>
            <a:off x="563975" y="2551750"/>
            <a:ext cx="4630275" cy="2333150"/>
          </a:xfrm>
          <a:prstGeom prst="rect">
            <a:avLst/>
          </a:prstGeom>
          <a:noFill/>
          <a:ln>
            <a:noFill/>
          </a:ln>
        </p:spPr>
      </p:pic>
      <p:sp>
        <p:nvSpPr>
          <p:cNvPr id="450" name="Google Shape;450;p3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27</a:t>
            </a:fld>
            <a:r>
              <a:rPr lang="en-GB" dirty="0"/>
              <a:t>/86</a:t>
            </a:r>
            <a:endParaRPr dirty="0"/>
          </a:p>
        </p:txBody>
      </p:sp>
      <p:sp>
        <p:nvSpPr>
          <p:cNvPr id="451" name="Google Shape;451;p39"/>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dirty="0">
                <a:solidFill>
                  <a:schemeClr val="dk2"/>
                </a:solidFill>
                <a:latin typeface="Calibri"/>
                <a:ea typeface="Calibri"/>
                <a:cs typeface="Calibri"/>
                <a:sym typeface="Calibri"/>
              </a:rPr>
              <a:t>Algorithm</a:t>
            </a:r>
            <a:endParaRPr b="1" dirty="0">
              <a:solidFill>
                <a:schemeClr val="dk2"/>
              </a:solidFill>
              <a:latin typeface="Calibri"/>
              <a:ea typeface="Calibri"/>
              <a:cs typeface="Calibri"/>
              <a:sym typeface="Calibri"/>
            </a:endParaRPr>
          </a:p>
        </p:txBody>
      </p:sp>
      <p:sp>
        <p:nvSpPr>
          <p:cNvPr id="452" name="Google Shape;452;p3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a:p>
            <a:pPr marL="0" lvl="0" indent="0" algn="l" rtl="0">
              <a:spcBef>
                <a:spcPts val="0"/>
              </a:spcBef>
              <a:spcAft>
                <a:spcPts val="0"/>
              </a:spcAft>
              <a:buNone/>
            </a:pPr>
            <a:endParaRPr/>
          </a:p>
        </p:txBody>
      </p:sp>
      <p:graphicFrame>
        <p:nvGraphicFramePr>
          <p:cNvPr id="453" name="Google Shape;453;p39"/>
          <p:cNvGraphicFramePr/>
          <p:nvPr/>
        </p:nvGraphicFramePr>
        <p:xfrm>
          <a:off x="5575475" y="3129725"/>
          <a:ext cx="2865100" cy="118863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None/>
                      </a:pPr>
                      <a:r>
                        <a:rPr lang="en-GB"/>
                        <a:t>2</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None/>
                      </a:pPr>
                      <a:r>
                        <a:rPr lang="en-GB"/>
                        <a:t>N/2</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No</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50" advTm="25727">
        <p:fade/>
      </p:transition>
    </mc:Choice>
    <mc:Fallback xmlns="">
      <p:transition advTm="257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49"/>
                                        </p:tgtEl>
                                      </p:cBhvr>
                                    </p:animEffect>
                                    <p:set>
                                      <p:cBhvr>
                                        <p:cTn id="7" dur="1" fill="hold">
                                          <p:stCondLst>
                                            <p:cond delay="999"/>
                                          </p:stCondLst>
                                        </p:cTn>
                                        <p:tgtEl>
                                          <p:spTgt spid="449"/>
                                        </p:tgtEl>
                                        <p:attrNameLst>
                                          <p:attrName>style.visibility</p:attrName>
                                        </p:attrNameLst>
                                      </p:cBhvr>
                                      <p:to>
                                        <p:strVal val="hidden"/>
                                      </p:to>
                                    </p:set>
                                  </p:childTnLst>
                                </p:cTn>
                              </p:par>
                              <p:par>
                                <p:cTn id="8" presetID="10" presetClass="exit" presetSubtype="0" fill="hold" nodeType="withEffect">
                                  <p:stCondLst>
                                    <p:cond delay="2000"/>
                                  </p:stCondLst>
                                  <p:childTnLst>
                                    <p:animEffect transition="out" filter="fade">
                                      <p:cBhvr>
                                        <p:cTn id="9" dur="1000"/>
                                        <p:tgtEl>
                                          <p:spTgt spid="448"/>
                                        </p:tgtEl>
                                      </p:cBhvr>
                                    </p:animEffect>
                                    <p:set>
                                      <p:cBhvr>
                                        <p:cTn id="10" dur="1" fill="hold">
                                          <p:stCondLst>
                                            <p:cond delay="999"/>
                                          </p:stCondLst>
                                        </p:cTn>
                                        <p:tgtEl>
                                          <p:spTgt spid="448"/>
                                        </p:tgtEl>
                                        <p:attrNameLst>
                                          <p:attrName>style.visibility</p:attrName>
                                        </p:attrNameLst>
                                      </p:cBhvr>
                                      <p:to>
                                        <p:strVal val="hidden"/>
                                      </p:to>
                                    </p:set>
                                  </p:childTnLst>
                                </p:cTn>
                              </p:par>
                              <p:par>
                                <p:cTn id="11" presetID="10" presetClass="exit" presetSubtype="0" fill="hold" nodeType="withEffect">
                                  <p:stCondLst>
                                    <p:cond delay="4000"/>
                                  </p:stCondLst>
                                  <p:childTnLst>
                                    <p:animEffect transition="out" filter="fade">
                                      <p:cBhvr>
                                        <p:cTn id="12" dur="1000"/>
                                        <p:tgtEl>
                                          <p:spTgt spid="447"/>
                                        </p:tgtEl>
                                      </p:cBhvr>
                                    </p:animEffect>
                                    <p:set>
                                      <p:cBhvr>
                                        <p:cTn id="13" dur="1" fill="hold">
                                          <p:stCondLst>
                                            <p:cond delay="999"/>
                                          </p:stCondLst>
                                        </p:cTn>
                                        <p:tgtEl>
                                          <p:spTgt spid="447"/>
                                        </p:tgtEl>
                                        <p:attrNameLst>
                                          <p:attrName>style.visibility</p:attrName>
                                        </p:attrNameLst>
                                      </p:cBhvr>
                                      <p:to>
                                        <p:strVal val="hidden"/>
                                      </p:to>
                                    </p:set>
                                  </p:childTnLst>
                                </p:cTn>
                              </p:par>
                              <p:par>
                                <p:cTn id="14" presetID="10" presetClass="exit" presetSubtype="0" fill="hold" nodeType="withEffect">
                                  <p:stCondLst>
                                    <p:cond delay="6000"/>
                                  </p:stCondLst>
                                  <p:childTnLst>
                                    <p:animEffect transition="out" filter="fade">
                                      <p:cBhvr>
                                        <p:cTn id="15" dur="1000"/>
                                        <p:tgtEl>
                                          <p:spTgt spid="446"/>
                                        </p:tgtEl>
                                      </p:cBhvr>
                                    </p:animEffect>
                                    <p:set>
                                      <p:cBhvr>
                                        <p:cTn id="16" dur="1" fill="hold">
                                          <p:stCondLst>
                                            <p:cond delay="999"/>
                                          </p:stCondLst>
                                        </p:cTn>
                                        <p:tgtEl>
                                          <p:spTgt spid="4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0"/>
          <p:cNvPicPr preferRelativeResize="0"/>
          <p:nvPr/>
        </p:nvPicPr>
        <p:blipFill rotWithShape="1">
          <a:blip r:embed="rId3">
            <a:alphaModFix/>
          </a:blip>
          <a:srcRect/>
          <a:stretch/>
        </p:blipFill>
        <p:spPr>
          <a:xfrm>
            <a:off x="563975" y="2551754"/>
            <a:ext cx="4630275" cy="2333146"/>
          </a:xfrm>
          <a:prstGeom prst="rect">
            <a:avLst/>
          </a:prstGeom>
          <a:noFill/>
          <a:ln>
            <a:noFill/>
          </a:ln>
        </p:spPr>
      </p:pic>
      <p:pic>
        <p:nvPicPr>
          <p:cNvPr id="459" name="Google Shape;459;p40"/>
          <p:cNvPicPr preferRelativeResize="0"/>
          <p:nvPr/>
        </p:nvPicPr>
        <p:blipFill rotWithShape="1">
          <a:blip r:embed="rId4">
            <a:alphaModFix/>
          </a:blip>
          <a:srcRect/>
          <a:stretch/>
        </p:blipFill>
        <p:spPr>
          <a:xfrm>
            <a:off x="563975" y="2551754"/>
            <a:ext cx="4630275" cy="2333146"/>
          </a:xfrm>
          <a:prstGeom prst="rect">
            <a:avLst/>
          </a:prstGeom>
          <a:noFill/>
          <a:ln>
            <a:noFill/>
          </a:ln>
        </p:spPr>
      </p:pic>
      <p:pic>
        <p:nvPicPr>
          <p:cNvPr id="460" name="Google Shape;460;p40"/>
          <p:cNvPicPr preferRelativeResize="0"/>
          <p:nvPr/>
        </p:nvPicPr>
        <p:blipFill>
          <a:blip r:embed="rId5">
            <a:alphaModFix/>
          </a:blip>
          <a:stretch>
            <a:fillRect/>
          </a:stretch>
        </p:blipFill>
        <p:spPr>
          <a:xfrm>
            <a:off x="563975" y="2551751"/>
            <a:ext cx="4630275" cy="2333150"/>
          </a:xfrm>
          <a:prstGeom prst="rect">
            <a:avLst/>
          </a:prstGeom>
          <a:noFill/>
          <a:ln>
            <a:noFill/>
          </a:ln>
        </p:spPr>
      </p:pic>
      <p:sp>
        <p:nvSpPr>
          <p:cNvPr id="461" name="Google Shape;461;p4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62" name="Google Shape;462;p4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Front-to-back depth peeling [Eve01]</a:t>
            </a:r>
            <a:endParaRPr dirty="0"/>
          </a:p>
          <a:p>
            <a:pPr marL="457200" lvl="0" indent="-342900" algn="l" rtl="0">
              <a:spcBef>
                <a:spcPts val="0"/>
              </a:spcBef>
              <a:spcAft>
                <a:spcPts val="0"/>
              </a:spcAft>
              <a:buSzPts val="1800"/>
              <a:buChar char="●"/>
            </a:pPr>
            <a:r>
              <a:rPr lang="en-GB" dirty="0"/>
              <a:t>Dual depth peeling [BMB08]</a:t>
            </a:r>
            <a:endParaRPr dirty="0"/>
          </a:p>
          <a:p>
            <a:pPr marL="457200" lvl="0" indent="-342900" algn="l" rtl="0">
              <a:spcBef>
                <a:spcPts val="0"/>
              </a:spcBef>
              <a:spcAft>
                <a:spcPts val="0"/>
              </a:spcAft>
              <a:buSzPts val="1800"/>
              <a:buChar char="●"/>
            </a:pPr>
            <a:r>
              <a:rPr lang="en-GB" b="1" dirty="0"/>
              <a:t>Uniform bucket depth peeling</a:t>
            </a:r>
            <a:r>
              <a:rPr lang="en-GB" dirty="0"/>
              <a:t> [LHLW09]</a:t>
            </a:r>
            <a:endParaRPr dirty="0"/>
          </a:p>
        </p:txBody>
      </p:sp>
      <p:pic>
        <p:nvPicPr>
          <p:cNvPr id="463" name="Google Shape;463;p40"/>
          <p:cNvPicPr preferRelativeResize="0"/>
          <p:nvPr/>
        </p:nvPicPr>
        <p:blipFill rotWithShape="1">
          <a:blip r:embed="rId6">
            <a:alphaModFix/>
          </a:blip>
          <a:srcRect/>
          <a:stretch/>
        </p:blipFill>
        <p:spPr>
          <a:xfrm>
            <a:off x="563974" y="2551750"/>
            <a:ext cx="4630277" cy="2333150"/>
          </a:xfrm>
          <a:prstGeom prst="rect">
            <a:avLst/>
          </a:prstGeom>
          <a:noFill/>
          <a:ln>
            <a:noFill/>
          </a:ln>
        </p:spPr>
      </p:pic>
      <p:sp>
        <p:nvSpPr>
          <p:cNvPr id="464" name="Google Shape;464;p4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28</a:t>
            </a:fld>
            <a:r>
              <a:rPr lang="en-GB" dirty="0"/>
              <a:t>/86</a:t>
            </a:r>
            <a:endParaRPr dirty="0"/>
          </a:p>
        </p:txBody>
      </p:sp>
      <p:sp>
        <p:nvSpPr>
          <p:cNvPr id="465" name="Google Shape;465;p40"/>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b="1">
              <a:solidFill>
                <a:schemeClr val="dk2"/>
              </a:solidFill>
              <a:latin typeface="Calibri"/>
              <a:ea typeface="Calibri"/>
              <a:cs typeface="Calibri"/>
              <a:sym typeface="Calibri"/>
            </a:endParaRPr>
          </a:p>
        </p:txBody>
      </p:sp>
      <p:sp>
        <p:nvSpPr>
          <p:cNvPr id="466" name="Google Shape;466;p4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a:p>
            <a:pPr marL="0" lvl="0" indent="0" algn="l" rtl="0">
              <a:spcBef>
                <a:spcPts val="0"/>
              </a:spcBef>
              <a:spcAft>
                <a:spcPts val="0"/>
              </a:spcAft>
              <a:buNone/>
            </a:pPr>
            <a:endParaRPr/>
          </a:p>
        </p:txBody>
      </p:sp>
      <p:graphicFrame>
        <p:nvGraphicFramePr>
          <p:cNvPr id="467" name="Google Shape;467;p40"/>
          <p:cNvGraphicFramePr/>
          <p:nvPr/>
        </p:nvGraphicFramePr>
        <p:xfrm>
          <a:off x="5575475" y="3129725"/>
          <a:ext cx="2865100" cy="118863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None/>
                      </a:pPr>
                      <a:r>
                        <a:rPr lang="en-GB"/>
                        <a:t>2 per depth bin</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None/>
                      </a:pPr>
                      <a:r>
                        <a:rPr lang="en-GB"/>
                        <a:t>&lt; N/2</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No</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50" advTm="20756">
        <p:fade/>
      </p:transition>
    </mc:Choice>
    <mc:Fallback xmlns="">
      <p:transition advTm="207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63"/>
                                        </p:tgtEl>
                                      </p:cBhvr>
                                    </p:animEffect>
                                    <p:set>
                                      <p:cBhvr>
                                        <p:cTn id="7" dur="1" fill="hold">
                                          <p:stCondLst>
                                            <p:cond delay="999"/>
                                          </p:stCondLst>
                                        </p:cTn>
                                        <p:tgtEl>
                                          <p:spTgt spid="463"/>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1500"/>
                                  </p:stCondLst>
                                  <p:childTnLst>
                                    <p:animEffect transition="out" filter="fade">
                                      <p:cBhvr>
                                        <p:cTn id="10" dur="1000"/>
                                        <p:tgtEl>
                                          <p:spTgt spid="460"/>
                                        </p:tgtEl>
                                      </p:cBhvr>
                                    </p:animEffect>
                                    <p:set>
                                      <p:cBhvr>
                                        <p:cTn id="11" dur="1" fill="hold">
                                          <p:stCondLst>
                                            <p:cond delay="999"/>
                                          </p:stCondLst>
                                        </p:cTn>
                                        <p:tgtEl>
                                          <p:spTgt spid="460"/>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nodeType="afterEffect">
                                  <p:stCondLst>
                                    <p:cond delay="1500"/>
                                  </p:stCondLst>
                                  <p:childTnLst>
                                    <p:animEffect transition="out" filter="fade">
                                      <p:cBhvr>
                                        <p:cTn id="14" dur="1000"/>
                                        <p:tgtEl>
                                          <p:spTgt spid="459"/>
                                        </p:tgtEl>
                                      </p:cBhvr>
                                    </p:animEffect>
                                    <p:set>
                                      <p:cBhvr>
                                        <p:cTn id="15" dur="1" fill="hold">
                                          <p:stCondLst>
                                            <p:cond delay="999"/>
                                          </p:stCondLst>
                                        </p:cTn>
                                        <p:tgtEl>
                                          <p:spTgt spid="4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73" name="Google Shape;473;p4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Front-to-back depth peeling [Eve01]</a:t>
            </a:r>
            <a:endParaRPr dirty="0"/>
          </a:p>
          <a:p>
            <a:pPr marL="457200" lvl="0" indent="-342900" algn="l" rtl="0">
              <a:spcBef>
                <a:spcPts val="0"/>
              </a:spcBef>
              <a:spcAft>
                <a:spcPts val="0"/>
              </a:spcAft>
              <a:buSzPts val="1800"/>
              <a:buChar char="●"/>
            </a:pPr>
            <a:r>
              <a:rPr lang="en-GB" dirty="0"/>
              <a:t>Dual depth peeling [BMB08]</a:t>
            </a:r>
            <a:endParaRPr dirty="0"/>
          </a:p>
          <a:p>
            <a:pPr marL="457200" lvl="0" indent="-342900" algn="l" rtl="0">
              <a:spcBef>
                <a:spcPts val="0"/>
              </a:spcBef>
              <a:spcAft>
                <a:spcPts val="0"/>
              </a:spcAft>
              <a:buSzPts val="1800"/>
              <a:buChar char="●"/>
            </a:pPr>
            <a:r>
              <a:rPr lang="en-GB" dirty="0"/>
              <a:t>Uniform bucket depth peeling [LHLW09]</a:t>
            </a:r>
            <a:endParaRPr dirty="0"/>
          </a:p>
          <a:p>
            <a:pPr marL="457200" lvl="0" indent="-342900" algn="l" rtl="0">
              <a:spcBef>
                <a:spcPts val="0"/>
              </a:spcBef>
              <a:spcAft>
                <a:spcPts val="0"/>
              </a:spcAft>
              <a:buSzPts val="1800"/>
              <a:buChar char="●"/>
            </a:pPr>
            <a:r>
              <a:rPr lang="en-GB" b="1" dirty="0"/>
              <a:t>Z-fighting aware depth peeling</a:t>
            </a:r>
            <a:r>
              <a:rPr lang="en-GB" dirty="0"/>
              <a:t> [VF13]</a:t>
            </a:r>
            <a:endParaRPr dirty="0"/>
          </a:p>
        </p:txBody>
      </p:sp>
      <p:pic>
        <p:nvPicPr>
          <p:cNvPr id="474" name="Google Shape;474;p41"/>
          <p:cNvPicPr preferRelativeResize="0"/>
          <p:nvPr/>
        </p:nvPicPr>
        <p:blipFill>
          <a:blip r:embed="rId3">
            <a:alphaModFix/>
          </a:blip>
          <a:stretch>
            <a:fillRect/>
          </a:stretch>
        </p:blipFill>
        <p:spPr>
          <a:xfrm>
            <a:off x="563975" y="2551750"/>
            <a:ext cx="4630275" cy="2350575"/>
          </a:xfrm>
          <a:prstGeom prst="rect">
            <a:avLst/>
          </a:prstGeom>
          <a:noFill/>
          <a:ln>
            <a:noFill/>
          </a:ln>
        </p:spPr>
      </p:pic>
      <p:sp>
        <p:nvSpPr>
          <p:cNvPr id="475" name="Google Shape;475;p4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29</a:t>
            </a:fld>
            <a:r>
              <a:rPr lang="en-GB" dirty="0"/>
              <a:t>/86</a:t>
            </a:r>
            <a:endParaRPr dirty="0"/>
          </a:p>
        </p:txBody>
      </p:sp>
      <p:sp>
        <p:nvSpPr>
          <p:cNvPr id="476" name="Google Shape;476;p4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a:p>
            <a:pPr marL="0" lvl="0" indent="0" algn="l" rtl="0">
              <a:spcBef>
                <a:spcPts val="0"/>
              </a:spcBef>
              <a:spcAft>
                <a:spcPts val="0"/>
              </a:spcAft>
              <a:buNone/>
            </a:pPr>
            <a:endParaRPr/>
          </a:p>
        </p:txBody>
      </p:sp>
      <p:sp>
        <p:nvSpPr>
          <p:cNvPr id="477" name="Google Shape;477;p41"/>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b="1">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50" advTm="21265">
        <p:fade/>
      </p:transition>
    </mc:Choice>
    <mc:Fallback xmlns="">
      <p:transition advTm="2126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Outline</a:t>
            </a:r>
            <a:endParaRPr dirty="0"/>
          </a:p>
        </p:txBody>
      </p:sp>
      <p:sp>
        <p:nvSpPr>
          <p:cNvPr id="83" name="Google Shape;83;p1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Part 1</a:t>
            </a:r>
            <a:endParaRPr b="1"/>
          </a:p>
          <a:p>
            <a:pPr marL="0" lvl="0" indent="0" algn="l" rtl="0">
              <a:spcBef>
                <a:spcPts val="1600"/>
              </a:spcBef>
              <a:spcAft>
                <a:spcPts val="0"/>
              </a:spcAft>
              <a:buNone/>
            </a:pPr>
            <a:r>
              <a:rPr lang="en-GB"/>
              <a:t>Introduction </a:t>
            </a:r>
            <a:endParaRPr/>
          </a:p>
          <a:p>
            <a:pPr marL="0" lvl="0" indent="0" algn="l" rtl="0">
              <a:spcBef>
                <a:spcPts val="1600"/>
              </a:spcBef>
              <a:spcAft>
                <a:spcPts val="0"/>
              </a:spcAft>
              <a:buNone/>
            </a:pPr>
            <a:endParaRPr/>
          </a:p>
          <a:p>
            <a:pPr marL="0" lvl="0" indent="0" algn="l" rtl="0">
              <a:spcBef>
                <a:spcPts val="1600"/>
              </a:spcBef>
              <a:spcAft>
                <a:spcPts val="1600"/>
              </a:spcAft>
              <a:buNone/>
            </a:pPr>
            <a:r>
              <a:rPr lang="en-GB"/>
              <a:t>Fundamentals</a:t>
            </a:r>
            <a:endParaRPr/>
          </a:p>
        </p:txBody>
      </p:sp>
      <p:sp>
        <p:nvSpPr>
          <p:cNvPr id="84" name="Google Shape;84;p1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a:t>
            </a:fld>
            <a:r>
              <a:rPr lang="en-GB" dirty="0"/>
              <a:t>/86</a:t>
            </a:r>
            <a:endParaRPr dirty="0"/>
          </a:p>
        </p:txBody>
      </p:sp>
      <p:sp>
        <p:nvSpPr>
          <p:cNvPr id="85" name="Google Shape;85;p15"/>
          <p:cNvSpPr txBox="1">
            <a:spLocks noGrp="1"/>
          </p:cNvSpPr>
          <p:nvPr>
            <p:ph type="body" idx="1"/>
          </p:nvPr>
        </p:nvSpPr>
        <p:spPr>
          <a:xfrm>
            <a:off x="3294550" y="749725"/>
            <a:ext cx="24237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Part 2</a:t>
            </a:r>
            <a:endParaRPr b="1"/>
          </a:p>
          <a:p>
            <a:pPr marL="0" lvl="0" indent="0" algn="l" rtl="0">
              <a:spcBef>
                <a:spcPts val="1600"/>
              </a:spcBef>
              <a:spcAft>
                <a:spcPts val="0"/>
              </a:spcAft>
              <a:buNone/>
            </a:pPr>
            <a:r>
              <a:rPr lang="en-GB"/>
              <a:t>Construction </a:t>
            </a:r>
            <a:endParaRPr/>
          </a:p>
          <a:p>
            <a:pPr marL="0" lvl="0" indent="0" algn="l" rtl="0">
              <a:spcBef>
                <a:spcPts val="1600"/>
              </a:spcBef>
              <a:spcAft>
                <a:spcPts val="0"/>
              </a:spcAft>
              <a:buNone/>
            </a:pPr>
            <a:endParaRPr sz="1700"/>
          </a:p>
          <a:p>
            <a:pPr marL="0" lvl="0" indent="0" algn="l" rtl="0">
              <a:spcBef>
                <a:spcPts val="1600"/>
              </a:spcBef>
              <a:spcAft>
                <a:spcPts val="0"/>
              </a:spcAft>
              <a:buNone/>
            </a:pPr>
            <a:r>
              <a:rPr lang="en-GB"/>
              <a:t>Operations</a:t>
            </a:r>
            <a:endParaRPr/>
          </a:p>
          <a:p>
            <a:pPr marL="0" lvl="0" indent="0" algn="l" rtl="0">
              <a:spcBef>
                <a:spcPts val="1600"/>
              </a:spcBef>
              <a:spcAft>
                <a:spcPts val="0"/>
              </a:spcAft>
              <a:buNone/>
            </a:pPr>
            <a:endParaRPr/>
          </a:p>
          <a:p>
            <a:pPr marL="0" lvl="0" indent="0" algn="l" rtl="0">
              <a:spcBef>
                <a:spcPts val="1600"/>
              </a:spcBef>
              <a:spcAft>
                <a:spcPts val="0"/>
              </a:spcAft>
              <a:buNone/>
            </a:pPr>
            <a:r>
              <a:rPr lang="en-GB"/>
              <a:t>Applications</a:t>
            </a:r>
            <a:endParaRPr/>
          </a:p>
          <a:p>
            <a:pPr marL="0" lvl="0" indent="0" algn="l" rtl="0">
              <a:spcBef>
                <a:spcPts val="1600"/>
              </a:spcBef>
              <a:spcAft>
                <a:spcPts val="1600"/>
              </a:spcAft>
              <a:buNone/>
            </a:pPr>
            <a:endParaRPr/>
          </a:p>
        </p:txBody>
      </p:sp>
      <p:sp>
        <p:nvSpPr>
          <p:cNvPr id="86" name="Google Shape;86;p15"/>
          <p:cNvSpPr txBox="1">
            <a:spLocks noGrp="1"/>
          </p:cNvSpPr>
          <p:nvPr>
            <p:ph type="body" idx="1"/>
          </p:nvPr>
        </p:nvSpPr>
        <p:spPr>
          <a:xfrm>
            <a:off x="6277400" y="749725"/>
            <a:ext cx="24237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Part 3</a:t>
            </a:r>
            <a:endParaRPr b="1"/>
          </a:p>
          <a:p>
            <a:pPr marL="0" lvl="0" indent="0" algn="l" rtl="0">
              <a:spcBef>
                <a:spcPts val="1600"/>
              </a:spcBef>
              <a:spcAft>
                <a:spcPts val="0"/>
              </a:spcAft>
              <a:buNone/>
            </a:pPr>
            <a:r>
              <a:rPr lang="en-GB"/>
              <a:t>Discussion</a:t>
            </a:r>
            <a:endParaRPr/>
          </a:p>
          <a:p>
            <a:pPr marL="0" lvl="0" indent="0" algn="l" rtl="0">
              <a:spcBef>
                <a:spcPts val="1600"/>
              </a:spcBef>
              <a:spcAft>
                <a:spcPts val="0"/>
              </a:spcAft>
              <a:buNone/>
            </a:pPr>
            <a:endParaRPr/>
          </a:p>
          <a:p>
            <a:pPr marL="0" lvl="0" indent="0" algn="l" rtl="0">
              <a:spcBef>
                <a:spcPts val="1600"/>
              </a:spcBef>
              <a:spcAft>
                <a:spcPts val="0"/>
              </a:spcAft>
              <a:buNone/>
            </a:pPr>
            <a:r>
              <a:rPr lang="en-GB"/>
              <a:t>Conclusion</a:t>
            </a:r>
            <a:endParaRPr/>
          </a:p>
          <a:p>
            <a:pPr marL="0" lvl="0" indent="0" algn="l" rtl="0">
              <a:spcBef>
                <a:spcPts val="1600"/>
              </a:spcBef>
              <a:spcAft>
                <a:spcPts val="1600"/>
              </a:spcAft>
              <a:buNone/>
            </a:pPr>
            <a:endParaRPr/>
          </a:p>
        </p:txBody>
      </p:sp>
      <p:sp>
        <p:nvSpPr>
          <p:cNvPr id="87" name="Google Shape;87;p1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64310">
        <p:fade/>
      </p:transition>
    </mc:Choice>
    <mc:Fallback xmlns="">
      <p:transition advTm="6431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83" name="Google Shape;483;p4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Advantages</a:t>
            </a:r>
            <a:endParaRPr b="1"/>
          </a:p>
          <a:p>
            <a:pPr marL="914400" lvl="1" indent="-342900" algn="l" rtl="0">
              <a:spcBef>
                <a:spcPts val="0"/>
              </a:spcBef>
              <a:spcAft>
                <a:spcPts val="0"/>
              </a:spcAft>
              <a:buSzPts val="1800"/>
              <a:buChar char="○"/>
            </a:pPr>
            <a:r>
              <a:rPr lang="en-GB" sz="1800"/>
              <a:t>Low and constant memory </a:t>
            </a:r>
            <a:endParaRPr sz="1800"/>
          </a:p>
          <a:p>
            <a:pPr marL="914400" lvl="1" indent="-342900" algn="l" rtl="0">
              <a:spcBef>
                <a:spcPts val="0"/>
              </a:spcBef>
              <a:spcAft>
                <a:spcPts val="0"/>
              </a:spcAft>
              <a:buSzPts val="1800"/>
              <a:buChar char="○"/>
            </a:pPr>
            <a:r>
              <a:rPr lang="en-GB" sz="1800"/>
              <a:t>Sorted fragment set </a:t>
            </a:r>
            <a:endParaRPr sz="1800"/>
          </a:p>
          <a:p>
            <a:pPr marL="914400" lvl="1" indent="-342900" algn="l" rtl="0">
              <a:spcBef>
                <a:spcPts val="0"/>
              </a:spcBef>
              <a:spcAft>
                <a:spcPts val="0"/>
              </a:spcAft>
              <a:buSzPts val="1800"/>
              <a:buChar char="○"/>
            </a:pPr>
            <a:r>
              <a:rPr lang="en-GB" sz="1800"/>
              <a:t>Portability</a:t>
            </a:r>
            <a:endParaRPr sz="1800"/>
          </a:p>
          <a:p>
            <a:pPr marL="914400" lvl="1" indent="-342900" algn="l" rtl="0">
              <a:spcBef>
                <a:spcPts val="0"/>
              </a:spcBef>
              <a:spcAft>
                <a:spcPts val="0"/>
              </a:spcAft>
              <a:buSzPts val="1800"/>
              <a:buChar char="○"/>
            </a:pPr>
            <a:r>
              <a:rPr lang="en-GB" sz="1800"/>
              <a:t>Ease of implementation</a:t>
            </a:r>
            <a:endParaRPr sz="1800"/>
          </a:p>
        </p:txBody>
      </p:sp>
      <p:sp>
        <p:nvSpPr>
          <p:cNvPr id="484" name="Google Shape;484;p4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30</a:t>
            </a:fld>
            <a:r>
              <a:rPr lang="en-GB" dirty="0"/>
              <a:t>/86</a:t>
            </a:r>
            <a:endParaRPr dirty="0"/>
          </a:p>
        </p:txBody>
      </p:sp>
      <p:sp>
        <p:nvSpPr>
          <p:cNvPr id="485" name="Google Shape;485;p4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7720">
        <p:fade/>
      </p:transition>
    </mc:Choice>
    <mc:Fallback xmlns="">
      <p:transition advTm="1772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91" name="Google Shape;491;p4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Advantages</a:t>
            </a:r>
            <a:endParaRPr/>
          </a:p>
          <a:p>
            <a:pPr marL="914400" lvl="1" indent="-342900" algn="l" rtl="0">
              <a:spcBef>
                <a:spcPts val="0"/>
              </a:spcBef>
              <a:spcAft>
                <a:spcPts val="0"/>
              </a:spcAft>
              <a:buSzPts val="1800"/>
              <a:buChar char="○"/>
            </a:pPr>
            <a:r>
              <a:rPr lang="en-GB" sz="1800"/>
              <a:t>Low and constant memory </a:t>
            </a:r>
            <a:endParaRPr sz="1800"/>
          </a:p>
          <a:p>
            <a:pPr marL="914400" lvl="1" indent="-342900" algn="l" rtl="0">
              <a:spcBef>
                <a:spcPts val="0"/>
              </a:spcBef>
              <a:spcAft>
                <a:spcPts val="0"/>
              </a:spcAft>
              <a:buSzPts val="1800"/>
              <a:buChar char="○"/>
            </a:pPr>
            <a:r>
              <a:rPr lang="en-GB" sz="1800"/>
              <a:t>Sorted fragment set </a:t>
            </a:r>
            <a:endParaRPr sz="1800"/>
          </a:p>
          <a:p>
            <a:pPr marL="914400" lvl="1" indent="-342900" algn="l" rtl="0">
              <a:spcBef>
                <a:spcPts val="0"/>
              </a:spcBef>
              <a:spcAft>
                <a:spcPts val="0"/>
              </a:spcAft>
              <a:buSzPts val="1800"/>
              <a:buChar char="○"/>
            </a:pPr>
            <a:r>
              <a:rPr lang="en-GB" sz="1800"/>
              <a:t>Portability</a:t>
            </a:r>
            <a:endParaRPr sz="1800"/>
          </a:p>
          <a:p>
            <a:pPr marL="914400" lvl="1" indent="-342900" algn="l" rtl="0">
              <a:spcBef>
                <a:spcPts val="0"/>
              </a:spcBef>
              <a:spcAft>
                <a:spcPts val="0"/>
              </a:spcAft>
              <a:buSzPts val="1800"/>
              <a:buChar char="○"/>
            </a:pPr>
            <a:r>
              <a:rPr lang="en-GB" sz="1800"/>
              <a:t>Ease of implementation</a:t>
            </a:r>
            <a:endParaRPr sz="1800"/>
          </a:p>
          <a:p>
            <a:pPr marL="457200" lvl="0" indent="-342900" algn="l" rtl="0">
              <a:spcBef>
                <a:spcPts val="0"/>
              </a:spcBef>
              <a:spcAft>
                <a:spcPts val="0"/>
              </a:spcAft>
              <a:buSzPts val="1800"/>
              <a:buChar char="●"/>
            </a:pPr>
            <a:r>
              <a:rPr lang="en-GB" b="1"/>
              <a:t>Disadvantages</a:t>
            </a:r>
            <a:endParaRPr b="1"/>
          </a:p>
          <a:p>
            <a:pPr marL="914400" lvl="1" indent="-342900" algn="l" rtl="0">
              <a:spcBef>
                <a:spcPts val="0"/>
              </a:spcBef>
              <a:spcAft>
                <a:spcPts val="0"/>
              </a:spcAft>
              <a:buSzPts val="1800"/>
              <a:buChar char="○"/>
            </a:pPr>
            <a:r>
              <a:rPr lang="en-GB" sz="1800"/>
              <a:t>Low performance due to its multipass behavior</a:t>
            </a:r>
            <a:endParaRPr sz="1800"/>
          </a:p>
          <a:p>
            <a:pPr marL="914400" lvl="1" indent="-342900" algn="l" rtl="0">
              <a:spcBef>
                <a:spcPts val="0"/>
              </a:spcBef>
              <a:spcAft>
                <a:spcPts val="0"/>
              </a:spcAft>
              <a:buSzPts val="1800"/>
              <a:buChar char="○"/>
            </a:pPr>
            <a:r>
              <a:rPr lang="en-GB" sz="1800"/>
              <a:t>Not suitable for complex operations</a:t>
            </a:r>
            <a:endParaRPr sz="1800"/>
          </a:p>
          <a:p>
            <a:pPr marL="1371600" lvl="2" indent="-342900" algn="l" rtl="0">
              <a:spcBef>
                <a:spcPts val="0"/>
              </a:spcBef>
              <a:spcAft>
                <a:spcPts val="0"/>
              </a:spcAft>
              <a:buSzPts val="1800"/>
              <a:buChar char="■"/>
            </a:pPr>
            <a:r>
              <a:rPr lang="en-GB" sz="1800"/>
              <a:t>Except, ordered fragment processing (e.g. transparency, CSG rendering)</a:t>
            </a:r>
            <a:endParaRPr sz="1800"/>
          </a:p>
        </p:txBody>
      </p:sp>
      <p:sp>
        <p:nvSpPr>
          <p:cNvPr id="492" name="Google Shape;492;p4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31</a:t>
            </a:fld>
            <a:r>
              <a:rPr lang="en-GB" dirty="0"/>
              <a:t>/86</a:t>
            </a:r>
            <a:endParaRPr dirty="0"/>
          </a:p>
        </p:txBody>
      </p:sp>
      <p:sp>
        <p:nvSpPr>
          <p:cNvPr id="493" name="Google Shape;493;p4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9147">
        <p:fade/>
      </p:transition>
    </mc:Choice>
    <mc:Fallback xmlns="">
      <p:transition advTm="19147">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 Peeling</a:t>
            </a:r>
            <a:endParaRPr/>
          </a:p>
        </p:txBody>
      </p:sp>
      <p:sp>
        <p:nvSpPr>
          <p:cNvPr id="499" name="Google Shape;499;p4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Advantages</a:t>
            </a:r>
            <a:endParaRPr/>
          </a:p>
          <a:p>
            <a:pPr marL="914400" lvl="1" indent="-342900" algn="l" rtl="0">
              <a:spcBef>
                <a:spcPts val="0"/>
              </a:spcBef>
              <a:spcAft>
                <a:spcPts val="0"/>
              </a:spcAft>
              <a:buSzPts val="1800"/>
              <a:buChar char="○"/>
            </a:pPr>
            <a:r>
              <a:rPr lang="en-GB" sz="1800"/>
              <a:t>Low and constant memory </a:t>
            </a:r>
            <a:endParaRPr sz="1800"/>
          </a:p>
          <a:p>
            <a:pPr marL="914400" lvl="1" indent="-342900" algn="l" rtl="0">
              <a:spcBef>
                <a:spcPts val="0"/>
              </a:spcBef>
              <a:spcAft>
                <a:spcPts val="0"/>
              </a:spcAft>
              <a:buSzPts val="1800"/>
              <a:buChar char="○"/>
            </a:pPr>
            <a:r>
              <a:rPr lang="en-GB" sz="1800"/>
              <a:t>Sorted fragment set </a:t>
            </a:r>
            <a:endParaRPr sz="1800"/>
          </a:p>
          <a:p>
            <a:pPr marL="914400" lvl="1" indent="-342900" algn="l" rtl="0">
              <a:spcBef>
                <a:spcPts val="0"/>
              </a:spcBef>
              <a:spcAft>
                <a:spcPts val="0"/>
              </a:spcAft>
              <a:buSzPts val="1800"/>
              <a:buChar char="○"/>
            </a:pPr>
            <a:r>
              <a:rPr lang="en-GB" sz="1800"/>
              <a:t>Portability</a:t>
            </a:r>
            <a:endParaRPr sz="1800"/>
          </a:p>
          <a:p>
            <a:pPr marL="914400" lvl="1" indent="-342900" algn="l" rtl="0">
              <a:spcBef>
                <a:spcPts val="0"/>
              </a:spcBef>
              <a:spcAft>
                <a:spcPts val="0"/>
              </a:spcAft>
              <a:buSzPts val="1800"/>
              <a:buChar char="○"/>
            </a:pPr>
            <a:r>
              <a:rPr lang="en-GB" sz="1800"/>
              <a:t>Ease of implementation</a:t>
            </a:r>
            <a:endParaRPr sz="1800"/>
          </a:p>
          <a:p>
            <a:pPr marL="457200" lvl="0" indent="-342900" algn="l" rtl="0">
              <a:spcBef>
                <a:spcPts val="0"/>
              </a:spcBef>
              <a:spcAft>
                <a:spcPts val="0"/>
              </a:spcAft>
              <a:buSzPts val="1800"/>
              <a:buChar char="●"/>
            </a:pPr>
            <a:r>
              <a:rPr lang="en-GB"/>
              <a:t>Disadvantages</a:t>
            </a:r>
            <a:endParaRPr/>
          </a:p>
          <a:p>
            <a:pPr marL="914400" lvl="1" indent="-342900" algn="l" rtl="0">
              <a:spcBef>
                <a:spcPts val="0"/>
              </a:spcBef>
              <a:spcAft>
                <a:spcPts val="0"/>
              </a:spcAft>
              <a:buSzPts val="1800"/>
              <a:buChar char="○"/>
            </a:pPr>
            <a:r>
              <a:rPr lang="en-GB" sz="1800"/>
              <a:t>Low performance due to its multipass behavior</a:t>
            </a:r>
            <a:endParaRPr sz="1800"/>
          </a:p>
          <a:p>
            <a:pPr marL="914400" lvl="1" indent="-342900" algn="l" rtl="0">
              <a:spcBef>
                <a:spcPts val="0"/>
              </a:spcBef>
              <a:spcAft>
                <a:spcPts val="0"/>
              </a:spcAft>
              <a:buSzPts val="1800"/>
              <a:buChar char="○"/>
            </a:pPr>
            <a:r>
              <a:rPr lang="en-GB" sz="1800"/>
              <a:t>Not suitable for complex operations</a:t>
            </a:r>
            <a:endParaRPr sz="1800"/>
          </a:p>
          <a:p>
            <a:pPr marL="1371600" lvl="2" indent="-342900" algn="l" rtl="0">
              <a:spcBef>
                <a:spcPts val="0"/>
              </a:spcBef>
              <a:spcAft>
                <a:spcPts val="0"/>
              </a:spcAft>
              <a:buSzPts val="1800"/>
              <a:buChar char="■"/>
            </a:pPr>
            <a:r>
              <a:rPr lang="en-GB" sz="1800"/>
              <a:t>Except, ordered fragment processing (e.g. transparency, CSG rendering)</a:t>
            </a:r>
            <a:endParaRPr/>
          </a:p>
          <a:p>
            <a:pPr marL="457200" lvl="0" indent="-342900" algn="l" rtl="0">
              <a:spcBef>
                <a:spcPts val="0"/>
              </a:spcBef>
              <a:spcAft>
                <a:spcPts val="0"/>
              </a:spcAft>
              <a:buSzPts val="1800"/>
              <a:buChar char="●"/>
            </a:pPr>
            <a:r>
              <a:rPr lang="en-GB" b="1"/>
              <a:t>In practice</a:t>
            </a:r>
            <a:endParaRPr b="1"/>
          </a:p>
          <a:p>
            <a:pPr marL="914400" lvl="1" indent="-342900" algn="l" rtl="0">
              <a:spcBef>
                <a:spcPts val="0"/>
              </a:spcBef>
              <a:spcAft>
                <a:spcPts val="0"/>
              </a:spcAft>
              <a:buSzPts val="1800"/>
              <a:buChar char="○"/>
            </a:pPr>
            <a:r>
              <a:rPr lang="en-GB" sz="1800"/>
              <a:t>Still in use (mainly the </a:t>
            </a:r>
            <a:r>
              <a:rPr lang="en-GB" sz="1800" i="1"/>
              <a:t>front-to-back </a:t>
            </a:r>
            <a:r>
              <a:rPr lang="en-GB" sz="1800"/>
              <a:t>algorithm) </a:t>
            </a:r>
            <a:endParaRPr sz="1800"/>
          </a:p>
          <a:p>
            <a:pPr marL="914400" lvl="1" indent="-342900" algn="l" rtl="0">
              <a:spcBef>
                <a:spcPts val="0"/>
              </a:spcBef>
              <a:spcAft>
                <a:spcPts val="0"/>
              </a:spcAft>
              <a:buSzPts val="1800"/>
              <a:buChar char="○"/>
            </a:pPr>
            <a:r>
              <a:rPr lang="en-GB" sz="1800"/>
              <a:t>Preferable when small number of (nearest) fragments is enough</a:t>
            </a:r>
            <a:endParaRPr sz="1800"/>
          </a:p>
        </p:txBody>
      </p:sp>
      <p:sp>
        <p:nvSpPr>
          <p:cNvPr id="500" name="Google Shape;500;p4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32</a:t>
            </a:fld>
            <a:r>
              <a:rPr lang="en-GB" dirty="0"/>
              <a:t>/86</a:t>
            </a:r>
            <a:endParaRPr dirty="0"/>
          </a:p>
        </p:txBody>
      </p:sp>
      <p:sp>
        <p:nvSpPr>
          <p:cNvPr id="501" name="Google Shape;501;p4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5948">
        <p:fade/>
      </p:transition>
    </mc:Choice>
    <mc:Fallback xmlns="">
      <p:transition advTm="15948">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a:t>
            </a:r>
            <a:endParaRPr/>
          </a:p>
        </p:txBody>
      </p:sp>
      <p:sp>
        <p:nvSpPr>
          <p:cNvPr id="507" name="Google Shape;507;p4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lphaUcPeriod"/>
            </a:pPr>
            <a:r>
              <a:rPr lang="en-GB" b="1"/>
              <a:t>Store stage</a:t>
            </a:r>
            <a:endParaRPr b="1"/>
          </a:p>
          <a:p>
            <a:pPr marL="914400" lvl="1" indent="-342900" algn="l" rtl="0">
              <a:spcBef>
                <a:spcPts val="0"/>
              </a:spcBef>
              <a:spcAft>
                <a:spcPts val="0"/>
              </a:spcAft>
              <a:buSzPts val="1800"/>
              <a:buChar char="○"/>
            </a:pPr>
            <a:r>
              <a:rPr lang="en-GB" sz="1800"/>
              <a:t>Geometry pass</a:t>
            </a:r>
            <a:endParaRPr sz="1800"/>
          </a:p>
          <a:p>
            <a:pPr marL="914400" lvl="1" indent="-342900" algn="l" rtl="0">
              <a:spcBef>
                <a:spcPts val="0"/>
              </a:spcBef>
              <a:spcAft>
                <a:spcPts val="0"/>
              </a:spcAft>
              <a:buSzPts val="1800"/>
              <a:buChar char="○"/>
            </a:pPr>
            <a:r>
              <a:rPr lang="en-GB" sz="1800"/>
              <a:t>Captures all fragments (unordered)</a:t>
            </a:r>
            <a:endParaRPr sz="1800"/>
          </a:p>
          <a:p>
            <a:pPr marL="457200" lvl="0" indent="-342900" algn="l" rtl="0">
              <a:spcBef>
                <a:spcPts val="0"/>
              </a:spcBef>
              <a:spcAft>
                <a:spcPts val="0"/>
              </a:spcAft>
              <a:buSzPts val="1800"/>
              <a:buAutoNum type="alphaUcPeriod"/>
            </a:pPr>
            <a:r>
              <a:rPr lang="en-GB" b="1"/>
              <a:t>Sort stage</a:t>
            </a:r>
            <a:endParaRPr b="1"/>
          </a:p>
          <a:p>
            <a:pPr marL="914400" lvl="1" indent="-342900" algn="l" rtl="0">
              <a:spcBef>
                <a:spcPts val="0"/>
              </a:spcBef>
              <a:spcAft>
                <a:spcPts val="0"/>
              </a:spcAft>
              <a:buSzPts val="1800"/>
              <a:buChar char="○"/>
            </a:pPr>
            <a:r>
              <a:rPr lang="en-GB" sz="1800"/>
              <a:t>Screen-space pass</a:t>
            </a:r>
            <a:endParaRPr sz="1800"/>
          </a:p>
          <a:p>
            <a:pPr marL="914400" lvl="1" indent="-342900" algn="l" rtl="0">
              <a:spcBef>
                <a:spcPts val="0"/>
              </a:spcBef>
              <a:spcAft>
                <a:spcPts val="0"/>
              </a:spcAft>
              <a:buSzPts val="1800"/>
              <a:buChar char="○"/>
            </a:pPr>
            <a:r>
              <a:rPr lang="en-GB" sz="1800"/>
              <a:t>Reorders fragments based on depth</a:t>
            </a:r>
            <a:endParaRPr sz="1800"/>
          </a:p>
        </p:txBody>
      </p:sp>
      <p:sp>
        <p:nvSpPr>
          <p:cNvPr id="508" name="Google Shape;508;p4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33</a:t>
            </a:fld>
            <a:r>
              <a:rPr lang="en-GB" dirty="0"/>
              <a:t>/86</a:t>
            </a:r>
            <a:endParaRPr dirty="0"/>
          </a:p>
        </p:txBody>
      </p:sp>
      <p:pic>
        <p:nvPicPr>
          <p:cNvPr id="509" name="Google Shape;509;p45"/>
          <p:cNvPicPr preferRelativeResize="0"/>
          <p:nvPr/>
        </p:nvPicPr>
        <p:blipFill rotWithShape="1">
          <a:blip r:embed="rId3">
            <a:alphaModFix/>
          </a:blip>
          <a:srcRect/>
          <a:stretch/>
        </p:blipFill>
        <p:spPr>
          <a:xfrm>
            <a:off x="563975" y="2563670"/>
            <a:ext cx="4630275" cy="2310005"/>
          </a:xfrm>
          <a:prstGeom prst="rect">
            <a:avLst/>
          </a:prstGeom>
          <a:noFill/>
          <a:ln>
            <a:noFill/>
          </a:ln>
        </p:spPr>
      </p:pic>
      <p:sp>
        <p:nvSpPr>
          <p:cNvPr id="510" name="Google Shape;510;p4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graphicFrame>
        <p:nvGraphicFramePr>
          <p:cNvPr id="511" name="Google Shape;511;p45"/>
          <p:cNvGraphicFramePr/>
          <p:nvPr/>
        </p:nvGraphicFramePr>
        <p:xfrm>
          <a:off x="5575475" y="3130073"/>
          <a:ext cx="2865100" cy="118863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None/>
                      </a:pPr>
                      <a:r>
                        <a:rPr lang="en-GB"/>
                        <a:t>all</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None/>
                      </a:pPr>
                      <a:r>
                        <a:rPr lang="en-GB"/>
                        <a:t>1</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Yes</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50" advTm="24894">
        <p:fade/>
      </p:transition>
    </mc:Choice>
    <mc:Fallback xmlns="">
      <p:transition advTm="24894">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a:t>
            </a:r>
            <a:endParaRPr/>
          </a:p>
        </p:txBody>
      </p:sp>
      <p:sp>
        <p:nvSpPr>
          <p:cNvPr id="517" name="Google Shape;517;p4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lphaUcPeriod"/>
            </a:pPr>
            <a:r>
              <a:rPr lang="en-GB" b="1"/>
              <a:t>Store stage</a:t>
            </a:r>
            <a:endParaRPr b="1"/>
          </a:p>
          <a:p>
            <a:pPr marL="914400" lvl="1" indent="-342900" algn="l" rtl="0">
              <a:spcBef>
                <a:spcPts val="0"/>
              </a:spcBef>
              <a:spcAft>
                <a:spcPts val="0"/>
              </a:spcAft>
              <a:buSzPts val="1800"/>
              <a:buChar char="○"/>
            </a:pPr>
            <a:r>
              <a:rPr lang="en-GB" sz="1800"/>
              <a:t>Geometry pass</a:t>
            </a:r>
            <a:endParaRPr sz="1800"/>
          </a:p>
          <a:p>
            <a:pPr marL="914400" lvl="1" indent="-342900" algn="l" rtl="0">
              <a:spcBef>
                <a:spcPts val="0"/>
              </a:spcBef>
              <a:spcAft>
                <a:spcPts val="0"/>
              </a:spcAft>
              <a:buSzPts val="1800"/>
              <a:buChar char="○"/>
            </a:pPr>
            <a:r>
              <a:rPr lang="en-GB" sz="1800"/>
              <a:t>Captures all fragments (unordered)</a:t>
            </a:r>
            <a:endParaRPr sz="1800"/>
          </a:p>
          <a:p>
            <a:pPr marL="457200" lvl="0" indent="-342900" algn="l" rtl="0">
              <a:spcBef>
                <a:spcPts val="0"/>
              </a:spcBef>
              <a:spcAft>
                <a:spcPts val="0"/>
              </a:spcAft>
              <a:buSzPts val="1800"/>
              <a:buAutoNum type="alphaUcPeriod"/>
            </a:pPr>
            <a:r>
              <a:rPr lang="en-GB" b="1"/>
              <a:t>Sort stage</a:t>
            </a:r>
            <a:endParaRPr b="1"/>
          </a:p>
          <a:p>
            <a:pPr marL="914400" lvl="1" indent="-342900" algn="l" rtl="0">
              <a:spcBef>
                <a:spcPts val="0"/>
              </a:spcBef>
              <a:spcAft>
                <a:spcPts val="0"/>
              </a:spcAft>
              <a:buSzPts val="1800"/>
              <a:buChar char="○"/>
            </a:pPr>
            <a:r>
              <a:rPr lang="en-GB" sz="1800"/>
              <a:t>Screen-space pass</a:t>
            </a:r>
            <a:endParaRPr sz="1800"/>
          </a:p>
          <a:p>
            <a:pPr marL="914400" lvl="1" indent="-342900" algn="l" rtl="0">
              <a:spcBef>
                <a:spcPts val="0"/>
              </a:spcBef>
              <a:spcAft>
                <a:spcPts val="0"/>
              </a:spcAft>
              <a:buSzPts val="1800"/>
              <a:buChar char="○"/>
            </a:pPr>
            <a:r>
              <a:rPr lang="en-GB" sz="1800"/>
              <a:t>Reorders fragments based on depth</a:t>
            </a:r>
            <a:endParaRPr sz="1800"/>
          </a:p>
        </p:txBody>
      </p:sp>
      <p:sp>
        <p:nvSpPr>
          <p:cNvPr id="518" name="Google Shape;518;p4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34</a:t>
            </a:fld>
            <a:r>
              <a:rPr lang="en-GB" dirty="0"/>
              <a:t>/86</a:t>
            </a:r>
            <a:endParaRPr dirty="0"/>
          </a:p>
        </p:txBody>
      </p:sp>
      <p:pic>
        <p:nvPicPr>
          <p:cNvPr id="519" name="Google Shape;519;p46"/>
          <p:cNvPicPr preferRelativeResize="0"/>
          <p:nvPr/>
        </p:nvPicPr>
        <p:blipFill rotWithShape="1">
          <a:blip r:embed="rId3">
            <a:alphaModFix/>
          </a:blip>
          <a:srcRect/>
          <a:stretch/>
        </p:blipFill>
        <p:spPr>
          <a:xfrm>
            <a:off x="563975" y="2563670"/>
            <a:ext cx="4630275" cy="2310005"/>
          </a:xfrm>
          <a:prstGeom prst="rect">
            <a:avLst/>
          </a:prstGeom>
          <a:noFill/>
          <a:ln>
            <a:noFill/>
          </a:ln>
        </p:spPr>
      </p:pic>
      <p:sp>
        <p:nvSpPr>
          <p:cNvPr id="520" name="Google Shape;520;p4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2.1 Construction</a:t>
            </a:r>
            <a:endParaRPr/>
          </a:p>
        </p:txBody>
      </p:sp>
      <p:graphicFrame>
        <p:nvGraphicFramePr>
          <p:cNvPr id="521" name="Google Shape;521;p46"/>
          <p:cNvGraphicFramePr/>
          <p:nvPr/>
        </p:nvGraphicFramePr>
        <p:xfrm>
          <a:off x="5575475" y="3130073"/>
          <a:ext cx="2865100" cy="118863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None/>
                      </a:pPr>
                      <a:r>
                        <a:rPr lang="en-GB"/>
                        <a:t>all</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None/>
                      </a:pPr>
                      <a:r>
                        <a:rPr lang="en-GB"/>
                        <a:t>1</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Yes</a:t>
                      </a:r>
                      <a:endParaRPr/>
                    </a:p>
                  </a:txBody>
                  <a:tcPr marL="91425" marR="91425" marT="91425" marB="91425"/>
                </a:tc>
                <a:extLst>
                  <a:ext uri="{0D108BD9-81ED-4DB2-BD59-A6C34878D82A}">
                    <a16:rowId xmlns:a16="http://schemas.microsoft.com/office/drawing/2014/main" val="10002"/>
                  </a:ext>
                </a:extLst>
              </a:tr>
            </a:tbl>
          </a:graphicData>
        </a:graphic>
      </p:graphicFrame>
      <p:sp>
        <p:nvSpPr>
          <p:cNvPr id="522" name="Google Shape;522;p46"/>
          <p:cNvSpPr txBox="1">
            <a:spLocks noGrp="1"/>
          </p:cNvSpPr>
          <p:nvPr>
            <p:ph type="body" idx="1"/>
          </p:nvPr>
        </p:nvSpPr>
        <p:spPr>
          <a:xfrm>
            <a:off x="5194250" y="786025"/>
            <a:ext cx="3789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Three approaches:</a:t>
            </a:r>
            <a:endParaRPr b="1"/>
          </a:p>
          <a:p>
            <a:pPr marL="457200" lvl="0" indent="-342900" algn="l" rtl="0">
              <a:spcBef>
                <a:spcPts val="1600"/>
              </a:spcBef>
              <a:spcAft>
                <a:spcPts val="0"/>
              </a:spcAft>
              <a:buSzPts val="1800"/>
              <a:buChar char="●"/>
            </a:pPr>
            <a:r>
              <a:rPr lang="en-GB"/>
              <a:t>Linked-lists</a:t>
            </a:r>
            <a:endParaRPr/>
          </a:p>
          <a:p>
            <a:pPr marL="457200" lvl="0" indent="-342900" algn="l" rtl="0">
              <a:spcBef>
                <a:spcPts val="0"/>
              </a:spcBef>
              <a:spcAft>
                <a:spcPts val="0"/>
              </a:spcAft>
              <a:buSzPts val="1800"/>
              <a:buChar char="●"/>
            </a:pPr>
            <a:r>
              <a:rPr lang="en-GB"/>
              <a:t>Fixed-size arrays</a:t>
            </a:r>
            <a:endParaRPr/>
          </a:p>
          <a:p>
            <a:pPr marL="457200" lvl="0" indent="-342900" algn="l" rtl="0">
              <a:spcBef>
                <a:spcPts val="0"/>
              </a:spcBef>
              <a:spcAft>
                <a:spcPts val="0"/>
              </a:spcAft>
              <a:buSzPts val="1800"/>
              <a:buChar char="●"/>
            </a:pPr>
            <a:r>
              <a:rPr lang="en-GB"/>
              <a:t>Variable-size arrays</a:t>
            </a:r>
            <a:endParaRPr/>
          </a:p>
        </p:txBody>
      </p:sp>
    </p:spTree>
  </p:cSld>
  <p:clrMapOvr>
    <a:masterClrMapping/>
  </p:clrMapOvr>
  <mc:AlternateContent xmlns:mc="http://schemas.openxmlformats.org/markup-compatibility/2006" xmlns:p14="http://schemas.microsoft.com/office/powerpoint/2010/main">
    <mc:Choice Requires="p14">
      <p:transition p14:dur="50" advTm="16128">
        <p:fade/>
      </p:transition>
    </mc:Choice>
    <mc:Fallback xmlns="">
      <p:transition advTm="1612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7"/>
          <p:cNvPicPr preferRelativeResize="0"/>
          <p:nvPr/>
        </p:nvPicPr>
        <p:blipFill rotWithShape="1">
          <a:blip r:embed="rId4">
            <a:alphaModFix/>
          </a:blip>
          <a:srcRect/>
          <a:stretch/>
        </p:blipFill>
        <p:spPr>
          <a:xfrm>
            <a:off x="563975" y="2552150"/>
            <a:ext cx="7421726" cy="2321525"/>
          </a:xfrm>
          <a:prstGeom prst="rect">
            <a:avLst/>
          </a:prstGeom>
          <a:noFill/>
          <a:ln>
            <a:noFill/>
          </a:ln>
        </p:spPr>
      </p:pic>
      <p:sp>
        <p:nvSpPr>
          <p:cNvPr id="528" name="Google Shape;528;p4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Store Stage</a:t>
            </a:r>
            <a:endParaRPr/>
          </a:p>
        </p:txBody>
      </p:sp>
      <p:sp>
        <p:nvSpPr>
          <p:cNvPr id="529" name="Google Shape;529;p4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Linked Lists</a:t>
            </a:r>
            <a:r>
              <a:rPr lang="en-GB" dirty="0"/>
              <a:t> [Car84,YHGT10]</a:t>
            </a:r>
            <a:endParaRPr dirty="0"/>
          </a:p>
          <a:p>
            <a:pPr marL="457200" lvl="0" indent="0" algn="l" rtl="0">
              <a:spcBef>
                <a:spcPts val="1600"/>
              </a:spcBef>
              <a:spcAft>
                <a:spcPts val="1600"/>
              </a:spcAft>
              <a:buNone/>
            </a:pPr>
            <a:endParaRPr dirty="0"/>
          </a:p>
        </p:txBody>
      </p:sp>
      <p:sp>
        <p:nvSpPr>
          <p:cNvPr id="530" name="Google Shape;530;p4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35</a:t>
            </a:fld>
            <a:r>
              <a:rPr lang="en-GB" dirty="0"/>
              <a:t>/86</a:t>
            </a:r>
            <a:endParaRPr dirty="0"/>
          </a:p>
        </p:txBody>
      </p:sp>
      <p:pic>
        <p:nvPicPr>
          <p:cNvPr id="531" name="Google Shape;531;p47"/>
          <p:cNvPicPr preferRelativeResize="0"/>
          <p:nvPr/>
        </p:nvPicPr>
        <p:blipFill rotWithShape="1">
          <a:blip r:embed="rId5">
            <a:alphaModFix/>
          </a:blip>
          <a:srcRect/>
          <a:stretch/>
        </p:blipFill>
        <p:spPr>
          <a:xfrm>
            <a:off x="568450" y="2552137"/>
            <a:ext cx="7421726" cy="2321525"/>
          </a:xfrm>
          <a:prstGeom prst="rect">
            <a:avLst/>
          </a:prstGeom>
          <a:noFill/>
          <a:ln>
            <a:noFill/>
          </a:ln>
        </p:spPr>
      </p:pic>
      <p:pic>
        <p:nvPicPr>
          <p:cNvPr id="532" name="Google Shape;532;p47"/>
          <p:cNvPicPr preferRelativeResize="0"/>
          <p:nvPr/>
        </p:nvPicPr>
        <p:blipFill rotWithShape="1">
          <a:blip r:embed="rId6">
            <a:alphaModFix/>
          </a:blip>
          <a:srcRect/>
          <a:stretch/>
        </p:blipFill>
        <p:spPr>
          <a:xfrm>
            <a:off x="568450" y="2552137"/>
            <a:ext cx="7421726" cy="2321525"/>
          </a:xfrm>
          <a:prstGeom prst="rect">
            <a:avLst/>
          </a:prstGeom>
          <a:noFill/>
          <a:ln>
            <a:noFill/>
          </a:ln>
        </p:spPr>
      </p:pic>
      <p:pic>
        <p:nvPicPr>
          <p:cNvPr id="533" name="Google Shape;533;p47"/>
          <p:cNvPicPr preferRelativeResize="0"/>
          <p:nvPr/>
        </p:nvPicPr>
        <p:blipFill rotWithShape="1">
          <a:blip r:embed="rId7">
            <a:alphaModFix/>
          </a:blip>
          <a:srcRect/>
          <a:stretch/>
        </p:blipFill>
        <p:spPr>
          <a:xfrm>
            <a:off x="568450" y="2552137"/>
            <a:ext cx="7421726" cy="2321525"/>
          </a:xfrm>
          <a:prstGeom prst="rect">
            <a:avLst/>
          </a:prstGeom>
          <a:noFill/>
          <a:ln>
            <a:noFill/>
          </a:ln>
        </p:spPr>
      </p:pic>
      <p:pic>
        <p:nvPicPr>
          <p:cNvPr id="534" name="Google Shape;534;p47"/>
          <p:cNvPicPr preferRelativeResize="0"/>
          <p:nvPr/>
        </p:nvPicPr>
        <p:blipFill rotWithShape="1">
          <a:blip r:embed="rId8">
            <a:alphaModFix/>
          </a:blip>
          <a:srcRect/>
          <a:stretch/>
        </p:blipFill>
        <p:spPr>
          <a:xfrm>
            <a:off x="568450" y="2552137"/>
            <a:ext cx="7421726" cy="2321525"/>
          </a:xfrm>
          <a:prstGeom prst="rect">
            <a:avLst/>
          </a:prstGeom>
          <a:noFill/>
          <a:ln>
            <a:noFill/>
          </a:ln>
        </p:spPr>
      </p:pic>
      <p:pic>
        <p:nvPicPr>
          <p:cNvPr id="535" name="Google Shape;535;p47"/>
          <p:cNvPicPr preferRelativeResize="0"/>
          <p:nvPr/>
        </p:nvPicPr>
        <p:blipFill rotWithShape="1">
          <a:blip r:embed="rId9">
            <a:alphaModFix/>
          </a:blip>
          <a:srcRect/>
          <a:stretch/>
        </p:blipFill>
        <p:spPr>
          <a:xfrm>
            <a:off x="568450" y="2552137"/>
            <a:ext cx="7421726" cy="2321525"/>
          </a:xfrm>
          <a:prstGeom prst="rect">
            <a:avLst/>
          </a:prstGeom>
          <a:noFill/>
          <a:ln>
            <a:noFill/>
          </a:ln>
        </p:spPr>
      </p:pic>
      <p:pic>
        <p:nvPicPr>
          <p:cNvPr id="536" name="Google Shape;536;p47"/>
          <p:cNvPicPr preferRelativeResize="0"/>
          <p:nvPr/>
        </p:nvPicPr>
        <p:blipFill rotWithShape="1">
          <a:blip r:embed="rId10">
            <a:alphaModFix/>
          </a:blip>
          <a:srcRect/>
          <a:stretch/>
        </p:blipFill>
        <p:spPr>
          <a:xfrm>
            <a:off x="568450" y="2552137"/>
            <a:ext cx="7421726" cy="2321525"/>
          </a:xfrm>
          <a:prstGeom prst="rect">
            <a:avLst/>
          </a:prstGeom>
          <a:noFill/>
          <a:ln>
            <a:noFill/>
          </a:ln>
        </p:spPr>
      </p:pic>
      <p:sp>
        <p:nvSpPr>
          <p:cNvPr id="537" name="Google Shape;537;p47"/>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sz="1800" b="1">
              <a:latin typeface="Calibri"/>
              <a:ea typeface="Calibri"/>
              <a:cs typeface="Calibri"/>
              <a:sym typeface="Calibri"/>
            </a:endParaRPr>
          </a:p>
        </p:txBody>
      </p:sp>
      <p:sp>
        <p:nvSpPr>
          <p:cNvPr id="538" name="Google Shape;538;p4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48549">
        <p:fade/>
      </p:transition>
    </mc:Choice>
    <mc:Fallback xmlns="">
      <p:transition advTm="48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36"/>
                                        </p:tgtEl>
                                      </p:cBhvr>
                                    </p:animEffect>
                                    <p:set>
                                      <p:cBhvr>
                                        <p:cTn id="7" dur="1" fill="hold">
                                          <p:stCondLst>
                                            <p:cond delay="999"/>
                                          </p:stCondLst>
                                        </p:cTn>
                                        <p:tgtEl>
                                          <p:spTgt spid="536"/>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1000"/>
                                  </p:stCondLst>
                                  <p:childTnLst>
                                    <p:animEffect transition="out" filter="fade">
                                      <p:cBhvr>
                                        <p:cTn id="10" dur="1000"/>
                                        <p:tgtEl>
                                          <p:spTgt spid="535"/>
                                        </p:tgtEl>
                                      </p:cBhvr>
                                    </p:animEffect>
                                    <p:set>
                                      <p:cBhvr>
                                        <p:cTn id="11" dur="1" fill="hold">
                                          <p:stCondLst>
                                            <p:cond delay="999"/>
                                          </p:stCondLst>
                                        </p:cTn>
                                        <p:tgtEl>
                                          <p:spTgt spid="535"/>
                                        </p:tgtEl>
                                        <p:attrNameLst>
                                          <p:attrName>style.visibility</p:attrName>
                                        </p:attrNameLst>
                                      </p:cBhvr>
                                      <p:to>
                                        <p:strVal val="hidden"/>
                                      </p:to>
                                    </p:set>
                                  </p:childTnLst>
                                </p:cTn>
                              </p:par>
                            </p:childTnLst>
                          </p:cTn>
                        </p:par>
                        <p:par>
                          <p:cTn id="12" fill="hold">
                            <p:stCondLst>
                              <p:cond delay="3000"/>
                            </p:stCondLst>
                            <p:childTnLst>
                              <p:par>
                                <p:cTn id="13" presetID="10" presetClass="exit" presetSubtype="0" fill="hold" nodeType="afterEffect">
                                  <p:stCondLst>
                                    <p:cond delay="1000"/>
                                  </p:stCondLst>
                                  <p:childTnLst>
                                    <p:animEffect transition="out" filter="fade">
                                      <p:cBhvr>
                                        <p:cTn id="14" dur="1000"/>
                                        <p:tgtEl>
                                          <p:spTgt spid="534"/>
                                        </p:tgtEl>
                                      </p:cBhvr>
                                    </p:animEffect>
                                    <p:set>
                                      <p:cBhvr>
                                        <p:cTn id="15" dur="1" fill="hold">
                                          <p:stCondLst>
                                            <p:cond delay="999"/>
                                          </p:stCondLst>
                                        </p:cTn>
                                        <p:tgtEl>
                                          <p:spTgt spid="534"/>
                                        </p:tgtEl>
                                        <p:attrNameLst>
                                          <p:attrName>style.visibility</p:attrName>
                                        </p:attrNameLst>
                                      </p:cBhvr>
                                      <p:to>
                                        <p:strVal val="hidden"/>
                                      </p:to>
                                    </p:set>
                                  </p:childTnLst>
                                </p:cTn>
                              </p:par>
                            </p:childTnLst>
                          </p:cTn>
                        </p:par>
                        <p:par>
                          <p:cTn id="16" fill="hold">
                            <p:stCondLst>
                              <p:cond delay="5000"/>
                            </p:stCondLst>
                            <p:childTnLst>
                              <p:par>
                                <p:cTn id="17" presetID="10" presetClass="exit" presetSubtype="0" fill="hold" nodeType="afterEffect">
                                  <p:stCondLst>
                                    <p:cond delay="1000"/>
                                  </p:stCondLst>
                                  <p:childTnLst>
                                    <p:animEffect transition="out" filter="fade">
                                      <p:cBhvr>
                                        <p:cTn id="18" dur="1000"/>
                                        <p:tgtEl>
                                          <p:spTgt spid="533"/>
                                        </p:tgtEl>
                                      </p:cBhvr>
                                    </p:animEffect>
                                    <p:set>
                                      <p:cBhvr>
                                        <p:cTn id="19" dur="1" fill="hold">
                                          <p:stCondLst>
                                            <p:cond delay="999"/>
                                          </p:stCondLst>
                                        </p:cTn>
                                        <p:tgtEl>
                                          <p:spTgt spid="533"/>
                                        </p:tgtEl>
                                        <p:attrNameLst>
                                          <p:attrName>style.visibility</p:attrName>
                                        </p:attrNameLst>
                                      </p:cBhvr>
                                      <p:to>
                                        <p:strVal val="hidden"/>
                                      </p:to>
                                    </p:set>
                                  </p:childTnLst>
                                </p:cTn>
                              </p:par>
                            </p:childTnLst>
                          </p:cTn>
                        </p:par>
                        <p:par>
                          <p:cTn id="20" fill="hold">
                            <p:stCondLst>
                              <p:cond delay="7000"/>
                            </p:stCondLst>
                            <p:childTnLst>
                              <p:par>
                                <p:cTn id="21" presetID="10" presetClass="exit" presetSubtype="0" fill="hold" nodeType="afterEffect">
                                  <p:stCondLst>
                                    <p:cond delay="1000"/>
                                  </p:stCondLst>
                                  <p:childTnLst>
                                    <p:animEffect transition="out" filter="fade">
                                      <p:cBhvr>
                                        <p:cTn id="22" dur="1000"/>
                                        <p:tgtEl>
                                          <p:spTgt spid="532"/>
                                        </p:tgtEl>
                                      </p:cBhvr>
                                    </p:animEffect>
                                    <p:set>
                                      <p:cBhvr>
                                        <p:cTn id="23" dur="1" fill="hold">
                                          <p:stCondLst>
                                            <p:cond delay="999"/>
                                          </p:stCondLst>
                                        </p:cTn>
                                        <p:tgtEl>
                                          <p:spTgt spid="532"/>
                                        </p:tgtEl>
                                        <p:attrNameLst>
                                          <p:attrName>style.visibility</p:attrName>
                                        </p:attrNameLst>
                                      </p:cBhvr>
                                      <p:to>
                                        <p:strVal val="hidden"/>
                                      </p:to>
                                    </p:set>
                                  </p:childTnLst>
                                </p:cTn>
                              </p:par>
                            </p:childTnLst>
                          </p:cTn>
                        </p:par>
                        <p:par>
                          <p:cTn id="24" fill="hold">
                            <p:stCondLst>
                              <p:cond delay="9000"/>
                            </p:stCondLst>
                            <p:childTnLst>
                              <p:par>
                                <p:cTn id="25" presetID="10" presetClass="exit" presetSubtype="0" fill="hold" nodeType="afterEffect">
                                  <p:stCondLst>
                                    <p:cond delay="1000"/>
                                  </p:stCondLst>
                                  <p:childTnLst>
                                    <p:animEffect transition="out" filter="fade">
                                      <p:cBhvr>
                                        <p:cTn id="26" dur="1000"/>
                                        <p:tgtEl>
                                          <p:spTgt spid="531"/>
                                        </p:tgtEl>
                                      </p:cBhvr>
                                    </p:animEffect>
                                    <p:set>
                                      <p:cBhvr>
                                        <p:cTn id="27" dur="1" fill="hold">
                                          <p:stCondLst>
                                            <p:cond delay="999"/>
                                          </p:stCondLst>
                                        </p:cTn>
                                        <p:tgtEl>
                                          <p:spTgt spid="531"/>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nodeType="afterEffect">
                                  <p:stCondLst>
                                    <p:cond delay="1000"/>
                                  </p:stCondLst>
                                  <p:childTnLst>
                                    <p:animEffect transition="out" filter="fade">
                                      <p:cBhvr>
                                        <p:cTn id="30" dur="1000"/>
                                        <p:tgtEl>
                                          <p:spTgt spid="536"/>
                                        </p:tgtEl>
                                      </p:cBhvr>
                                    </p:animEffect>
                                    <p:set>
                                      <p:cBhvr>
                                        <p:cTn id="31" dur="1" fill="hold">
                                          <p:stCondLst>
                                            <p:cond delay="999"/>
                                          </p:stCondLst>
                                        </p:cTn>
                                        <p:tgtEl>
                                          <p:spTgt spid="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Store Stage</a:t>
            </a:r>
            <a:endParaRPr/>
          </a:p>
        </p:txBody>
      </p:sp>
      <p:sp>
        <p:nvSpPr>
          <p:cNvPr id="544" name="Google Shape;544;p4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Linked Lists [Car84,YHGT10]</a:t>
            </a:r>
            <a:endParaRPr dirty="0"/>
          </a:p>
          <a:p>
            <a:pPr marL="457200" lvl="0" indent="-342900" algn="l" rtl="0">
              <a:spcBef>
                <a:spcPts val="0"/>
              </a:spcBef>
              <a:spcAft>
                <a:spcPts val="0"/>
              </a:spcAft>
              <a:buSzPts val="1800"/>
              <a:buChar char="●"/>
            </a:pPr>
            <a:r>
              <a:rPr lang="en-GB" b="1" dirty="0"/>
              <a:t>Limitations</a:t>
            </a:r>
            <a:endParaRPr b="1" dirty="0"/>
          </a:p>
          <a:p>
            <a:pPr marL="914400" lvl="1" indent="-342900" algn="l" rtl="0">
              <a:spcBef>
                <a:spcPts val="0"/>
              </a:spcBef>
              <a:spcAft>
                <a:spcPts val="0"/>
              </a:spcAft>
              <a:buSzPts val="1800"/>
              <a:buChar char="○"/>
            </a:pPr>
            <a:r>
              <a:rPr lang="en-GB" sz="1800" dirty="0"/>
              <a:t>Manual memory </a:t>
            </a:r>
            <a:r>
              <a:rPr lang="en-GB" sz="1800" dirty="0" err="1"/>
              <a:t>preallocation</a:t>
            </a:r>
            <a:r>
              <a:rPr lang="en-GB" sz="1800" dirty="0"/>
              <a:t> -&gt; wasted space / memory overflow</a:t>
            </a:r>
            <a:endParaRPr sz="1800" dirty="0"/>
          </a:p>
          <a:p>
            <a:pPr marL="914400" lvl="0" indent="0" algn="l" rtl="0">
              <a:spcBef>
                <a:spcPts val="1600"/>
              </a:spcBef>
              <a:spcAft>
                <a:spcPts val="0"/>
              </a:spcAft>
              <a:buNone/>
            </a:pPr>
            <a:endParaRPr dirty="0"/>
          </a:p>
          <a:p>
            <a:pPr marL="914400" lvl="0" indent="0" algn="l" rtl="0">
              <a:spcBef>
                <a:spcPts val="1600"/>
              </a:spcBef>
              <a:spcAft>
                <a:spcPts val="0"/>
              </a:spcAft>
              <a:buNone/>
            </a:pPr>
            <a:endParaRPr dirty="0"/>
          </a:p>
          <a:p>
            <a:pPr marL="457200" lvl="0" indent="0" algn="l" rtl="0">
              <a:spcBef>
                <a:spcPts val="0"/>
              </a:spcBef>
              <a:spcAft>
                <a:spcPts val="1600"/>
              </a:spcAft>
              <a:buNone/>
            </a:pPr>
            <a:endParaRPr dirty="0"/>
          </a:p>
        </p:txBody>
      </p:sp>
      <p:sp>
        <p:nvSpPr>
          <p:cNvPr id="545" name="Google Shape;545;p4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36</a:t>
            </a:fld>
            <a:r>
              <a:rPr lang="en-GB" dirty="0"/>
              <a:t>/86</a:t>
            </a:r>
            <a:endParaRPr dirty="0"/>
          </a:p>
        </p:txBody>
      </p:sp>
      <p:pic>
        <p:nvPicPr>
          <p:cNvPr id="546" name="Google Shape;546;p48"/>
          <p:cNvPicPr preferRelativeResize="0"/>
          <p:nvPr/>
        </p:nvPicPr>
        <p:blipFill rotWithShape="1">
          <a:blip r:embed="rId3">
            <a:alphaModFix/>
          </a:blip>
          <a:srcRect/>
          <a:stretch/>
        </p:blipFill>
        <p:spPr>
          <a:xfrm>
            <a:off x="563975" y="2552150"/>
            <a:ext cx="7421726" cy="2321525"/>
          </a:xfrm>
          <a:prstGeom prst="rect">
            <a:avLst/>
          </a:prstGeom>
          <a:noFill/>
          <a:ln>
            <a:noFill/>
          </a:ln>
        </p:spPr>
      </p:pic>
      <p:sp>
        <p:nvSpPr>
          <p:cNvPr id="547" name="Google Shape;547;p4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8959">
        <p:fade/>
      </p:transition>
    </mc:Choice>
    <mc:Fallback xmlns="">
      <p:transition advTm="28959">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Store Stage</a:t>
            </a:r>
            <a:endParaRPr/>
          </a:p>
        </p:txBody>
      </p:sp>
      <p:sp>
        <p:nvSpPr>
          <p:cNvPr id="553" name="Google Shape;553;p4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Linked Lists [Car84,YHGT10]</a:t>
            </a:r>
            <a:endParaRPr dirty="0"/>
          </a:p>
          <a:p>
            <a:pPr marL="457200" lvl="0" indent="-342900" algn="l" rtl="0">
              <a:spcBef>
                <a:spcPts val="0"/>
              </a:spcBef>
              <a:spcAft>
                <a:spcPts val="0"/>
              </a:spcAft>
              <a:buSzPts val="1800"/>
              <a:buChar char="●"/>
            </a:pPr>
            <a:r>
              <a:rPr lang="en-GB" b="1" dirty="0"/>
              <a:t>Limitations</a:t>
            </a:r>
            <a:endParaRPr b="1" dirty="0"/>
          </a:p>
          <a:p>
            <a:pPr marL="914400" lvl="1" indent="-342900" algn="l" rtl="0">
              <a:spcBef>
                <a:spcPts val="0"/>
              </a:spcBef>
              <a:spcAft>
                <a:spcPts val="0"/>
              </a:spcAft>
              <a:buSzPts val="1800"/>
              <a:buChar char="○"/>
            </a:pPr>
            <a:r>
              <a:rPr lang="en-GB" sz="1800" dirty="0"/>
              <a:t>Manual memory </a:t>
            </a:r>
            <a:r>
              <a:rPr lang="en-GB" sz="1800" dirty="0" err="1"/>
              <a:t>preallocation</a:t>
            </a:r>
            <a:r>
              <a:rPr lang="en-GB" sz="1800" dirty="0"/>
              <a:t> -&gt; wasted space / memory overflow</a:t>
            </a:r>
            <a:endParaRPr sz="1800" dirty="0"/>
          </a:p>
          <a:p>
            <a:pPr marL="914400" lvl="1" indent="-342900" algn="l" rtl="0">
              <a:spcBef>
                <a:spcPts val="0"/>
              </a:spcBef>
              <a:spcAft>
                <a:spcPts val="0"/>
              </a:spcAft>
              <a:buSzPts val="1800"/>
              <a:buChar char="○"/>
            </a:pPr>
            <a:r>
              <a:rPr lang="en-GB" sz="1800" dirty="0"/>
              <a:t>Random memory access -&gt; cache misses</a:t>
            </a:r>
            <a:endParaRPr sz="1800" dirty="0"/>
          </a:p>
          <a:p>
            <a:pPr marL="914400" lvl="0" indent="0" algn="l" rtl="0">
              <a:spcBef>
                <a:spcPts val="1600"/>
              </a:spcBef>
              <a:spcAft>
                <a:spcPts val="0"/>
              </a:spcAft>
              <a:buNone/>
            </a:pPr>
            <a:endParaRPr dirty="0"/>
          </a:p>
          <a:p>
            <a:pPr marL="457200" lvl="0" indent="0" algn="l" rtl="0">
              <a:spcBef>
                <a:spcPts val="0"/>
              </a:spcBef>
              <a:spcAft>
                <a:spcPts val="1600"/>
              </a:spcAft>
              <a:buNone/>
            </a:pPr>
            <a:endParaRPr dirty="0"/>
          </a:p>
        </p:txBody>
      </p:sp>
      <p:sp>
        <p:nvSpPr>
          <p:cNvPr id="554" name="Google Shape;554;p4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37</a:t>
            </a:fld>
            <a:r>
              <a:rPr lang="en-GB" dirty="0"/>
              <a:t>/86</a:t>
            </a:r>
            <a:endParaRPr dirty="0"/>
          </a:p>
        </p:txBody>
      </p:sp>
      <p:pic>
        <p:nvPicPr>
          <p:cNvPr id="555" name="Google Shape;555;p49"/>
          <p:cNvPicPr preferRelativeResize="0"/>
          <p:nvPr/>
        </p:nvPicPr>
        <p:blipFill rotWithShape="1">
          <a:blip r:embed="rId3">
            <a:alphaModFix/>
          </a:blip>
          <a:srcRect/>
          <a:stretch/>
        </p:blipFill>
        <p:spPr>
          <a:xfrm>
            <a:off x="563975" y="2552150"/>
            <a:ext cx="7421726" cy="2321525"/>
          </a:xfrm>
          <a:prstGeom prst="rect">
            <a:avLst/>
          </a:prstGeom>
          <a:noFill/>
          <a:ln>
            <a:noFill/>
          </a:ln>
        </p:spPr>
      </p:pic>
      <p:sp>
        <p:nvSpPr>
          <p:cNvPr id="556" name="Google Shape;556;p4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1696">
        <p:fade/>
      </p:transition>
    </mc:Choice>
    <mc:Fallback xmlns="">
      <p:transition advTm="11696">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Linked Lists</a:t>
            </a:r>
            <a:r>
              <a:rPr lang="en-GB" b="1" dirty="0"/>
              <a:t> </a:t>
            </a:r>
            <a:r>
              <a:rPr lang="en-GB" dirty="0"/>
              <a:t>[Car84,YHGT10]</a:t>
            </a:r>
            <a:endParaRPr dirty="0"/>
          </a:p>
          <a:p>
            <a:pPr marL="457200" lvl="0" indent="-342900" algn="l" rtl="0">
              <a:spcBef>
                <a:spcPts val="0"/>
              </a:spcBef>
              <a:spcAft>
                <a:spcPts val="0"/>
              </a:spcAft>
              <a:buSzPts val="1800"/>
              <a:buChar char="●"/>
            </a:pPr>
            <a:r>
              <a:rPr lang="en-GB" b="1" dirty="0"/>
              <a:t>Variations</a:t>
            </a:r>
            <a:endParaRPr b="1" dirty="0"/>
          </a:p>
          <a:p>
            <a:pPr marL="914400" lvl="1" indent="-342900" algn="l" rtl="0">
              <a:spcBef>
                <a:spcPts val="0"/>
              </a:spcBef>
              <a:spcAft>
                <a:spcPts val="0"/>
              </a:spcAft>
              <a:buSzPts val="1800"/>
              <a:buChar char="○"/>
            </a:pPr>
            <a:r>
              <a:rPr lang="en-GB" sz="1800" dirty="0"/>
              <a:t>Per-pixel memory paging [Cra10a]</a:t>
            </a:r>
            <a:endParaRPr sz="1800" dirty="0"/>
          </a:p>
          <a:p>
            <a:pPr marL="914400" lvl="1" indent="-342900" algn="l" rtl="0">
              <a:spcBef>
                <a:spcPts val="0"/>
              </a:spcBef>
              <a:spcAft>
                <a:spcPts val="0"/>
              </a:spcAft>
              <a:buSzPts val="1800"/>
              <a:buChar char="○"/>
            </a:pPr>
            <a:r>
              <a:rPr lang="en-GB" sz="1800" dirty="0"/>
              <a:t>Double-linked lists [FMS13,VVP16a]</a:t>
            </a:r>
            <a:endParaRPr sz="1800" dirty="0"/>
          </a:p>
          <a:p>
            <a:pPr marL="914400" lvl="1" indent="-342900" algn="l" rtl="0">
              <a:spcBef>
                <a:spcPts val="0"/>
              </a:spcBef>
              <a:spcAft>
                <a:spcPts val="0"/>
              </a:spcAft>
              <a:buSzPts val="1800"/>
              <a:buChar char="○"/>
            </a:pPr>
            <a:r>
              <a:rPr lang="en-GB" sz="1800" dirty="0"/>
              <a:t>Tiling [Thi11,TSdSK13]</a:t>
            </a:r>
            <a:endParaRPr sz="1800" dirty="0"/>
          </a:p>
          <a:p>
            <a:pPr marL="457200" lvl="0" indent="0" algn="l" rtl="0">
              <a:spcBef>
                <a:spcPts val="1600"/>
              </a:spcBef>
              <a:spcAft>
                <a:spcPts val="1600"/>
              </a:spcAft>
              <a:buNone/>
            </a:pPr>
            <a:endParaRPr dirty="0"/>
          </a:p>
        </p:txBody>
      </p:sp>
      <p:sp>
        <p:nvSpPr>
          <p:cNvPr id="562" name="Google Shape;562;p5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Store Stage</a:t>
            </a:r>
            <a:endParaRPr/>
          </a:p>
        </p:txBody>
      </p:sp>
      <p:sp>
        <p:nvSpPr>
          <p:cNvPr id="563" name="Google Shape;563;p5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38</a:t>
            </a:fld>
            <a:r>
              <a:rPr lang="en-GB" dirty="0"/>
              <a:t>/86</a:t>
            </a:r>
            <a:endParaRPr dirty="0"/>
          </a:p>
        </p:txBody>
      </p:sp>
      <p:pic>
        <p:nvPicPr>
          <p:cNvPr id="564" name="Google Shape;564;p50"/>
          <p:cNvPicPr preferRelativeResize="0"/>
          <p:nvPr/>
        </p:nvPicPr>
        <p:blipFill rotWithShape="1">
          <a:blip r:embed="rId3">
            <a:alphaModFix/>
          </a:blip>
          <a:srcRect/>
          <a:stretch/>
        </p:blipFill>
        <p:spPr>
          <a:xfrm>
            <a:off x="563975" y="2552150"/>
            <a:ext cx="7421726" cy="2321525"/>
          </a:xfrm>
          <a:prstGeom prst="rect">
            <a:avLst/>
          </a:prstGeom>
          <a:noFill/>
          <a:ln>
            <a:noFill/>
          </a:ln>
        </p:spPr>
      </p:pic>
      <p:sp>
        <p:nvSpPr>
          <p:cNvPr id="565" name="Google Shape;565;p5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6895">
        <p:fade/>
      </p:transition>
    </mc:Choice>
    <mc:Fallback xmlns="">
      <p:transition advTm="2689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571" name="Google Shape;571;p5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Fixed Arrays</a:t>
            </a:r>
            <a:r>
              <a:rPr lang="en-GB" dirty="0"/>
              <a:t> [LHLW10,Cra10b]</a:t>
            </a:r>
            <a:endParaRPr dirty="0"/>
          </a:p>
          <a:p>
            <a:pPr marL="457200" lvl="0" indent="0" algn="l" rtl="0">
              <a:spcBef>
                <a:spcPts val="1600"/>
              </a:spcBef>
              <a:spcAft>
                <a:spcPts val="1600"/>
              </a:spcAft>
              <a:buNone/>
            </a:pPr>
            <a:endParaRPr dirty="0"/>
          </a:p>
        </p:txBody>
      </p:sp>
      <p:pic>
        <p:nvPicPr>
          <p:cNvPr id="572" name="Google Shape;572;p51"/>
          <p:cNvPicPr preferRelativeResize="0"/>
          <p:nvPr/>
        </p:nvPicPr>
        <p:blipFill rotWithShape="1">
          <a:blip r:embed="rId4">
            <a:alphaModFix/>
          </a:blip>
          <a:srcRect/>
          <a:stretch/>
        </p:blipFill>
        <p:spPr>
          <a:xfrm>
            <a:off x="568450" y="2552137"/>
            <a:ext cx="7421726" cy="2321525"/>
          </a:xfrm>
          <a:prstGeom prst="rect">
            <a:avLst/>
          </a:prstGeom>
          <a:noFill/>
          <a:ln>
            <a:noFill/>
          </a:ln>
        </p:spPr>
      </p:pic>
      <p:pic>
        <p:nvPicPr>
          <p:cNvPr id="573" name="Google Shape;573;p51"/>
          <p:cNvPicPr preferRelativeResize="0"/>
          <p:nvPr/>
        </p:nvPicPr>
        <p:blipFill rotWithShape="1">
          <a:blip r:embed="rId5">
            <a:alphaModFix/>
          </a:blip>
          <a:srcRect/>
          <a:stretch/>
        </p:blipFill>
        <p:spPr>
          <a:xfrm>
            <a:off x="568450" y="2552137"/>
            <a:ext cx="7421726" cy="2321525"/>
          </a:xfrm>
          <a:prstGeom prst="rect">
            <a:avLst/>
          </a:prstGeom>
          <a:noFill/>
          <a:ln>
            <a:noFill/>
          </a:ln>
        </p:spPr>
      </p:pic>
      <p:pic>
        <p:nvPicPr>
          <p:cNvPr id="574" name="Google Shape;574;p51"/>
          <p:cNvPicPr preferRelativeResize="0"/>
          <p:nvPr/>
        </p:nvPicPr>
        <p:blipFill rotWithShape="1">
          <a:blip r:embed="rId6">
            <a:alphaModFix/>
          </a:blip>
          <a:srcRect/>
          <a:stretch/>
        </p:blipFill>
        <p:spPr>
          <a:xfrm>
            <a:off x="568450" y="2552137"/>
            <a:ext cx="7421726" cy="2321525"/>
          </a:xfrm>
          <a:prstGeom prst="rect">
            <a:avLst/>
          </a:prstGeom>
          <a:noFill/>
          <a:ln>
            <a:noFill/>
          </a:ln>
        </p:spPr>
      </p:pic>
      <p:pic>
        <p:nvPicPr>
          <p:cNvPr id="575" name="Google Shape;575;p51"/>
          <p:cNvPicPr preferRelativeResize="0"/>
          <p:nvPr/>
        </p:nvPicPr>
        <p:blipFill rotWithShape="1">
          <a:blip r:embed="rId7">
            <a:alphaModFix/>
          </a:blip>
          <a:srcRect/>
          <a:stretch/>
        </p:blipFill>
        <p:spPr>
          <a:xfrm>
            <a:off x="568450" y="2552137"/>
            <a:ext cx="7421726" cy="2321525"/>
          </a:xfrm>
          <a:prstGeom prst="rect">
            <a:avLst/>
          </a:prstGeom>
          <a:noFill/>
          <a:ln>
            <a:noFill/>
          </a:ln>
        </p:spPr>
      </p:pic>
      <p:pic>
        <p:nvPicPr>
          <p:cNvPr id="576" name="Google Shape;576;p51"/>
          <p:cNvPicPr preferRelativeResize="0"/>
          <p:nvPr/>
        </p:nvPicPr>
        <p:blipFill>
          <a:blip r:embed="rId8"/>
          <a:srcRect/>
          <a:stretch/>
        </p:blipFill>
        <p:spPr>
          <a:xfrm>
            <a:off x="568469" y="2552137"/>
            <a:ext cx="7421688" cy="2321525"/>
          </a:xfrm>
          <a:prstGeom prst="rect">
            <a:avLst/>
          </a:prstGeom>
          <a:noFill/>
          <a:ln>
            <a:noFill/>
          </a:ln>
        </p:spPr>
      </p:pic>
      <p:sp>
        <p:nvSpPr>
          <p:cNvPr id="577" name="Google Shape;577;p5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39</a:t>
            </a:fld>
            <a:r>
              <a:rPr lang="en-GB" dirty="0"/>
              <a:t>/86</a:t>
            </a:r>
            <a:endParaRPr dirty="0"/>
          </a:p>
        </p:txBody>
      </p:sp>
      <p:sp>
        <p:nvSpPr>
          <p:cNvPr id="578" name="Google Shape;578;p51"/>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sz="1800" b="1">
              <a:latin typeface="Calibri"/>
              <a:ea typeface="Calibri"/>
              <a:cs typeface="Calibri"/>
              <a:sym typeface="Calibri"/>
            </a:endParaRPr>
          </a:p>
        </p:txBody>
      </p:sp>
      <p:sp>
        <p:nvSpPr>
          <p:cNvPr id="579" name="Google Shape;579;p5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32517">
        <p:fade/>
      </p:transition>
    </mc:Choice>
    <mc:Fallback xmlns="">
      <p:transition advTm="32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00"/>
                                  </p:stCondLst>
                                  <p:childTnLst>
                                    <p:animEffect transition="out" filter="fade">
                                      <p:cBhvr>
                                        <p:cTn id="6" dur="1000"/>
                                        <p:tgtEl>
                                          <p:spTgt spid="576"/>
                                        </p:tgtEl>
                                      </p:cBhvr>
                                    </p:animEffect>
                                    <p:set>
                                      <p:cBhvr>
                                        <p:cTn id="7" dur="1" fill="hold">
                                          <p:stCondLst>
                                            <p:cond delay="999"/>
                                          </p:stCondLst>
                                        </p:cTn>
                                        <p:tgtEl>
                                          <p:spTgt spid="576"/>
                                        </p:tgtEl>
                                        <p:attrNameLst>
                                          <p:attrName>style.visibility</p:attrName>
                                        </p:attrNameLst>
                                      </p:cBhvr>
                                      <p:to>
                                        <p:strVal val="hidden"/>
                                      </p:to>
                                    </p:set>
                                  </p:childTnLst>
                                </p:cTn>
                              </p:par>
                            </p:childTnLst>
                          </p:cTn>
                        </p:par>
                        <p:par>
                          <p:cTn id="8" fill="hold">
                            <p:stCondLst>
                              <p:cond delay="2500"/>
                            </p:stCondLst>
                            <p:childTnLst>
                              <p:par>
                                <p:cTn id="9" presetID="10" presetClass="exit" presetSubtype="0" fill="hold" nodeType="afterEffect">
                                  <p:stCondLst>
                                    <p:cond delay="1500"/>
                                  </p:stCondLst>
                                  <p:childTnLst>
                                    <p:animEffect transition="out" filter="fade">
                                      <p:cBhvr>
                                        <p:cTn id="10" dur="1000"/>
                                        <p:tgtEl>
                                          <p:spTgt spid="575"/>
                                        </p:tgtEl>
                                      </p:cBhvr>
                                    </p:animEffect>
                                    <p:set>
                                      <p:cBhvr>
                                        <p:cTn id="11" dur="1" fill="hold">
                                          <p:stCondLst>
                                            <p:cond delay="999"/>
                                          </p:stCondLst>
                                        </p:cTn>
                                        <p:tgtEl>
                                          <p:spTgt spid="575"/>
                                        </p:tgtEl>
                                        <p:attrNameLst>
                                          <p:attrName>style.visibility</p:attrName>
                                        </p:attrNameLst>
                                      </p:cBhvr>
                                      <p:to>
                                        <p:strVal val="hidden"/>
                                      </p:to>
                                    </p:set>
                                  </p:childTnLst>
                                </p:cTn>
                              </p:par>
                            </p:childTnLst>
                          </p:cTn>
                        </p:par>
                        <p:par>
                          <p:cTn id="12" fill="hold">
                            <p:stCondLst>
                              <p:cond delay="5000"/>
                            </p:stCondLst>
                            <p:childTnLst>
                              <p:par>
                                <p:cTn id="13" presetID="10" presetClass="exit" presetSubtype="0" fill="hold" nodeType="afterEffect">
                                  <p:stCondLst>
                                    <p:cond delay="1500"/>
                                  </p:stCondLst>
                                  <p:childTnLst>
                                    <p:animEffect transition="out" filter="fade">
                                      <p:cBhvr>
                                        <p:cTn id="14" dur="1000"/>
                                        <p:tgtEl>
                                          <p:spTgt spid="574"/>
                                        </p:tgtEl>
                                      </p:cBhvr>
                                    </p:animEffect>
                                    <p:set>
                                      <p:cBhvr>
                                        <p:cTn id="15" dur="1" fill="hold">
                                          <p:stCondLst>
                                            <p:cond delay="999"/>
                                          </p:stCondLst>
                                        </p:cTn>
                                        <p:tgtEl>
                                          <p:spTgt spid="574"/>
                                        </p:tgtEl>
                                        <p:attrNameLst>
                                          <p:attrName>style.visibility</p:attrName>
                                        </p:attrNameLst>
                                      </p:cBhvr>
                                      <p:to>
                                        <p:strVal val="hidden"/>
                                      </p:to>
                                    </p:set>
                                  </p:childTnLst>
                                </p:cTn>
                              </p:par>
                            </p:childTnLst>
                          </p:cTn>
                        </p:par>
                        <p:par>
                          <p:cTn id="16" fill="hold">
                            <p:stCondLst>
                              <p:cond delay="7500"/>
                            </p:stCondLst>
                            <p:childTnLst>
                              <p:par>
                                <p:cTn id="17" presetID="10" presetClass="exit" presetSubtype="0" fill="hold" nodeType="afterEffect">
                                  <p:stCondLst>
                                    <p:cond delay="1500"/>
                                  </p:stCondLst>
                                  <p:childTnLst>
                                    <p:animEffect transition="out" filter="fade">
                                      <p:cBhvr>
                                        <p:cTn id="18" dur="1000"/>
                                        <p:tgtEl>
                                          <p:spTgt spid="573"/>
                                        </p:tgtEl>
                                      </p:cBhvr>
                                    </p:animEffect>
                                    <p:set>
                                      <p:cBhvr>
                                        <p:cTn id="19" dur="1" fill="hold">
                                          <p:stCondLst>
                                            <p:cond delay="999"/>
                                          </p:stCondLst>
                                        </p:cTn>
                                        <p:tgtEl>
                                          <p:spTgt spid="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lt1"/>
                </a:solidFill>
              </a:rPr>
              <a:t>What the STAR is about</a:t>
            </a:r>
            <a:endParaRPr dirty="0">
              <a:solidFill>
                <a:schemeClr val="lt1"/>
              </a:solidFill>
            </a:endParaRPr>
          </a:p>
          <a:p>
            <a:pPr marL="0" lvl="0" indent="0" algn="l" rtl="0">
              <a:spcBef>
                <a:spcPts val="0"/>
              </a:spcBef>
              <a:spcAft>
                <a:spcPts val="0"/>
              </a:spcAft>
              <a:buNone/>
            </a:pPr>
            <a:endParaRPr dirty="0"/>
          </a:p>
        </p:txBody>
      </p:sp>
      <p:sp>
        <p:nvSpPr>
          <p:cNvPr id="94" name="Google Shape;94;p1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Definition</a:t>
            </a:r>
            <a:r>
              <a:rPr lang="en-GB"/>
              <a:t>: Multifragment rendering (MFR) describes the algorithms and data structures that maintain and process </a:t>
            </a:r>
            <a:r>
              <a:rPr lang="en-GB" b="1"/>
              <a:t>multiple</a:t>
            </a:r>
            <a:r>
              <a:rPr lang="en-GB"/>
              <a:t> per-pixel fragments that:</a:t>
            </a:r>
            <a:endParaRPr/>
          </a:p>
          <a:p>
            <a:pPr marL="457200" lvl="0" indent="-342900" algn="l" rtl="0">
              <a:spcBef>
                <a:spcPts val="1600"/>
              </a:spcBef>
              <a:spcAft>
                <a:spcPts val="0"/>
              </a:spcAft>
              <a:buSzPts val="1800"/>
              <a:buChar char="●"/>
            </a:pPr>
            <a:r>
              <a:rPr lang="en-GB"/>
              <a:t>Correspond to the </a:t>
            </a:r>
            <a:r>
              <a:rPr lang="en-GB" b="1"/>
              <a:t>same location</a:t>
            </a:r>
            <a:r>
              <a:rPr lang="en-GB"/>
              <a:t> (pixel) in image-space</a:t>
            </a:r>
            <a:endParaRPr/>
          </a:p>
          <a:p>
            <a:pPr marL="457200" lvl="0" indent="-342900" algn="l" rtl="0">
              <a:spcBef>
                <a:spcPts val="0"/>
              </a:spcBef>
              <a:spcAft>
                <a:spcPts val="0"/>
              </a:spcAft>
              <a:buSzPts val="1800"/>
              <a:buChar char="●"/>
            </a:pPr>
            <a:r>
              <a:rPr lang="en-GB"/>
              <a:t>Are captured from the </a:t>
            </a:r>
            <a:r>
              <a:rPr lang="en-GB" b="1"/>
              <a:t>same viewpoint</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95" name="Google Shape;95;p1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a:t>
            </a:fld>
            <a:r>
              <a:rPr lang="en-GB" dirty="0"/>
              <a:t>/86</a:t>
            </a:r>
            <a:endParaRPr dirty="0"/>
          </a:p>
        </p:txBody>
      </p:sp>
      <p:sp>
        <p:nvSpPr>
          <p:cNvPr id="96" name="Google Shape;96;p1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22559">
        <p:fade/>
      </p:transition>
    </mc:Choice>
    <mc:Fallback xmlns="">
      <p:transition advTm="22559">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585" name="Google Shape;585;p5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Fixed Arrays [LHLW10,Cra10b]</a:t>
            </a:r>
            <a:endParaRPr dirty="0"/>
          </a:p>
          <a:p>
            <a:pPr marL="457200" lvl="0" indent="-342900" algn="l" rtl="0">
              <a:spcBef>
                <a:spcPts val="0"/>
              </a:spcBef>
              <a:spcAft>
                <a:spcPts val="0"/>
              </a:spcAft>
              <a:buSzPts val="1800"/>
              <a:buChar char="●"/>
            </a:pPr>
            <a:r>
              <a:rPr lang="en-GB" b="1" dirty="0"/>
              <a:t>Limitations</a:t>
            </a:r>
            <a:endParaRPr b="1" dirty="0"/>
          </a:p>
          <a:p>
            <a:pPr marL="914400" lvl="1" indent="-342900" algn="l" rtl="0">
              <a:spcBef>
                <a:spcPts val="0"/>
              </a:spcBef>
              <a:spcAft>
                <a:spcPts val="0"/>
              </a:spcAft>
              <a:buSzPts val="1800"/>
              <a:buChar char="○"/>
            </a:pPr>
            <a:r>
              <a:rPr lang="en-GB" sz="1800" dirty="0"/>
              <a:t>Huge allocated memory being unused</a:t>
            </a:r>
            <a:endParaRPr sz="1800" dirty="0"/>
          </a:p>
          <a:p>
            <a:pPr marL="457200" lvl="0" indent="0" algn="l" rtl="0">
              <a:spcBef>
                <a:spcPts val="1600"/>
              </a:spcBef>
              <a:spcAft>
                <a:spcPts val="1600"/>
              </a:spcAft>
              <a:buNone/>
            </a:pPr>
            <a:endParaRPr dirty="0"/>
          </a:p>
        </p:txBody>
      </p:sp>
      <p:sp>
        <p:nvSpPr>
          <p:cNvPr id="586" name="Google Shape;586;p5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40</a:t>
            </a:fld>
            <a:r>
              <a:rPr lang="en-GB" dirty="0"/>
              <a:t>/86</a:t>
            </a:r>
            <a:endParaRPr dirty="0"/>
          </a:p>
        </p:txBody>
      </p:sp>
      <p:pic>
        <p:nvPicPr>
          <p:cNvPr id="587" name="Google Shape;587;p52"/>
          <p:cNvPicPr preferRelativeResize="0"/>
          <p:nvPr/>
        </p:nvPicPr>
        <p:blipFill rotWithShape="1">
          <a:blip r:embed="rId3">
            <a:alphaModFix/>
          </a:blip>
          <a:srcRect/>
          <a:stretch/>
        </p:blipFill>
        <p:spPr>
          <a:xfrm>
            <a:off x="568450" y="2552137"/>
            <a:ext cx="7421726" cy="2321525"/>
          </a:xfrm>
          <a:prstGeom prst="rect">
            <a:avLst/>
          </a:prstGeom>
          <a:noFill/>
          <a:ln>
            <a:noFill/>
          </a:ln>
        </p:spPr>
      </p:pic>
      <p:sp>
        <p:nvSpPr>
          <p:cNvPr id="588" name="Google Shape;588;p5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3221">
        <p:fade/>
      </p:transition>
    </mc:Choice>
    <mc:Fallback xmlns="">
      <p:transition advTm="23221">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594" name="Google Shape;594;p5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Variable Arrays</a:t>
            </a:r>
            <a:r>
              <a:rPr lang="en-GB" dirty="0"/>
              <a:t> [VF12,KLZ12,MCTB14]</a:t>
            </a:r>
            <a:endParaRPr dirty="0"/>
          </a:p>
          <a:p>
            <a:pPr marL="457200" lvl="0" indent="0" algn="l" rtl="0">
              <a:spcBef>
                <a:spcPts val="1600"/>
              </a:spcBef>
              <a:spcAft>
                <a:spcPts val="1600"/>
              </a:spcAft>
              <a:buNone/>
            </a:pPr>
            <a:endParaRPr dirty="0"/>
          </a:p>
        </p:txBody>
      </p:sp>
      <p:sp>
        <p:nvSpPr>
          <p:cNvPr id="595" name="Google Shape;595;p5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41</a:t>
            </a:fld>
            <a:r>
              <a:rPr lang="en-GB" dirty="0"/>
              <a:t>/86</a:t>
            </a:r>
            <a:endParaRPr dirty="0"/>
          </a:p>
        </p:txBody>
      </p:sp>
      <p:pic>
        <p:nvPicPr>
          <p:cNvPr id="596" name="Google Shape;596;p53"/>
          <p:cNvPicPr preferRelativeResize="0"/>
          <p:nvPr/>
        </p:nvPicPr>
        <p:blipFill rotWithShape="1">
          <a:blip r:embed="rId4">
            <a:alphaModFix/>
          </a:blip>
          <a:srcRect/>
          <a:stretch/>
        </p:blipFill>
        <p:spPr>
          <a:xfrm>
            <a:off x="568450" y="2552150"/>
            <a:ext cx="7955784" cy="2321525"/>
          </a:xfrm>
          <a:prstGeom prst="rect">
            <a:avLst/>
          </a:prstGeom>
          <a:noFill/>
          <a:ln>
            <a:noFill/>
          </a:ln>
        </p:spPr>
      </p:pic>
      <p:pic>
        <p:nvPicPr>
          <p:cNvPr id="597" name="Google Shape;597;p53"/>
          <p:cNvPicPr preferRelativeResize="0"/>
          <p:nvPr/>
        </p:nvPicPr>
        <p:blipFill rotWithShape="1">
          <a:blip r:embed="rId5">
            <a:alphaModFix/>
          </a:blip>
          <a:srcRect/>
          <a:stretch/>
        </p:blipFill>
        <p:spPr>
          <a:xfrm>
            <a:off x="568450" y="2552150"/>
            <a:ext cx="7955784" cy="2321525"/>
          </a:xfrm>
          <a:prstGeom prst="rect">
            <a:avLst/>
          </a:prstGeom>
          <a:noFill/>
          <a:ln>
            <a:noFill/>
          </a:ln>
        </p:spPr>
      </p:pic>
      <p:pic>
        <p:nvPicPr>
          <p:cNvPr id="598" name="Google Shape;598;p53"/>
          <p:cNvPicPr preferRelativeResize="0"/>
          <p:nvPr/>
        </p:nvPicPr>
        <p:blipFill rotWithShape="1">
          <a:blip r:embed="rId6">
            <a:alphaModFix/>
          </a:blip>
          <a:srcRect/>
          <a:stretch/>
        </p:blipFill>
        <p:spPr>
          <a:xfrm>
            <a:off x="568450" y="2552150"/>
            <a:ext cx="7955784" cy="2321525"/>
          </a:xfrm>
          <a:prstGeom prst="rect">
            <a:avLst/>
          </a:prstGeom>
          <a:noFill/>
          <a:ln>
            <a:noFill/>
          </a:ln>
        </p:spPr>
      </p:pic>
      <p:pic>
        <p:nvPicPr>
          <p:cNvPr id="599" name="Google Shape;599;p53"/>
          <p:cNvPicPr preferRelativeResize="0"/>
          <p:nvPr/>
        </p:nvPicPr>
        <p:blipFill rotWithShape="1">
          <a:blip r:embed="rId7">
            <a:alphaModFix/>
          </a:blip>
          <a:srcRect/>
          <a:stretch/>
        </p:blipFill>
        <p:spPr>
          <a:xfrm>
            <a:off x="568450" y="2552150"/>
            <a:ext cx="7955784" cy="2321525"/>
          </a:xfrm>
          <a:prstGeom prst="rect">
            <a:avLst/>
          </a:prstGeom>
          <a:noFill/>
          <a:ln>
            <a:noFill/>
          </a:ln>
        </p:spPr>
      </p:pic>
      <p:pic>
        <p:nvPicPr>
          <p:cNvPr id="600" name="Google Shape;600;p53"/>
          <p:cNvPicPr preferRelativeResize="0"/>
          <p:nvPr/>
        </p:nvPicPr>
        <p:blipFill rotWithShape="1">
          <a:blip r:embed="rId8">
            <a:alphaModFix/>
          </a:blip>
          <a:srcRect/>
          <a:stretch/>
        </p:blipFill>
        <p:spPr>
          <a:xfrm>
            <a:off x="568450" y="2552150"/>
            <a:ext cx="7955784" cy="2321525"/>
          </a:xfrm>
          <a:prstGeom prst="rect">
            <a:avLst/>
          </a:prstGeom>
          <a:noFill/>
          <a:ln>
            <a:noFill/>
          </a:ln>
        </p:spPr>
      </p:pic>
      <p:pic>
        <p:nvPicPr>
          <p:cNvPr id="601" name="Google Shape;601;p53"/>
          <p:cNvPicPr preferRelativeResize="0"/>
          <p:nvPr/>
        </p:nvPicPr>
        <p:blipFill rotWithShape="1">
          <a:blip r:embed="rId9">
            <a:alphaModFix/>
          </a:blip>
          <a:srcRect/>
          <a:stretch/>
        </p:blipFill>
        <p:spPr>
          <a:xfrm>
            <a:off x="568450" y="2552150"/>
            <a:ext cx="7955784" cy="2321525"/>
          </a:xfrm>
          <a:prstGeom prst="rect">
            <a:avLst/>
          </a:prstGeom>
          <a:noFill/>
          <a:ln>
            <a:noFill/>
          </a:ln>
        </p:spPr>
      </p:pic>
      <p:sp>
        <p:nvSpPr>
          <p:cNvPr id="602" name="Google Shape;602;p53"/>
          <p:cNvSpPr txBox="1"/>
          <p:nvPr/>
        </p:nvSpPr>
        <p:spPr>
          <a:xfrm>
            <a:off x="487775" y="2560850"/>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b="1">
              <a:solidFill>
                <a:schemeClr val="dk2"/>
              </a:solidFill>
              <a:latin typeface="Calibri"/>
              <a:ea typeface="Calibri"/>
              <a:cs typeface="Calibri"/>
              <a:sym typeface="Calibri"/>
            </a:endParaRPr>
          </a:p>
        </p:txBody>
      </p:sp>
      <p:sp>
        <p:nvSpPr>
          <p:cNvPr id="603" name="Google Shape;603;p5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54553">
        <p:fade/>
      </p:transition>
    </mc:Choice>
    <mc:Fallback xmlns="">
      <p:transition advTm="545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00"/>
                                  </p:stCondLst>
                                  <p:childTnLst>
                                    <p:animEffect transition="out" filter="fade">
                                      <p:cBhvr>
                                        <p:cTn id="6" dur="1000"/>
                                        <p:tgtEl>
                                          <p:spTgt spid="601"/>
                                        </p:tgtEl>
                                      </p:cBhvr>
                                    </p:animEffect>
                                    <p:set>
                                      <p:cBhvr>
                                        <p:cTn id="7" dur="1" fill="hold">
                                          <p:stCondLst>
                                            <p:cond delay="999"/>
                                          </p:stCondLst>
                                        </p:cTn>
                                        <p:tgtEl>
                                          <p:spTgt spid="601"/>
                                        </p:tgtEl>
                                        <p:attrNameLst>
                                          <p:attrName>style.visibility</p:attrName>
                                        </p:attrNameLst>
                                      </p:cBhvr>
                                      <p:to>
                                        <p:strVal val="hidden"/>
                                      </p:to>
                                    </p:set>
                                  </p:childTnLst>
                                </p:cTn>
                              </p:par>
                            </p:childTnLst>
                          </p:cTn>
                        </p:par>
                        <p:par>
                          <p:cTn id="8" fill="hold">
                            <p:stCondLst>
                              <p:cond delay="2500"/>
                            </p:stCondLst>
                            <p:childTnLst>
                              <p:par>
                                <p:cTn id="9" presetID="10" presetClass="exit" presetSubtype="0" fill="hold" nodeType="afterEffect">
                                  <p:stCondLst>
                                    <p:cond delay="1500"/>
                                  </p:stCondLst>
                                  <p:childTnLst>
                                    <p:animEffect transition="out" filter="fade">
                                      <p:cBhvr>
                                        <p:cTn id="10" dur="1000"/>
                                        <p:tgtEl>
                                          <p:spTgt spid="600"/>
                                        </p:tgtEl>
                                      </p:cBhvr>
                                    </p:animEffect>
                                    <p:set>
                                      <p:cBhvr>
                                        <p:cTn id="11" dur="1" fill="hold">
                                          <p:stCondLst>
                                            <p:cond delay="999"/>
                                          </p:stCondLst>
                                        </p:cTn>
                                        <p:tgtEl>
                                          <p:spTgt spid="60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100"/>
                                  </p:stCondLst>
                                  <p:childTnLst>
                                    <p:animEffect transition="out" filter="fade">
                                      <p:cBhvr>
                                        <p:cTn id="15" dur="1000"/>
                                        <p:tgtEl>
                                          <p:spTgt spid="599"/>
                                        </p:tgtEl>
                                      </p:cBhvr>
                                    </p:animEffect>
                                    <p:set>
                                      <p:cBhvr>
                                        <p:cTn id="16" dur="1" fill="hold">
                                          <p:stCondLst>
                                            <p:cond delay="999"/>
                                          </p:stCondLst>
                                        </p:cTn>
                                        <p:tgtEl>
                                          <p:spTgt spid="59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598"/>
                                        </p:tgtEl>
                                      </p:cBhvr>
                                    </p:animEffect>
                                    <p:set>
                                      <p:cBhvr>
                                        <p:cTn id="21" dur="1" fill="hold">
                                          <p:stCondLst>
                                            <p:cond delay="999"/>
                                          </p:stCondLst>
                                        </p:cTn>
                                        <p:tgtEl>
                                          <p:spTgt spid="598"/>
                                        </p:tgtEl>
                                        <p:attrNameLst>
                                          <p:attrName>style.visibility</p:attrName>
                                        </p:attrNameLst>
                                      </p:cBhvr>
                                      <p:to>
                                        <p:strVal val="hidden"/>
                                      </p:to>
                                    </p:set>
                                  </p:childTnLst>
                                </p:cTn>
                              </p:par>
                            </p:childTnLst>
                          </p:cTn>
                        </p:par>
                        <p:par>
                          <p:cTn id="22" fill="hold">
                            <p:stCondLst>
                              <p:cond delay="1000"/>
                            </p:stCondLst>
                            <p:childTnLst>
                              <p:par>
                                <p:cTn id="23" presetID="10" presetClass="exit" presetSubtype="0" fill="hold" nodeType="afterEffect">
                                  <p:stCondLst>
                                    <p:cond delay="1500"/>
                                  </p:stCondLst>
                                  <p:childTnLst>
                                    <p:animEffect transition="out" filter="fade">
                                      <p:cBhvr>
                                        <p:cTn id="24" dur="1000"/>
                                        <p:tgtEl>
                                          <p:spTgt spid="597"/>
                                        </p:tgtEl>
                                      </p:cBhvr>
                                    </p:animEffect>
                                    <p:set>
                                      <p:cBhvr>
                                        <p:cTn id="25" dur="1" fill="hold">
                                          <p:stCondLst>
                                            <p:cond delay="999"/>
                                          </p:stCondLst>
                                        </p:cTn>
                                        <p:tgtEl>
                                          <p:spTgt spid="5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609" name="Google Shape;609;p5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Variable Arrays</a:t>
            </a:r>
            <a:r>
              <a:rPr lang="en-GB" dirty="0"/>
              <a:t> [VF12,KLZ12,MCTB14]</a:t>
            </a:r>
            <a:endParaRPr dirty="0"/>
          </a:p>
          <a:p>
            <a:pPr marL="457200" lvl="0" indent="-342900" algn="l" rtl="0">
              <a:spcBef>
                <a:spcPts val="0"/>
              </a:spcBef>
              <a:spcAft>
                <a:spcPts val="0"/>
              </a:spcAft>
              <a:buSzPts val="1800"/>
              <a:buChar char="●"/>
            </a:pPr>
            <a:r>
              <a:rPr lang="en-GB" b="1" dirty="0"/>
              <a:t>Limitations</a:t>
            </a:r>
            <a:endParaRPr b="1" dirty="0"/>
          </a:p>
          <a:p>
            <a:pPr marL="914400" lvl="1" indent="-342900" algn="l" rtl="0">
              <a:spcBef>
                <a:spcPts val="0"/>
              </a:spcBef>
              <a:spcAft>
                <a:spcPts val="0"/>
              </a:spcAft>
              <a:buSzPts val="1800"/>
              <a:buChar char="○"/>
            </a:pPr>
            <a:r>
              <a:rPr lang="en-GB" sz="1800" dirty="0"/>
              <a:t>Increased complexity</a:t>
            </a:r>
            <a:endParaRPr sz="1800" dirty="0"/>
          </a:p>
          <a:p>
            <a:pPr marL="914400" lvl="1" indent="-342900" algn="l" rtl="0">
              <a:spcBef>
                <a:spcPts val="0"/>
              </a:spcBef>
              <a:spcAft>
                <a:spcPts val="0"/>
              </a:spcAft>
              <a:buSzPts val="1800"/>
              <a:buChar char="○"/>
            </a:pPr>
            <a:r>
              <a:rPr lang="en-GB" sz="1800" dirty="0"/>
              <a:t>Additional geometry pass</a:t>
            </a:r>
            <a:endParaRPr sz="1800" dirty="0"/>
          </a:p>
          <a:p>
            <a:pPr marL="457200" lvl="0" indent="0" algn="l" rtl="0">
              <a:spcBef>
                <a:spcPts val="1600"/>
              </a:spcBef>
              <a:spcAft>
                <a:spcPts val="1600"/>
              </a:spcAft>
              <a:buNone/>
            </a:pPr>
            <a:endParaRPr dirty="0"/>
          </a:p>
        </p:txBody>
      </p:sp>
      <p:sp>
        <p:nvSpPr>
          <p:cNvPr id="610" name="Google Shape;610;p5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42</a:t>
            </a:fld>
            <a:r>
              <a:rPr lang="en-GB" dirty="0"/>
              <a:t>/86</a:t>
            </a:r>
            <a:endParaRPr dirty="0"/>
          </a:p>
        </p:txBody>
      </p:sp>
      <p:pic>
        <p:nvPicPr>
          <p:cNvPr id="611" name="Google Shape;611;p54"/>
          <p:cNvPicPr preferRelativeResize="0"/>
          <p:nvPr/>
        </p:nvPicPr>
        <p:blipFill>
          <a:blip r:embed="rId3">
            <a:alphaModFix/>
          </a:blip>
          <a:stretch>
            <a:fillRect/>
          </a:stretch>
        </p:blipFill>
        <p:spPr>
          <a:xfrm>
            <a:off x="568450" y="2552150"/>
            <a:ext cx="7955784" cy="2321525"/>
          </a:xfrm>
          <a:prstGeom prst="rect">
            <a:avLst/>
          </a:prstGeom>
          <a:noFill/>
          <a:ln>
            <a:noFill/>
          </a:ln>
        </p:spPr>
      </p:pic>
      <p:sp>
        <p:nvSpPr>
          <p:cNvPr id="612" name="Google Shape;612;p5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5820">
        <p:fade/>
      </p:transition>
    </mc:Choice>
    <mc:Fallback xmlns="">
      <p:transition advTm="1582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618" name="Google Shape;618;p5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No optimal solution</a:t>
            </a:r>
            <a:endParaRPr b="1"/>
          </a:p>
          <a:p>
            <a:pPr marL="457200" lvl="0" indent="0" algn="l" rtl="0">
              <a:spcBef>
                <a:spcPts val="1600"/>
              </a:spcBef>
              <a:spcAft>
                <a:spcPts val="1600"/>
              </a:spcAft>
              <a:buNone/>
            </a:pPr>
            <a:endParaRPr sz="1800"/>
          </a:p>
        </p:txBody>
      </p:sp>
      <p:sp>
        <p:nvSpPr>
          <p:cNvPr id="619" name="Google Shape;619;p5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43</a:t>
            </a:fld>
            <a:r>
              <a:rPr lang="en-GB" dirty="0"/>
              <a:t>/86</a:t>
            </a:r>
            <a:endParaRPr dirty="0"/>
          </a:p>
        </p:txBody>
      </p:sp>
      <p:sp>
        <p:nvSpPr>
          <p:cNvPr id="620" name="Google Shape;620;p5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8515">
        <p:fade/>
      </p:transition>
    </mc:Choice>
    <mc:Fallback xmlns="">
      <p:transition advTm="18515">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626" name="Google Shape;626;p5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No optimal solution</a:t>
            </a:r>
            <a:endParaRPr dirty="0"/>
          </a:p>
          <a:p>
            <a:pPr lvl="0"/>
            <a:r>
              <a:rPr lang="en-GB" b="1" dirty="0"/>
              <a:t>In practice</a:t>
            </a:r>
            <a:endParaRPr lang="en-GB" dirty="0"/>
          </a:p>
          <a:p>
            <a:pPr lvl="1" indent="-342900">
              <a:spcBef>
                <a:spcPts val="0"/>
              </a:spcBef>
              <a:buSzPts val="1800"/>
            </a:pPr>
            <a:r>
              <a:rPr lang="en-GB" sz="1800" b="1" dirty="0"/>
              <a:t>Fixed Arrays</a:t>
            </a:r>
          </a:p>
          <a:p>
            <a:pPr lvl="2" indent="-342900">
              <a:spcBef>
                <a:spcPts val="0"/>
              </a:spcBef>
              <a:buSzPts val="1800"/>
            </a:pPr>
            <a:r>
              <a:rPr lang="en-GB" sz="1800" dirty="0"/>
              <a:t>Fastest + simple implementation</a:t>
            </a:r>
          </a:p>
          <a:p>
            <a:pPr lvl="2" indent="-342900">
              <a:spcBef>
                <a:spcPts val="0"/>
              </a:spcBef>
              <a:buSzPts val="1800"/>
            </a:pPr>
            <a:r>
              <a:rPr lang="en-GB" sz="1800" dirty="0"/>
              <a:t>Huge wasted memory</a:t>
            </a:r>
          </a:p>
          <a:p>
            <a:pPr lvl="2" indent="-342900">
              <a:spcBef>
                <a:spcPts val="0"/>
              </a:spcBef>
              <a:buSzPts val="1800"/>
            </a:pPr>
            <a:r>
              <a:rPr lang="en-GB" sz="1800" dirty="0"/>
              <a:t>Suitable for scenes with uniform depth complexity</a:t>
            </a:r>
          </a:p>
        </p:txBody>
      </p:sp>
      <p:sp>
        <p:nvSpPr>
          <p:cNvPr id="627" name="Google Shape;627;p5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44</a:t>
            </a:fld>
            <a:r>
              <a:rPr lang="en-GB" dirty="0"/>
              <a:t>/86</a:t>
            </a:r>
            <a:endParaRPr dirty="0"/>
          </a:p>
        </p:txBody>
      </p:sp>
      <p:sp>
        <p:nvSpPr>
          <p:cNvPr id="628" name="Google Shape;628;p5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0199">
        <p:fade/>
      </p:transition>
    </mc:Choice>
    <mc:Fallback xmlns="">
      <p:transition advTm="20199">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634" name="Google Shape;634;p5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No optimal solution</a:t>
            </a:r>
            <a:endParaRPr dirty="0"/>
          </a:p>
          <a:p>
            <a:pPr lvl="0"/>
            <a:r>
              <a:rPr lang="en-GB" b="1" dirty="0"/>
              <a:t>In practice</a:t>
            </a:r>
            <a:endParaRPr lang="en-GB" dirty="0"/>
          </a:p>
          <a:p>
            <a:pPr lvl="1" indent="-342900">
              <a:spcBef>
                <a:spcPts val="0"/>
              </a:spcBef>
              <a:buSzPts val="1800"/>
            </a:pPr>
            <a:r>
              <a:rPr lang="en-GB" sz="1800" dirty="0"/>
              <a:t>Fixed Arrays</a:t>
            </a:r>
          </a:p>
          <a:p>
            <a:pPr lvl="2" indent="-342900">
              <a:spcBef>
                <a:spcPts val="0"/>
              </a:spcBef>
              <a:buSzPts val="1800"/>
            </a:pPr>
            <a:r>
              <a:rPr lang="en-GB" sz="1800" dirty="0"/>
              <a:t>Fastest + simple implementation</a:t>
            </a:r>
          </a:p>
          <a:p>
            <a:pPr lvl="2" indent="-342900">
              <a:spcBef>
                <a:spcPts val="0"/>
              </a:spcBef>
              <a:buSzPts val="1800"/>
            </a:pPr>
            <a:r>
              <a:rPr lang="en-GB" sz="1800" dirty="0"/>
              <a:t>Huge wasted memory</a:t>
            </a:r>
          </a:p>
          <a:p>
            <a:pPr lvl="2" indent="-342900">
              <a:spcBef>
                <a:spcPts val="0"/>
              </a:spcBef>
              <a:buSzPts val="1800"/>
            </a:pPr>
            <a:r>
              <a:rPr lang="en-GB" sz="1800" dirty="0"/>
              <a:t>Suitable for scenes with uniform depth complexity</a:t>
            </a:r>
            <a:endParaRPr lang="en-GB" b="1" dirty="0"/>
          </a:p>
          <a:p>
            <a:pPr lvl="1" indent="-342900">
              <a:spcBef>
                <a:spcPts val="0"/>
              </a:spcBef>
              <a:buSzPts val="1800"/>
            </a:pPr>
            <a:r>
              <a:rPr lang="en-GB" sz="1800" b="1" dirty="0"/>
              <a:t>Linked Lists</a:t>
            </a:r>
          </a:p>
          <a:p>
            <a:pPr lvl="2" indent="-342900">
              <a:spcBef>
                <a:spcPts val="0"/>
              </a:spcBef>
              <a:buSzPts val="1800"/>
            </a:pPr>
            <a:r>
              <a:rPr lang="en-GB" sz="1800" dirty="0"/>
              <a:t>Application-constrained memory</a:t>
            </a:r>
          </a:p>
          <a:p>
            <a:pPr lvl="2" indent="-342900">
              <a:spcBef>
                <a:spcPts val="0"/>
              </a:spcBef>
              <a:buSzPts val="1800"/>
            </a:pPr>
            <a:r>
              <a:rPr lang="en-GB" sz="1800" dirty="0"/>
              <a:t>Low cache utilization</a:t>
            </a:r>
          </a:p>
          <a:p>
            <a:pPr lvl="2" indent="-342900">
              <a:spcBef>
                <a:spcPts val="0"/>
              </a:spcBef>
              <a:buSzPts val="1800"/>
            </a:pPr>
            <a:r>
              <a:rPr lang="en-GB" sz="1800" dirty="0"/>
              <a:t>Suitable for scenes with high geometry complexity</a:t>
            </a:r>
            <a:endParaRPr sz="1800" dirty="0"/>
          </a:p>
        </p:txBody>
      </p:sp>
      <p:sp>
        <p:nvSpPr>
          <p:cNvPr id="635" name="Google Shape;635;p5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45</a:t>
            </a:fld>
            <a:r>
              <a:rPr lang="en-GB" dirty="0"/>
              <a:t>/86</a:t>
            </a:r>
            <a:endParaRPr dirty="0"/>
          </a:p>
        </p:txBody>
      </p:sp>
      <p:sp>
        <p:nvSpPr>
          <p:cNvPr id="636" name="Google Shape;636;p5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4417">
        <p:fade/>
      </p:transition>
    </mc:Choice>
    <mc:Fallback xmlns="">
      <p:transition advTm="14417">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Store Stage</a:t>
            </a:r>
            <a:endParaRPr/>
          </a:p>
        </p:txBody>
      </p:sp>
      <p:sp>
        <p:nvSpPr>
          <p:cNvPr id="642" name="Google Shape;642;p5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No optimal solution</a:t>
            </a:r>
            <a:endParaRPr dirty="0"/>
          </a:p>
          <a:p>
            <a:pPr marL="457200" lvl="0" indent="-342900" algn="l" rtl="0">
              <a:spcBef>
                <a:spcPts val="0"/>
              </a:spcBef>
              <a:spcAft>
                <a:spcPts val="0"/>
              </a:spcAft>
              <a:buSzPts val="1800"/>
              <a:buChar char="●"/>
            </a:pPr>
            <a:r>
              <a:rPr lang="en-GB" b="1" dirty="0"/>
              <a:t>In practice</a:t>
            </a:r>
            <a:endParaRPr lang="en-GB" sz="1800" dirty="0"/>
          </a:p>
          <a:p>
            <a:pPr lvl="1" indent="-342900">
              <a:spcBef>
                <a:spcPts val="0"/>
              </a:spcBef>
              <a:buSzPts val="1800"/>
            </a:pPr>
            <a:r>
              <a:rPr lang="en-GB" sz="1800" dirty="0"/>
              <a:t>Fixed Arrays</a:t>
            </a:r>
          </a:p>
          <a:p>
            <a:pPr lvl="2" indent="-342900">
              <a:spcBef>
                <a:spcPts val="0"/>
              </a:spcBef>
              <a:buSzPts val="1800"/>
            </a:pPr>
            <a:r>
              <a:rPr lang="en-GB" sz="1800" dirty="0"/>
              <a:t>Fastest + simple implementation</a:t>
            </a:r>
          </a:p>
          <a:p>
            <a:pPr lvl="2" indent="-342900">
              <a:spcBef>
                <a:spcPts val="0"/>
              </a:spcBef>
              <a:buSzPts val="1800"/>
            </a:pPr>
            <a:r>
              <a:rPr lang="en-GB" sz="1800" dirty="0"/>
              <a:t>Huge wasted memory</a:t>
            </a:r>
          </a:p>
          <a:p>
            <a:pPr lvl="2" indent="-342900">
              <a:spcBef>
                <a:spcPts val="0"/>
              </a:spcBef>
              <a:buSzPts val="1800"/>
            </a:pPr>
            <a:r>
              <a:rPr lang="en-GB" sz="1800" dirty="0"/>
              <a:t>Suitable for scenes with uniform depth complexity</a:t>
            </a:r>
            <a:endParaRPr b="1" dirty="0"/>
          </a:p>
          <a:p>
            <a:pPr marL="914400" lvl="1" indent="-342900" algn="l" rtl="0">
              <a:spcBef>
                <a:spcPts val="0"/>
              </a:spcBef>
              <a:spcAft>
                <a:spcPts val="0"/>
              </a:spcAft>
              <a:buSzPts val="1800"/>
              <a:buChar char="○"/>
            </a:pPr>
            <a:r>
              <a:rPr lang="en-GB" sz="1800" dirty="0"/>
              <a:t>Linked Lists</a:t>
            </a:r>
            <a:endParaRPr sz="1800" dirty="0"/>
          </a:p>
          <a:p>
            <a:pPr marL="1371600" lvl="2" indent="-342900" algn="l" rtl="0">
              <a:spcBef>
                <a:spcPts val="0"/>
              </a:spcBef>
              <a:spcAft>
                <a:spcPts val="0"/>
              </a:spcAft>
              <a:buSzPts val="1800"/>
              <a:buChar char="■"/>
            </a:pPr>
            <a:r>
              <a:rPr lang="en-GB" sz="1800" dirty="0"/>
              <a:t>Application-constrained memory</a:t>
            </a:r>
            <a:endParaRPr sz="1800" dirty="0"/>
          </a:p>
          <a:p>
            <a:pPr marL="1371600" lvl="2" indent="-342900" algn="l" rtl="0">
              <a:spcBef>
                <a:spcPts val="0"/>
              </a:spcBef>
              <a:spcAft>
                <a:spcPts val="0"/>
              </a:spcAft>
              <a:buSzPts val="1800"/>
              <a:buChar char="■"/>
            </a:pPr>
            <a:r>
              <a:rPr lang="en-GB" sz="1800" dirty="0"/>
              <a:t>Low cache utilization</a:t>
            </a:r>
            <a:endParaRPr sz="1800" dirty="0"/>
          </a:p>
          <a:p>
            <a:pPr marL="1371600" lvl="2" indent="-342900" algn="l" rtl="0">
              <a:spcBef>
                <a:spcPts val="0"/>
              </a:spcBef>
              <a:spcAft>
                <a:spcPts val="0"/>
              </a:spcAft>
              <a:buSzPts val="1800"/>
              <a:buChar char="■"/>
            </a:pPr>
            <a:r>
              <a:rPr lang="en-GB" sz="1800" dirty="0"/>
              <a:t>Suitable for scenes with high geometry complexity</a:t>
            </a:r>
          </a:p>
          <a:p>
            <a:pPr marL="857250" lvl="1" indent="-285750">
              <a:spcBef>
                <a:spcPts val="0"/>
              </a:spcBef>
              <a:buSzPts val="1800"/>
            </a:pPr>
            <a:r>
              <a:rPr lang="en-GB" sz="1800" b="1" dirty="0"/>
              <a:t>Variable Arrays</a:t>
            </a:r>
          </a:p>
          <a:p>
            <a:pPr marL="1371600" lvl="2" indent="-342900" algn="l" rtl="0">
              <a:spcBef>
                <a:spcPts val="0"/>
              </a:spcBef>
              <a:spcAft>
                <a:spcPts val="0"/>
              </a:spcAft>
              <a:buSzPts val="1800"/>
              <a:buChar char="■"/>
            </a:pPr>
            <a:r>
              <a:rPr lang="en-GB" sz="1800" dirty="0"/>
              <a:t>Two geometry passes</a:t>
            </a:r>
            <a:endParaRPr sz="1800" dirty="0"/>
          </a:p>
          <a:p>
            <a:pPr marL="1371600" lvl="2" indent="-342900" algn="l" rtl="0">
              <a:spcBef>
                <a:spcPts val="0"/>
              </a:spcBef>
              <a:spcAft>
                <a:spcPts val="0"/>
              </a:spcAft>
              <a:buSzPts val="1800"/>
              <a:buChar char="■"/>
            </a:pPr>
            <a:r>
              <a:rPr lang="en-GB" sz="1800" dirty="0"/>
              <a:t>Tight memory budget</a:t>
            </a:r>
            <a:endParaRPr sz="1800" dirty="0"/>
          </a:p>
          <a:p>
            <a:pPr marL="1371600" lvl="2" indent="-342900" algn="l" rtl="0">
              <a:spcBef>
                <a:spcPts val="0"/>
              </a:spcBef>
              <a:spcAft>
                <a:spcPts val="0"/>
              </a:spcAft>
              <a:buSzPts val="1800"/>
              <a:buChar char="■"/>
            </a:pPr>
            <a:r>
              <a:rPr lang="en-GB" sz="1800" dirty="0"/>
              <a:t>Suitable for scenes with medium geometry complexity</a:t>
            </a:r>
            <a:endParaRPr sz="1800" dirty="0"/>
          </a:p>
        </p:txBody>
      </p:sp>
      <p:sp>
        <p:nvSpPr>
          <p:cNvPr id="643" name="Google Shape;643;p5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46</a:t>
            </a:fld>
            <a:r>
              <a:rPr lang="en-GB" dirty="0"/>
              <a:t>/86</a:t>
            </a:r>
            <a:endParaRPr dirty="0"/>
          </a:p>
        </p:txBody>
      </p:sp>
      <p:sp>
        <p:nvSpPr>
          <p:cNvPr id="644" name="Google Shape;644;p5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19882">
        <p:fade/>
      </p:transition>
    </mc:Choice>
    <mc:Fallback xmlns="">
      <p:transition advTm="19882">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Sort Stage</a:t>
            </a:r>
            <a:endParaRPr/>
          </a:p>
        </p:txBody>
      </p:sp>
      <p:sp>
        <p:nvSpPr>
          <p:cNvPr id="650" name="Google Shape;650;p5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Screen-space pass -&gt; </a:t>
            </a:r>
            <a:r>
              <a:rPr lang="en-GB"/>
              <a:t>per-pixel fragment sorting by depth</a:t>
            </a:r>
            <a:endParaRPr/>
          </a:p>
          <a:p>
            <a:pPr marL="457200" lvl="0" indent="-342900" algn="l" rtl="0">
              <a:spcBef>
                <a:spcPts val="0"/>
              </a:spcBef>
              <a:spcAft>
                <a:spcPts val="0"/>
              </a:spcAft>
              <a:buSzPts val="1800"/>
              <a:buChar char="●"/>
            </a:pPr>
            <a:r>
              <a:rPr lang="en-GB" b="1"/>
              <a:t>Process into 4 steps: </a:t>
            </a:r>
            <a:endParaRPr b="1"/>
          </a:p>
          <a:p>
            <a:pPr marL="914400" lvl="1" indent="-342900" algn="l" rtl="0">
              <a:spcBef>
                <a:spcPts val="0"/>
              </a:spcBef>
              <a:spcAft>
                <a:spcPts val="0"/>
              </a:spcAft>
              <a:buSzPts val="1800"/>
              <a:buChar char="○"/>
            </a:pPr>
            <a:r>
              <a:rPr lang="en-GB" sz="1800"/>
              <a:t>(1) </a:t>
            </a:r>
            <a:r>
              <a:rPr lang="en-GB" sz="1800" b="1"/>
              <a:t>Read </a:t>
            </a:r>
            <a:r>
              <a:rPr lang="en-GB" sz="1800"/>
              <a:t>from Global, (2) </a:t>
            </a:r>
            <a:r>
              <a:rPr lang="en-GB" sz="1800" b="1"/>
              <a:t>Store </a:t>
            </a:r>
            <a:r>
              <a:rPr lang="en-GB" sz="1800"/>
              <a:t>to Local, (3) </a:t>
            </a:r>
            <a:r>
              <a:rPr lang="en-GB" sz="1800" b="1"/>
              <a:t>Sort </a:t>
            </a:r>
            <a:r>
              <a:rPr lang="en-GB" sz="1800"/>
              <a:t>in Local, (4) </a:t>
            </a:r>
            <a:r>
              <a:rPr lang="en-GB" sz="1800" b="1"/>
              <a:t>Save </a:t>
            </a:r>
            <a:r>
              <a:rPr lang="en-GB" sz="1800"/>
              <a:t>to Global</a:t>
            </a:r>
            <a:endParaRPr sz="1800"/>
          </a:p>
          <a:p>
            <a:pPr marL="457200" lvl="0" indent="0" algn="l" rtl="0">
              <a:spcBef>
                <a:spcPts val="1600"/>
              </a:spcBef>
              <a:spcAft>
                <a:spcPts val="1600"/>
              </a:spcAft>
              <a:buNone/>
            </a:pPr>
            <a:r>
              <a:rPr lang="en-GB" b="1"/>
              <a:t> </a:t>
            </a:r>
            <a:endParaRPr b="1"/>
          </a:p>
        </p:txBody>
      </p:sp>
      <p:sp>
        <p:nvSpPr>
          <p:cNvPr id="651" name="Google Shape;651;p5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47</a:t>
            </a:fld>
            <a:r>
              <a:rPr lang="en-GB" dirty="0"/>
              <a:t>/86</a:t>
            </a:r>
            <a:endParaRPr dirty="0"/>
          </a:p>
        </p:txBody>
      </p:sp>
      <p:pic>
        <p:nvPicPr>
          <p:cNvPr id="652" name="Google Shape;652;p59"/>
          <p:cNvPicPr preferRelativeResize="0"/>
          <p:nvPr/>
        </p:nvPicPr>
        <p:blipFill rotWithShape="1">
          <a:blip r:embed="rId4">
            <a:alphaModFix/>
          </a:blip>
          <a:srcRect/>
          <a:stretch/>
        </p:blipFill>
        <p:spPr>
          <a:xfrm>
            <a:off x="563975" y="2233084"/>
            <a:ext cx="4068250" cy="2604040"/>
          </a:xfrm>
          <a:prstGeom prst="rect">
            <a:avLst/>
          </a:prstGeom>
          <a:noFill/>
          <a:ln>
            <a:noFill/>
          </a:ln>
        </p:spPr>
      </p:pic>
      <p:pic>
        <p:nvPicPr>
          <p:cNvPr id="653" name="Google Shape;653;p59"/>
          <p:cNvPicPr preferRelativeResize="0"/>
          <p:nvPr/>
        </p:nvPicPr>
        <p:blipFill rotWithShape="1">
          <a:blip r:embed="rId5">
            <a:alphaModFix/>
          </a:blip>
          <a:srcRect/>
          <a:stretch/>
        </p:blipFill>
        <p:spPr>
          <a:xfrm>
            <a:off x="563975" y="2233084"/>
            <a:ext cx="4068250" cy="2604040"/>
          </a:xfrm>
          <a:prstGeom prst="rect">
            <a:avLst/>
          </a:prstGeom>
          <a:noFill/>
          <a:ln>
            <a:noFill/>
          </a:ln>
        </p:spPr>
      </p:pic>
      <p:pic>
        <p:nvPicPr>
          <p:cNvPr id="654" name="Google Shape;654;p59"/>
          <p:cNvPicPr preferRelativeResize="0"/>
          <p:nvPr/>
        </p:nvPicPr>
        <p:blipFill rotWithShape="1">
          <a:blip r:embed="rId6">
            <a:alphaModFix/>
          </a:blip>
          <a:srcRect/>
          <a:stretch/>
        </p:blipFill>
        <p:spPr>
          <a:xfrm>
            <a:off x="563975" y="2233084"/>
            <a:ext cx="4068250" cy="2604040"/>
          </a:xfrm>
          <a:prstGeom prst="rect">
            <a:avLst/>
          </a:prstGeom>
          <a:noFill/>
          <a:ln>
            <a:noFill/>
          </a:ln>
        </p:spPr>
      </p:pic>
      <p:pic>
        <p:nvPicPr>
          <p:cNvPr id="655" name="Google Shape;655;p59"/>
          <p:cNvPicPr preferRelativeResize="0"/>
          <p:nvPr/>
        </p:nvPicPr>
        <p:blipFill rotWithShape="1">
          <a:blip r:embed="rId7">
            <a:alphaModFix/>
          </a:blip>
          <a:srcRect/>
          <a:stretch/>
        </p:blipFill>
        <p:spPr>
          <a:xfrm>
            <a:off x="563975" y="2233084"/>
            <a:ext cx="4068250" cy="2604040"/>
          </a:xfrm>
          <a:prstGeom prst="rect">
            <a:avLst/>
          </a:prstGeom>
          <a:noFill/>
          <a:ln>
            <a:noFill/>
          </a:ln>
        </p:spPr>
      </p:pic>
      <p:pic>
        <p:nvPicPr>
          <p:cNvPr id="656" name="Google Shape;656;p59"/>
          <p:cNvPicPr preferRelativeResize="0"/>
          <p:nvPr/>
        </p:nvPicPr>
        <p:blipFill rotWithShape="1">
          <a:blip r:embed="rId8">
            <a:alphaModFix/>
          </a:blip>
          <a:srcRect/>
          <a:stretch/>
        </p:blipFill>
        <p:spPr>
          <a:xfrm>
            <a:off x="563975" y="2233084"/>
            <a:ext cx="4068250" cy="2604040"/>
          </a:xfrm>
          <a:prstGeom prst="rect">
            <a:avLst/>
          </a:prstGeom>
          <a:noFill/>
          <a:ln>
            <a:noFill/>
          </a:ln>
        </p:spPr>
      </p:pic>
      <p:pic>
        <p:nvPicPr>
          <p:cNvPr id="657" name="Google Shape;657;p59"/>
          <p:cNvPicPr preferRelativeResize="0"/>
          <p:nvPr/>
        </p:nvPicPr>
        <p:blipFill rotWithShape="1">
          <a:blip r:embed="rId9">
            <a:alphaModFix/>
          </a:blip>
          <a:srcRect/>
          <a:stretch/>
        </p:blipFill>
        <p:spPr>
          <a:xfrm>
            <a:off x="563975" y="2233084"/>
            <a:ext cx="4068250" cy="2604040"/>
          </a:xfrm>
          <a:prstGeom prst="rect">
            <a:avLst/>
          </a:prstGeom>
          <a:noFill/>
          <a:ln>
            <a:noFill/>
          </a:ln>
        </p:spPr>
      </p:pic>
      <p:sp>
        <p:nvSpPr>
          <p:cNvPr id="658" name="Google Shape;658;p5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43667">
        <p:fade/>
      </p:transition>
    </mc:Choice>
    <mc:Fallback xmlns="">
      <p:transition advTm="436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57"/>
                                        </p:tgtEl>
                                      </p:cBhvr>
                                    </p:animEffect>
                                    <p:set>
                                      <p:cBhvr>
                                        <p:cTn id="7" dur="1" fill="hold">
                                          <p:stCondLst>
                                            <p:cond delay="999"/>
                                          </p:stCondLst>
                                        </p:cTn>
                                        <p:tgtEl>
                                          <p:spTgt spid="6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56"/>
                                        </p:tgtEl>
                                      </p:cBhvr>
                                    </p:animEffect>
                                    <p:set>
                                      <p:cBhvr>
                                        <p:cTn id="12" dur="1" fill="hold">
                                          <p:stCondLst>
                                            <p:cond delay="999"/>
                                          </p:stCondLst>
                                        </p:cTn>
                                        <p:tgtEl>
                                          <p:spTgt spid="6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655"/>
                                        </p:tgtEl>
                                      </p:cBhvr>
                                    </p:animEffect>
                                    <p:set>
                                      <p:cBhvr>
                                        <p:cTn id="17" dur="1" fill="hold">
                                          <p:stCondLst>
                                            <p:cond delay="999"/>
                                          </p:stCondLst>
                                        </p:cTn>
                                        <p:tgtEl>
                                          <p:spTgt spid="65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54"/>
                                        </p:tgtEl>
                                      </p:cBhvr>
                                    </p:animEffect>
                                    <p:set>
                                      <p:cBhvr>
                                        <p:cTn id="22" dur="1" fill="hold">
                                          <p:stCondLst>
                                            <p:cond delay="999"/>
                                          </p:stCondLst>
                                        </p:cTn>
                                        <p:tgtEl>
                                          <p:spTgt spid="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Sort Stage</a:t>
            </a:r>
            <a:endParaRPr/>
          </a:p>
        </p:txBody>
      </p:sp>
      <p:sp>
        <p:nvSpPr>
          <p:cNvPr id="665" name="Google Shape;665;p6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Irregular fragment generation </a:t>
            </a:r>
            <a:r>
              <a:rPr lang="en-GB" dirty="0"/>
              <a:t>leads to performance bottlenecks due to</a:t>
            </a:r>
            <a:endParaRPr dirty="0"/>
          </a:p>
          <a:p>
            <a:pPr marL="914400" lvl="1" indent="-342900" algn="l" rtl="0">
              <a:spcBef>
                <a:spcPts val="0"/>
              </a:spcBef>
              <a:spcAft>
                <a:spcPts val="0"/>
              </a:spcAft>
              <a:buSzPts val="1800"/>
              <a:buChar char="○"/>
            </a:pPr>
            <a:r>
              <a:rPr lang="en-GB" sz="1800" b="1" dirty="0"/>
              <a:t>Poor coalescing </a:t>
            </a:r>
            <a:r>
              <a:rPr lang="en-GB" sz="1800" dirty="0"/>
              <a:t>of global memory (in lists) during </a:t>
            </a:r>
            <a:r>
              <a:rPr lang="en-GB" sz="1800" b="1" dirty="0"/>
              <a:t>Read/Save stages (1,4)</a:t>
            </a:r>
            <a:endParaRPr sz="1800" b="1" dirty="0"/>
          </a:p>
          <a:p>
            <a:pPr marL="914400" lvl="1" indent="-342900" algn="l" rtl="0">
              <a:spcBef>
                <a:spcPts val="0"/>
              </a:spcBef>
              <a:spcAft>
                <a:spcPts val="0"/>
              </a:spcAft>
              <a:buSzPts val="1800"/>
              <a:buChar char="○"/>
            </a:pPr>
            <a:r>
              <a:rPr lang="en-GB" sz="1800" b="1" dirty="0"/>
              <a:t>Bad local memory utilisation</a:t>
            </a:r>
            <a:r>
              <a:rPr lang="en-GB" sz="1800" dirty="0"/>
              <a:t> during </a:t>
            </a:r>
            <a:r>
              <a:rPr lang="en-GB" sz="1800" b="1" dirty="0"/>
              <a:t>Store</a:t>
            </a:r>
            <a:r>
              <a:rPr lang="en-GB" sz="1800" dirty="0"/>
              <a:t> </a:t>
            </a:r>
            <a:r>
              <a:rPr lang="en-GB" sz="1800" b="1" dirty="0"/>
              <a:t>stage (2)</a:t>
            </a:r>
            <a:endParaRPr sz="1800" b="1" dirty="0"/>
          </a:p>
          <a:p>
            <a:pPr marL="914400" lvl="1" indent="-342900" algn="l" rtl="0">
              <a:spcBef>
                <a:spcPts val="0"/>
              </a:spcBef>
              <a:spcAft>
                <a:spcPts val="0"/>
              </a:spcAft>
              <a:buSzPts val="1800"/>
              <a:buChar char="○"/>
            </a:pPr>
            <a:r>
              <a:rPr lang="en-GB" sz="1800" b="1" dirty="0"/>
              <a:t>Thread divergence</a:t>
            </a:r>
            <a:r>
              <a:rPr lang="en-GB" sz="1800" dirty="0"/>
              <a:t> during </a:t>
            </a:r>
            <a:r>
              <a:rPr lang="en-GB" sz="1800" b="1" dirty="0"/>
              <a:t>Sort stage (3)</a:t>
            </a:r>
            <a:endParaRPr sz="1800" b="1" dirty="0"/>
          </a:p>
          <a:p>
            <a:pPr marL="914400" lvl="0" indent="0" algn="l" rtl="0">
              <a:spcBef>
                <a:spcPts val="1600"/>
              </a:spcBef>
              <a:spcAft>
                <a:spcPts val="0"/>
              </a:spcAft>
              <a:buNone/>
            </a:pPr>
            <a:endParaRPr sz="1800" dirty="0"/>
          </a:p>
          <a:p>
            <a:pPr marL="457200" lvl="0" indent="0" algn="l" rtl="0">
              <a:spcBef>
                <a:spcPts val="1600"/>
              </a:spcBef>
              <a:spcAft>
                <a:spcPts val="1600"/>
              </a:spcAft>
              <a:buNone/>
            </a:pPr>
            <a:r>
              <a:rPr lang="en-GB" b="1" dirty="0"/>
              <a:t> </a:t>
            </a:r>
            <a:endParaRPr b="1" dirty="0"/>
          </a:p>
        </p:txBody>
      </p:sp>
      <p:sp>
        <p:nvSpPr>
          <p:cNvPr id="666" name="Google Shape;666;p6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48</a:t>
            </a:fld>
            <a:r>
              <a:rPr lang="en-GB" dirty="0"/>
              <a:t>/86</a:t>
            </a:r>
            <a:endParaRPr dirty="0"/>
          </a:p>
        </p:txBody>
      </p:sp>
      <p:sp>
        <p:nvSpPr>
          <p:cNvPr id="667" name="Google Shape;667;p6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grpSp>
        <p:nvGrpSpPr>
          <p:cNvPr id="9" name="Group 8">
            <a:extLst>
              <a:ext uri="{FF2B5EF4-FFF2-40B4-BE49-F238E27FC236}">
                <a16:creationId xmlns:a16="http://schemas.microsoft.com/office/drawing/2014/main" id="{CEED46F4-F6E3-4437-9B12-FD349F5CBC62}"/>
              </a:ext>
            </a:extLst>
          </p:cNvPr>
          <p:cNvGrpSpPr/>
          <p:nvPr/>
        </p:nvGrpSpPr>
        <p:grpSpPr>
          <a:xfrm>
            <a:off x="5859359" y="3307644"/>
            <a:ext cx="3103853" cy="1584436"/>
            <a:chOff x="5728447" y="3244564"/>
            <a:chExt cx="3103853" cy="1584436"/>
          </a:xfrm>
        </p:grpSpPr>
        <p:pic>
          <p:nvPicPr>
            <p:cNvPr id="15" name="Google Shape;664;p60">
              <a:extLst>
                <a:ext uri="{FF2B5EF4-FFF2-40B4-BE49-F238E27FC236}">
                  <a16:creationId xmlns:a16="http://schemas.microsoft.com/office/drawing/2014/main" id="{2505499B-02D7-4E0B-90CC-10D205EA82F7}"/>
                </a:ext>
              </a:extLst>
            </p:cNvPr>
            <p:cNvPicPr preferRelativeResize="0"/>
            <p:nvPr/>
          </p:nvPicPr>
          <p:blipFill rotWithShape="1">
            <a:blip r:embed="rId4">
              <a:alphaModFix/>
            </a:blip>
            <a:srcRect b="21198"/>
            <a:stretch/>
          </p:blipFill>
          <p:spPr>
            <a:xfrm>
              <a:off x="6005047" y="3244564"/>
              <a:ext cx="2827253" cy="1426049"/>
            </a:xfrm>
            <a:prstGeom prst="rect">
              <a:avLst/>
            </a:prstGeom>
            <a:noFill/>
            <a:ln>
              <a:noFill/>
            </a:ln>
          </p:spPr>
        </p:pic>
        <p:sp>
          <p:nvSpPr>
            <p:cNvPr id="8" name="Rectangle 7">
              <a:extLst>
                <a:ext uri="{FF2B5EF4-FFF2-40B4-BE49-F238E27FC236}">
                  <a16:creationId xmlns:a16="http://schemas.microsoft.com/office/drawing/2014/main" id="{D04F5B22-6CBD-40DA-97AF-96E2C576AAB2}"/>
                </a:ext>
              </a:extLst>
            </p:cNvPr>
            <p:cNvSpPr/>
            <p:nvPr/>
          </p:nvSpPr>
          <p:spPr>
            <a:xfrm>
              <a:off x="5728447" y="4491318"/>
              <a:ext cx="1810871" cy="337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D02B053C-16CE-4DDB-9EC5-BDD2C1769356}"/>
              </a:ext>
            </a:extLst>
          </p:cNvPr>
          <p:cNvGrpSpPr/>
          <p:nvPr/>
        </p:nvGrpSpPr>
        <p:grpSpPr>
          <a:xfrm>
            <a:off x="1143096" y="2482073"/>
            <a:ext cx="5990948" cy="1757592"/>
            <a:chOff x="1201639" y="2733726"/>
            <a:chExt cx="4803408" cy="1409198"/>
          </a:xfrm>
        </p:grpSpPr>
        <p:pic>
          <p:nvPicPr>
            <p:cNvPr id="664" name="Google Shape;664;p60"/>
            <p:cNvPicPr preferRelativeResize="0"/>
            <p:nvPr/>
          </p:nvPicPr>
          <p:blipFill rotWithShape="1">
            <a:blip r:embed="rId4">
              <a:alphaModFix/>
            </a:blip>
            <a:srcRect t="77509" r="42481" b="373"/>
            <a:stretch/>
          </p:blipFill>
          <p:spPr>
            <a:xfrm>
              <a:off x="2355229" y="3566924"/>
              <a:ext cx="2340000" cy="576000"/>
            </a:xfrm>
            <a:prstGeom prst="rect">
              <a:avLst/>
            </a:prstGeom>
            <a:noFill/>
            <a:ln>
              <a:noFill/>
            </a:ln>
          </p:spPr>
        </p:pic>
        <p:pic>
          <p:nvPicPr>
            <p:cNvPr id="668" name="Google Shape;668;p60"/>
            <p:cNvPicPr preferRelativeResize="0"/>
            <p:nvPr/>
          </p:nvPicPr>
          <p:blipFill rotWithShape="1">
            <a:blip r:embed="rId5">
              <a:alphaModFix/>
            </a:blip>
            <a:srcRect t="85807" r="42481" b="-1014"/>
            <a:stretch/>
          </p:blipFill>
          <p:spPr>
            <a:xfrm>
              <a:off x="3665047" y="3023574"/>
              <a:ext cx="2340000" cy="396000"/>
            </a:xfrm>
            <a:prstGeom prst="rect">
              <a:avLst/>
            </a:prstGeom>
            <a:noFill/>
            <a:ln>
              <a:noFill/>
            </a:ln>
          </p:spPr>
        </p:pic>
        <p:pic>
          <p:nvPicPr>
            <p:cNvPr id="669" name="Google Shape;669;p60"/>
            <p:cNvPicPr preferRelativeResize="0"/>
            <p:nvPr/>
          </p:nvPicPr>
          <p:blipFill rotWithShape="1">
            <a:blip r:embed="rId6">
              <a:alphaModFix/>
            </a:blip>
            <a:srcRect l="5" t="85779" r="42482" b="-984"/>
            <a:stretch/>
          </p:blipFill>
          <p:spPr>
            <a:xfrm>
              <a:off x="1201639" y="3031453"/>
              <a:ext cx="2340000" cy="396000"/>
            </a:xfrm>
            <a:prstGeom prst="rect">
              <a:avLst/>
            </a:prstGeom>
            <a:noFill/>
            <a:ln>
              <a:noFill/>
            </a:ln>
          </p:spPr>
        </p:pic>
        <p:sp>
          <p:nvSpPr>
            <p:cNvPr id="10" name="Rectangle 9">
              <a:extLst>
                <a:ext uri="{FF2B5EF4-FFF2-40B4-BE49-F238E27FC236}">
                  <a16:creationId xmlns:a16="http://schemas.microsoft.com/office/drawing/2014/main" id="{347B65C7-EE0D-4321-8D7B-A5CE2C6062D2}"/>
                </a:ext>
              </a:extLst>
            </p:cNvPr>
            <p:cNvSpPr/>
            <p:nvPr/>
          </p:nvSpPr>
          <p:spPr>
            <a:xfrm>
              <a:off x="1984414" y="2733727"/>
              <a:ext cx="930063" cy="307777"/>
            </a:xfrm>
            <a:prstGeom prst="rect">
              <a:avLst/>
            </a:prstGeom>
          </p:spPr>
          <p:txBody>
            <a:bodyPr wrap="none">
              <a:spAutoFit/>
            </a:bodyPr>
            <a:lstStyle/>
            <a:p>
              <a:r>
                <a:rPr lang="en-GB" dirty="0"/>
                <a:t>Thread 1</a:t>
              </a:r>
            </a:p>
          </p:txBody>
        </p:sp>
        <p:sp>
          <p:nvSpPr>
            <p:cNvPr id="19" name="Rectangle 18">
              <a:extLst>
                <a:ext uri="{FF2B5EF4-FFF2-40B4-BE49-F238E27FC236}">
                  <a16:creationId xmlns:a16="http://schemas.microsoft.com/office/drawing/2014/main" id="{CF06E9C0-89FE-45F4-AC1A-2BE08EF82686}"/>
                </a:ext>
              </a:extLst>
            </p:cNvPr>
            <p:cNvSpPr/>
            <p:nvPr/>
          </p:nvSpPr>
          <p:spPr>
            <a:xfrm>
              <a:off x="4478294" y="2733726"/>
              <a:ext cx="899605" cy="307777"/>
            </a:xfrm>
            <a:prstGeom prst="rect">
              <a:avLst/>
            </a:prstGeom>
          </p:spPr>
          <p:txBody>
            <a:bodyPr wrap="none">
              <a:spAutoFit/>
            </a:bodyPr>
            <a:lstStyle/>
            <a:p>
              <a:r>
                <a:rPr lang="en-GB" dirty="0"/>
                <a:t>Thread 2</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50" advTm="45945">
        <p:fade/>
      </p:transition>
    </mc:Choice>
    <mc:Fallback xmlns="">
      <p:transition advTm="45945">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A-buffer - Sort Stage</a:t>
            </a:r>
            <a:endParaRPr/>
          </a:p>
        </p:txBody>
      </p:sp>
      <p:sp>
        <p:nvSpPr>
          <p:cNvPr id="675" name="Google Shape;675;p6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Bad local memory utilisation</a:t>
            </a:r>
            <a:endParaRPr b="1" dirty="0"/>
          </a:p>
          <a:p>
            <a:pPr marL="914400" lvl="1" indent="-342900" algn="l" rtl="0">
              <a:spcBef>
                <a:spcPts val="0"/>
              </a:spcBef>
              <a:spcAft>
                <a:spcPts val="0"/>
              </a:spcAft>
              <a:buSzPts val="1800"/>
              <a:buChar char="○"/>
            </a:pPr>
            <a:r>
              <a:rPr lang="en-GB" sz="1800" dirty="0"/>
              <a:t>Pre-</a:t>
            </a:r>
            <a:r>
              <a:rPr lang="en-GB" sz="1800" dirty="0" err="1"/>
              <a:t>alloc</a:t>
            </a:r>
            <a:r>
              <a:rPr lang="en-GB" sz="1800" dirty="0"/>
              <a:t> different length arrays [KLZ13,LFS*15]</a:t>
            </a:r>
            <a:endParaRPr sz="1800" dirty="0"/>
          </a:p>
          <a:p>
            <a:pPr marL="914400" lvl="1" indent="-342900" algn="l" rtl="0">
              <a:spcBef>
                <a:spcPts val="0"/>
              </a:spcBef>
              <a:spcAft>
                <a:spcPts val="0"/>
              </a:spcAft>
              <a:buSzPts val="1800"/>
              <a:buChar char="○"/>
            </a:pPr>
            <a:r>
              <a:rPr lang="en-GB" sz="1800" dirty="0"/>
              <a:t>Recycling of small-sized fixed array [LFS*15,VPF15]</a:t>
            </a:r>
            <a:endParaRPr sz="1800" dirty="0"/>
          </a:p>
          <a:p>
            <a:pPr marL="914400" lvl="0" indent="0" algn="l" rtl="0">
              <a:spcBef>
                <a:spcPts val="1600"/>
              </a:spcBef>
              <a:spcAft>
                <a:spcPts val="0"/>
              </a:spcAft>
              <a:buNone/>
            </a:pPr>
            <a:endParaRPr sz="1800" dirty="0"/>
          </a:p>
          <a:p>
            <a:pPr marL="457200" lvl="0" indent="0" algn="l" rtl="0">
              <a:spcBef>
                <a:spcPts val="1600"/>
              </a:spcBef>
              <a:spcAft>
                <a:spcPts val="1600"/>
              </a:spcAft>
              <a:buNone/>
            </a:pPr>
            <a:r>
              <a:rPr lang="en-GB" b="1" dirty="0"/>
              <a:t> </a:t>
            </a:r>
            <a:endParaRPr b="1" dirty="0"/>
          </a:p>
        </p:txBody>
      </p:sp>
      <p:sp>
        <p:nvSpPr>
          <p:cNvPr id="676" name="Google Shape;676;p6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49</a:t>
            </a:fld>
            <a:r>
              <a:rPr lang="en-GB" dirty="0"/>
              <a:t>/86</a:t>
            </a:r>
            <a:endParaRPr dirty="0"/>
          </a:p>
        </p:txBody>
      </p:sp>
      <p:sp>
        <p:nvSpPr>
          <p:cNvPr id="677" name="Google Shape;677;p6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46593">
        <p:fade/>
      </p:transition>
    </mc:Choice>
    <mc:Fallback xmlns="">
      <p:transition advTm="4659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lt1"/>
                </a:solidFill>
              </a:rPr>
              <a:t>What the STAR is about</a:t>
            </a:r>
            <a:endParaRPr>
              <a:solidFill>
                <a:schemeClr val="lt1"/>
              </a:solidFill>
            </a:endParaRPr>
          </a:p>
          <a:p>
            <a:pPr marL="0" lvl="0" indent="0" algn="l" rtl="0">
              <a:spcBef>
                <a:spcPts val="0"/>
              </a:spcBef>
              <a:spcAft>
                <a:spcPts val="0"/>
              </a:spcAft>
              <a:buNone/>
            </a:pPr>
            <a:endParaRPr/>
          </a:p>
        </p:txBody>
      </p:sp>
      <p:sp>
        <p:nvSpPr>
          <p:cNvPr id="102" name="Google Shape;102;p1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Definition</a:t>
            </a:r>
            <a:r>
              <a:rPr lang="en-GB" dirty="0"/>
              <a:t>: </a:t>
            </a:r>
            <a:r>
              <a:rPr lang="en-GB" dirty="0" err="1"/>
              <a:t>Multifragment</a:t>
            </a:r>
            <a:r>
              <a:rPr lang="en-GB" dirty="0"/>
              <a:t> rendering (MFR) describes the algorithms and data structures that maintain and process </a:t>
            </a:r>
            <a:r>
              <a:rPr lang="en-GB" b="1" dirty="0"/>
              <a:t>multiple</a:t>
            </a:r>
            <a:r>
              <a:rPr lang="en-GB" dirty="0"/>
              <a:t> per-pixel fragments that:</a:t>
            </a:r>
            <a:endParaRPr dirty="0"/>
          </a:p>
          <a:p>
            <a:pPr marL="457200" lvl="0" indent="-342900" algn="l" rtl="0">
              <a:spcBef>
                <a:spcPts val="1600"/>
              </a:spcBef>
              <a:spcAft>
                <a:spcPts val="0"/>
              </a:spcAft>
              <a:buSzPts val="1800"/>
              <a:buChar char="●"/>
            </a:pPr>
            <a:r>
              <a:rPr lang="en-GB" dirty="0"/>
              <a:t>Correspond to the </a:t>
            </a:r>
            <a:r>
              <a:rPr lang="en-GB" b="1" dirty="0"/>
              <a:t>same location</a:t>
            </a:r>
            <a:r>
              <a:rPr lang="en-GB" dirty="0"/>
              <a:t> (pixel) in image-space</a:t>
            </a:r>
            <a:endParaRPr dirty="0"/>
          </a:p>
          <a:p>
            <a:pPr marL="457200" lvl="0" indent="-342900" algn="l" rtl="0">
              <a:spcBef>
                <a:spcPts val="0"/>
              </a:spcBef>
              <a:spcAft>
                <a:spcPts val="0"/>
              </a:spcAft>
              <a:buSzPts val="1800"/>
              <a:buChar char="●"/>
            </a:pPr>
            <a:r>
              <a:rPr lang="en-GB" dirty="0"/>
              <a:t>Are captured from the </a:t>
            </a:r>
            <a:r>
              <a:rPr lang="en-GB" b="1" dirty="0"/>
              <a:t>same viewpoint</a:t>
            </a:r>
            <a:endParaRPr dirty="0"/>
          </a:p>
          <a:p>
            <a:pPr marL="0" lvl="0" indent="0" algn="l" rtl="0">
              <a:spcBef>
                <a:spcPts val="1600"/>
              </a:spcBef>
              <a:spcAft>
                <a:spcPts val="0"/>
              </a:spcAft>
              <a:buNone/>
            </a:pPr>
            <a:r>
              <a:rPr lang="en-GB" dirty="0"/>
              <a:t>It does </a:t>
            </a:r>
            <a:r>
              <a:rPr lang="en-GB" b="1" dirty="0"/>
              <a:t>not describe</a:t>
            </a:r>
            <a:r>
              <a:rPr lang="en-GB" dirty="0"/>
              <a:t>:</a:t>
            </a:r>
            <a:endParaRPr dirty="0"/>
          </a:p>
          <a:p>
            <a:pPr marL="457200" lvl="0" indent="-342900" algn="l" rtl="0">
              <a:spcBef>
                <a:spcPts val="1600"/>
              </a:spcBef>
              <a:spcAft>
                <a:spcPts val="0"/>
              </a:spcAft>
              <a:buSzPts val="1800"/>
              <a:buChar char="●"/>
            </a:pPr>
            <a:r>
              <a:rPr lang="en-GB" dirty="0"/>
              <a:t>Multi-view methods</a:t>
            </a:r>
            <a:endParaRPr dirty="0"/>
          </a:p>
          <a:p>
            <a:pPr marL="914400" lvl="1" indent="-317500" algn="l" rtl="0">
              <a:spcBef>
                <a:spcPts val="0"/>
              </a:spcBef>
              <a:spcAft>
                <a:spcPts val="0"/>
              </a:spcAft>
              <a:buSzPts val="1400"/>
              <a:buChar char="○"/>
            </a:pPr>
            <a:r>
              <a:rPr lang="en-GB" dirty="0"/>
              <a:t>e.g. </a:t>
            </a:r>
            <a:r>
              <a:rPr lang="en-GB" dirty="0" err="1"/>
              <a:t>cubemap</a:t>
            </a:r>
            <a:r>
              <a:rPr lang="en-GB" dirty="0"/>
              <a:t> rendering, layered depth images (LDIs) [SGHS98]</a:t>
            </a:r>
            <a:endParaRPr dirty="0"/>
          </a:p>
          <a:p>
            <a:pPr marL="457200" lvl="0" indent="-342900" algn="l" rtl="0">
              <a:spcBef>
                <a:spcPts val="0"/>
              </a:spcBef>
              <a:spcAft>
                <a:spcPts val="0"/>
              </a:spcAft>
              <a:buSzPts val="1800"/>
              <a:buChar char="●"/>
            </a:pPr>
            <a:r>
              <a:rPr lang="en-GB" dirty="0" err="1"/>
              <a:t>Voxelisation</a:t>
            </a:r>
            <a:r>
              <a:rPr lang="en-GB" dirty="0"/>
              <a:t> techniques</a:t>
            </a:r>
            <a:endParaRPr dirty="0"/>
          </a:p>
        </p:txBody>
      </p:sp>
      <p:sp>
        <p:nvSpPr>
          <p:cNvPr id="103" name="Google Shape;103;p1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a:t>
            </a:fld>
            <a:r>
              <a:rPr lang="en-GB" dirty="0"/>
              <a:t>/86</a:t>
            </a:r>
            <a:endParaRPr dirty="0"/>
          </a:p>
        </p:txBody>
      </p:sp>
      <p:sp>
        <p:nvSpPr>
          <p:cNvPr id="104" name="Google Shape;104;p1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14615">
        <p:fade/>
      </p:transition>
    </mc:Choice>
    <mc:Fallback xmlns="">
      <p:transition advTm="14615">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Sort Stage</a:t>
            </a:r>
            <a:endParaRPr/>
          </a:p>
        </p:txBody>
      </p:sp>
      <p:sp>
        <p:nvSpPr>
          <p:cNvPr id="683" name="Google Shape;683;p6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Bad local memory utilisation</a:t>
            </a:r>
            <a:endParaRPr dirty="0"/>
          </a:p>
          <a:p>
            <a:pPr marL="914400" lvl="1" indent="-342900" algn="l" rtl="0">
              <a:spcBef>
                <a:spcPts val="0"/>
              </a:spcBef>
              <a:spcAft>
                <a:spcPts val="0"/>
              </a:spcAft>
              <a:buSzPts val="1800"/>
              <a:buChar char="○"/>
            </a:pPr>
            <a:r>
              <a:rPr lang="en-GB" sz="1800" dirty="0"/>
              <a:t>Pre-</a:t>
            </a:r>
            <a:r>
              <a:rPr lang="en-GB" sz="1800" dirty="0" err="1"/>
              <a:t>alloc</a:t>
            </a:r>
            <a:r>
              <a:rPr lang="en-GB" sz="1800" dirty="0"/>
              <a:t> different length arrays [KLZ13,LFS*15]</a:t>
            </a:r>
            <a:endParaRPr sz="1800" dirty="0"/>
          </a:p>
          <a:p>
            <a:pPr marL="914400" lvl="1" indent="-342900" algn="l" rtl="0">
              <a:spcBef>
                <a:spcPts val="0"/>
              </a:spcBef>
              <a:spcAft>
                <a:spcPts val="0"/>
              </a:spcAft>
              <a:buSzPts val="1800"/>
              <a:buChar char="○"/>
            </a:pPr>
            <a:r>
              <a:rPr lang="en-GB" sz="1800" dirty="0"/>
              <a:t>Recycling of small-sized fixed array [LFS*15,VPF15]</a:t>
            </a:r>
            <a:r>
              <a:rPr lang="en-GB" b="1" dirty="0"/>
              <a:t> </a:t>
            </a:r>
            <a:endParaRPr b="1" dirty="0"/>
          </a:p>
          <a:p>
            <a:pPr marL="457200" lvl="0" indent="-342900" algn="l" rtl="0">
              <a:spcBef>
                <a:spcPts val="0"/>
              </a:spcBef>
              <a:spcAft>
                <a:spcPts val="0"/>
              </a:spcAft>
              <a:buSzPts val="1800"/>
              <a:buChar char="●"/>
            </a:pPr>
            <a:r>
              <a:rPr lang="en-GB" b="1" dirty="0"/>
              <a:t>Thread divergence</a:t>
            </a:r>
            <a:endParaRPr b="1" dirty="0"/>
          </a:p>
          <a:p>
            <a:pPr marL="914400" lvl="1" indent="-342900" algn="l" rtl="0">
              <a:spcBef>
                <a:spcPts val="0"/>
              </a:spcBef>
              <a:spcAft>
                <a:spcPts val="0"/>
              </a:spcAft>
              <a:buSzPts val="1800"/>
              <a:buChar char="○"/>
            </a:pPr>
            <a:r>
              <a:rPr lang="en-GB" sz="1800" dirty="0"/>
              <a:t>Different sorting algorithm per pixel [KLZ12]</a:t>
            </a:r>
            <a:endParaRPr sz="1800" dirty="0"/>
          </a:p>
          <a:p>
            <a:pPr marL="1371600" lvl="2" indent="-342900" algn="l" rtl="0">
              <a:spcBef>
                <a:spcPts val="0"/>
              </a:spcBef>
              <a:spcAft>
                <a:spcPts val="0"/>
              </a:spcAft>
              <a:buSzPts val="1800"/>
              <a:buChar char="■"/>
            </a:pPr>
            <a:r>
              <a:rPr lang="en-GB" sz="1800" dirty="0"/>
              <a:t>Insertion sort → small lists</a:t>
            </a:r>
            <a:endParaRPr sz="1800" dirty="0"/>
          </a:p>
          <a:p>
            <a:pPr marL="1371600" lvl="2" indent="-342900" algn="l" rtl="0">
              <a:spcBef>
                <a:spcPts val="0"/>
              </a:spcBef>
              <a:spcAft>
                <a:spcPts val="0"/>
              </a:spcAft>
              <a:buSzPts val="1800"/>
              <a:buChar char="■"/>
            </a:pPr>
            <a:r>
              <a:rPr lang="en-GB" sz="1800" dirty="0"/>
              <a:t>Merge sort → large lists</a:t>
            </a:r>
            <a:endParaRPr sz="1800" dirty="0"/>
          </a:p>
          <a:p>
            <a:pPr marL="914400" lvl="1" indent="-342900" algn="l" rtl="0">
              <a:spcBef>
                <a:spcPts val="0"/>
              </a:spcBef>
              <a:spcAft>
                <a:spcPts val="0"/>
              </a:spcAft>
              <a:buSzPts val="1800"/>
              <a:buChar char="○"/>
            </a:pPr>
            <a:r>
              <a:rPr lang="en-GB" sz="1800" dirty="0"/>
              <a:t>Split depth space into buckets [VF13]</a:t>
            </a:r>
            <a:endParaRPr sz="1800" dirty="0"/>
          </a:p>
          <a:p>
            <a:pPr marL="1371600" lvl="2" indent="-342900" algn="l" rtl="0">
              <a:spcBef>
                <a:spcPts val="0"/>
              </a:spcBef>
              <a:spcAft>
                <a:spcPts val="0"/>
              </a:spcAft>
              <a:buSzPts val="1800"/>
              <a:buChar char="■"/>
            </a:pPr>
            <a:r>
              <a:rPr lang="en-GB" sz="1800" dirty="0"/>
              <a:t>Bin sort</a:t>
            </a:r>
            <a:endParaRPr sz="1800" dirty="0"/>
          </a:p>
          <a:p>
            <a:pPr marL="914400" lvl="1" indent="-342900" algn="l" rtl="0">
              <a:spcBef>
                <a:spcPts val="0"/>
              </a:spcBef>
              <a:spcAft>
                <a:spcPts val="0"/>
              </a:spcAft>
              <a:buSzPts val="1800"/>
              <a:buChar char="○"/>
            </a:pPr>
            <a:r>
              <a:rPr lang="en-GB" sz="1800" dirty="0"/>
              <a:t>Register-based block sort algorithm [KLZ14,AL18]</a:t>
            </a:r>
            <a:endParaRPr b="1" dirty="0"/>
          </a:p>
        </p:txBody>
      </p:sp>
      <p:sp>
        <p:nvSpPr>
          <p:cNvPr id="684" name="Google Shape;684;p6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50</a:t>
            </a:fld>
            <a:r>
              <a:rPr lang="en-GB" dirty="0"/>
              <a:t>/86</a:t>
            </a:r>
            <a:endParaRPr dirty="0"/>
          </a:p>
        </p:txBody>
      </p:sp>
      <p:sp>
        <p:nvSpPr>
          <p:cNvPr id="685" name="Google Shape;685;p6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2958">
        <p:fade/>
      </p:transition>
    </mc:Choice>
    <mc:Fallback xmlns="">
      <p:transition advTm="22958">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A-buffer - Sort Stage</a:t>
            </a:r>
            <a:endParaRPr/>
          </a:p>
        </p:txBody>
      </p:sp>
      <p:sp>
        <p:nvSpPr>
          <p:cNvPr id="691" name="Google Shape;691;p6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Bad local memory utilisation</a:t>
            </a:r>
            <a:endParaRPr dirty="0"/>
          </a:p>
          <a:p>
            <a:pPr marL="914400" lvl="1" indent="-342900" algn="l" rtl="0">
              <a:spcBef>
                <a:spcPts val="0"/>
              </a:spcBef>
              <a:spcAft>
                <a:spcPts val="0"/>
              </a:spcAft>
              <a:buSzPts val="1800"/>
              <a:buChar char="○"/>
            </a:pPr>
            <a:r>
              <a:rPr lang="en-GB" sz="1800" dirty="0"/>
              <a:t>Pre-</a:t>
            </a:r>
            <a:r>
              <a:rPr lang="en-GB" sz="1800" dirty="0" err="1"/>
              <a:t>alloc</a:t>
            </a:r>
            <a:r>
              <a:rPr lang="en-GB" sz="1800" dirty="0"/>
              <a:t> different length arrays [KLZ13,LFS*15]</a:t>
            </a:r>
            <a:endParaRPr sz="1800" dirty="0"/>
          </a:p>
          <a:p>
            <a:pPr marL="914400" lvl="1" indent="-342900" algn="l" rtl="0">
              <a:spcBef>
                <a:spcPts val="0"/>
              </a:spcBef>
              <a:spcAft>
                <a:spcPts val="0"/>
              </a:spcAft>
              <a:buSzPts val="1800"/>
              <a:buChar char="○"/>
            </a:pPr>
            <a:r>
              <a:rPr lang="en-GB" sz="1800" dirty="0"/>
              <a:t>Recycling of small-sized fixed array [LFS*15,VPF15]</a:t>
            </a:r>
            <a:r>
              <a:rPr lang="en-GB" b="1" dirty="0"/>
              <a:t> </a:t>
            </a:r>
            <a:endParaRPr b="1" dirty="0"/>
          </a:p>
          <a:p>
            <a:pPr marL="457200" lvl="0" indent="-342900" algn="l" rtl="0">
              <a:spcBef>
                <a:spcPts val="0"/>
              </a:spcBef>
              <a:spcAft>
                <a:spcPts val="0"/>
              </a:spcAft>
              <a:buSzPts val="1800"/>
              <a:buChar char="●"/>
            </a:pPr>
            <a:r>
              <a:rPr lang="en-GB" dirty="0"/>
              <a:t>Thread divergence</a:t>
            </a:r>
            <a:endParaRPr dirty="0"/>
          </a:p>
          <a:p>
            <a:pPr marL="914400" lvl="1" indent="-342900" algn="l" rtl="0">
              <a:spcBef>
                <a:spcPts val="0"/>
              </a:spcBef>
              <a:spcAft>
                <a:spcPts val="0"/>
              </a:spcAft>
              <a:buSzPts val="1800"/>
              <a:buChar char="○"/>
            </a:pPr>
            <a:r>
              <a:rPr lang="en-GB" sz="1800" dirty="0"/>
              <a:t>Different sorting algorithm per pixel [KLZ12]</a:t>
            </a:r>
            <a:endParaRPr sz="1800" dirty="0"/>
          </a:p>
          <a:p>
            <a:pPr marL="1371600" lvl="2" indent="-342900" algn="l" rtl="0">
              <a:spcBef>
                <a:spcPts val="0"/>
              </a:spcBef>
              <a:spcAft>
                <a:spcPts val="0"/>
              </a:spcAft>
              <a:buSzPts val="1800"/>
              <a:buChar char="■"/>
            </a:pPr>
            <a:r>
              <a:rPr lang="en-GB" sz="1800" dirty="0"/>
              <a:t>Insertion sort → small lists</a:t>
            </a:r>
            <a:endParaRPr sz="1800" dirty="0"/>
          </a:p>
          <a:p>
            <a:pPr marL="1371600" lvl="2" indent="-342900" algn="l" rtl="0">
              <a:spcBef>
                <a:spcPts val="0"/>
              </a:spcBef>
              <a:spcAft>
                <a:spcPts val="0"/>
              </a:spcAft>
              <a:buSzPts val="1800"/>
              <a:buChar char="■"/>
            </a:pPr>
            <a:r>
              <a:rPr lang="en-GB" sz="1800" dirty="0"/>
              <a:t>Merge sort → large lists</a:t>
            </a:r>
            <a:endParaRPr sz="1800" dirty="0"/>
          </a:p>
          <a:p>
            <a:pPr marL="914400" lvl="1" indent="-342900" algn="l" rtl="0">
              <a:spcBef>
                <a:spcPts val="0"/>
              </a:spcBef>
              <a:spcAft>
                <a:spcPts val="0"/>
              </a:spcAft>
              <a:buSzPts val="1800"/>
              <a:buChar char="○"/>
            </a:pPr>
            <a:r>
              <a:rPr lang="en-GB" sz="1800" dirty="0"/>
              <a:t>Split depth space into buckets [VF13]</a:t>
            </a:r>
            <a:endParaRPr sz="1800" dirty="0"/>
          </a:p>
          <a:p>
            <a:pPr marL="1371600" lvl="2" indent="-342900" algn="l" rtl="0">
              <a:spcBef>
                <a:spcPts val="0"/>
              </a:spcBef>
              <a:spcAft>
                <a:spcPts val="0"/>
              </a:spcAft>
              <a:buSzPts val="1800"/>
              <a:buChar char="■"/>
            </a:pPr>
            <a:r>
              <a:rPr lang="en-GB" sz="1800" dirty="0"/>
              <a:t>Bin sort</a:t>
            </a:r>
            <a:endParaRPr sz="1800" dirty="0"/>
          </a:p>
          <a:p>
            <a:pPr marL="914400" lvl="1" indent="-342900" algn="l" rtl="0">
              <a:spcBef>
                <a:spcPts val="0"/>
              </a:spcBef>
              <a:spcAft>
                <a:spcPts val="0"/>
              </a:spcAft>
              <a:buSzPts val="1800"/>
              <a:buChar char="○"/>
            </a:pPr>
            <a:r>
              <a:rPr lang="en-GB" sz="1800" dirty="0"/>
              <a:t>Register-based block sort algorithm [KLZ14,AL18]</a:t>
            </a:r>
            <a:endParaRPr sz="1800" dirty="0"/>
          </a:p>
          <a:p>
            <a:pPr marL="457200" lvl="0" indent="-342900" algn="l" rtl="0">
              <a:spcBef>
                <a:spcPts val="0"/>
              </a:spcBef>
              <a:spcAft>
                <a:spcPts val="0"/>
              </a:spcAft>
              <a:buSzPts val="1800"/>
              <a:buChar char="●"/>
            </a:pPr>
            <a:r>
              <a:rPr lang="en-GB" sz="1800" b="1" dirty="0"/>
              <a:t>In practice</a:t>
            </a:r>
            <a:endParaRPr sz="1800" b="1" dirty="0"/>
          </a:p>
          <a:p>
            <a:pPr marL="914400" lvl="1" indent="-342900" algn="l" rtl="0">
              <a:spcBef>
                <a:spcPts val="0"/>
              </a:spcBef>
              <a:spcAft>
                <a:spcPts val="0"/>
              </a:spcAft>
              <a:buSzPts val="1800"/>
              <a:buChar char="○"/>
            </a:pPr>
            <a:r>
              <a:rPr lang="en-GB" sz="1800" dirty="0"/>
              <a:t>Hybrid solutions</a:t>
            </a:r>
            <a:endParaRPr sz="1800" dirty="0"/>
          </a:p>
          <a:p>
            <a:pPr marL="457200" lvl="0" indent="0" algn="l" rtl="0">
              <a:spcBef>
                <a:spcPts val="1600"/>
              </a:spcBef>
              <a:spcAft>
                <a:spcPts val="0"/>
              </a:spcAft>
              <a:buNone/>
            </a:pPr>
            <a:endParaRPr b="1" dirty="0"/>
          </a:p>
          <a:p>
            <a:pPr marL="914400" lvl="0" indent="0" algn="l" rtl="0">
              <a:spcBef>
                <a:spcPts val="1600"/>
              </a:spcBef>
              <a:spcAft>
                <a:spcPts val="0"/>
              </a:spcAft>
              <a:buNone/>
            </a:pPr>
            <a:endParaRPr sz="1800" dirty="0"/>
          </a:p>
          <a:p>
            <a:pPr marL="457200" lvl="0" indent="0" algn="l" rtl="0">
              <a:spcBef>
                <a:spcPts val="1600"/>
              </a:spcBef>
              <a:spcAft>
                <a:spcPts val="1600"/>
              </a:spcAft>
              <a:buNone/>
            </a:pPr>
            <a:r>
              <a:rPr lang="en-GB" b="1" dirty="0"/>
              <a:t> </a:t>
            </a:r>
            <a:endParaRPr b="1" dirty="0"/>
          </a:p>
        </p:txBody>
      </p:sp>
      <p:sp>
        <p:nvSpPr>
          <p:cNvPr id="692" name="Google Shape;692;p6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51</a:t>
            </a:fld>
            <a:r>
              <a:rPr lang="en-GB" dirty="0"/>
              <a:t>/86</a:t>
            </a:r>
            <a:endParaRPr dirty="0"/>
          </a:p>
        </p:txBody>
      </p:sp>
      <p:sp>
        <p:nvSpPr>
          <p:cNvPr id="693" name="Google Shape;693;p6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28366">
        <p:fade/>
      </p:transition>
    </mc:Choice>
    <mc:Fallback xmlns="">
      <p:transition advTm="28366">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699" name="Google Shape;699;p6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Fragment subset per iteration</a:t>
            </a:r>
            <a:endParaRPr b="1"/>
          </a:p>
          <a:p>
            <a:pPr marL="914400" lvl="1" indent="-342900" algn="l" rtl="0">
              <a:spcBef>
                <a:spcPts val="0"/>
              </a:spcBef>
              <a:spcAft>
                <a:spcPts val="0"/>
              </a:spcAft>
              <a:buSzPts val="1800"/>
              <a:buChar char="○"/>
            </a:pPr>
            <a:r>
              <a:rPr lang="en-GB" sz="1800"/>
              <a:t>Less fragments -&gt; tight memory and faster sorting</a:t>
            </a:r>
            <a:endParaRPr sz="1800"/>
          </a:p>
          <a:p>
            <a:pPr marL="914400" lvl="1" indent="-342900" algn="l" rtl="0">
              <a:spcBef>
                <a:spcPts val="0"/>
              </a:spcBef>
              <a:spcAft>
                <a:spcPts val="0"/>
              </a:spcAft>
              <a:buSzPts val="1800"/>
              <a:buChar char="○"/>
            </a:pPr>
            <a:r>
              <a:rPr lang="en-GB" sz="1800"/>
              <a:t>Practically, only one iteration is used</a:t>
            </a:r>
            <a:endParaRPr sz="2200"/>
          </a:p>
        </p:txBody>
      </p:sp>
      <p:sp>
        <p:nvSpPr>
          <p:cNvPr id="700" name="Google Shape;700;p6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52</a:t>
            </a:fld>
            <a:r>
              <a:rPr lang="en-GB" dirty="0"/>
              <a:t>/86</a:t>
            </a:r>
            <a:endParaRPr dirty="0"/>
          </a:p>
        </p:txBody>
      </p:sp>
      <p:pic>
        <p:nvPicPr>
          <p:cNvPr id="701" name="Google Shape;701;p64"/>
          <p:cNvPicPr preferRelativeResize="0"/>
          <p:nvPr/>
        </p:nvPicPr>
        <p:blipFill rotWithShape="1">
          <a:blip r:embed="rId3">
            <a:alphaModFix/>
          </a:blip>
          <a:srcRect t="109" b="109"/>
          <a:stretch/>
        </p:blipFill>
        <p:spPr>
          <a:xfrm>
            <a:off x="563975" y="2563670"/>
            <a:ext cx="4630275" cy="2310005"/>
          </a:xfrm>
          <a:prstGeom prst="rect">
            <a:avLst/>
          </a:prstGeom>
          <a:noFill/>
          <a:ln>
            <a:noFill/>
          </a:ln>
        </p:spPr>
      </p:pic>
      <p:sp>
        <p:nvSpPr>
          <p:cNvPr id="702" name="Google Shape;702;p6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graphicFrame>
        <p:nvGraphicFramePr>
          <p:cNvPr id="703" name="Google Shape;703;p64"/>
          <p:cNvGraphicFramePr/>
          <p:nvPr/>
        </p:nvGraphicFramePr>
        <p:xfrm>
          <a:off x="5575475" y="3053873"/>
          <a:ext cx="2865100" cy="1401990"/>
        </p:xfrm>
        <a:graphic>
          <a:graphicData uri="http://schemas.openxmlformats.org/drawingml/2006/table">
            <a:tbl>
              <a:tblPr>
                <a:noFill/>
                <a:tableStyleId>{8155CB77-55E8-4F10-B57F-98DB32755588}</a:tableStyleId>
              </a:tblPr>
              <a:tblGrid>
                <a:gridCol w="1432550">
                  <a:extLst>
                    <a:ext uri="{9D8B030D-6E8A-4147-A177-3AD203B41FA5}">
                      <a16:colId xmlns:a16="http://schemas.microsoft.com/office/drawing/2014/main" val="20000"/>
                    </a:ext>
                  </a:extLst>
                </a:gridCol>
                <a:gridCol w="1432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Num fragments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chemeClr val="dk1"/>
                          </a:solidFill>
                        </a:rPr>
                        <a:t>k ∊ (1, N)</a:t>
                      </a:r>
                      <a:endParaRPr>
                        <a:solidFill>
                          <a:schemeClr val="dk1"/>
                        </a:solidFill>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Max iterations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chemeClr val="dk1"/>
                          </a:solidFill>
                        </a:rPr>
                        <a:t>k/N</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Post-sorting</a:t>
                      </a:r>
                      <a:endParaRPr/>
                    </a:p>
                  </a:txBody>
                  <a:tcPr marL="91425" marR="91425" marT="91425" marB="91425"/>
                </a:tc>
                <a:tc>
                  <a:txBody>
                    <a:bodyPr/>
                    <a:lstStyle/>
                    <a:p>
                      <a:pPr marL="0" lvl="0" indent="0" algn="l" rtl="0">
                        <a:spcBef>
                          <a:spcPts val="0"/>
                        </a:spcBef>
                        <a:spcAft>
                          <a:spcPts val="0"/>
                        </a:spcAft>
                        <a:buNone/>
                      </a:pPr>
                      <a:r>
                        <a:rPr lang="en-GB"/>
                        <a:t>Yes</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50" advTm="35786">
        <p:fade/>
      </p:transition>
    </mc:Choice>
    <mc:Fallback xmlns="">
      <p:transition advTm="35786">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65"/>
          <p:cNvPicPr preferRelativeResize="0"/>
          <p:nvPr/>
        </p:nvPicPr>
        <p:blipFill rotWithShape="1">
          <a:blip r:embed="rId4">
            <a:alphaModFix/>
          </a:blip>
          <a:srcRect/>
          <a:stretch/>
        </p:blipFill>
        <p:spPr>
          <a:xfrm>
            <a:off x="563975" y="2233084"/>
            <a:ext cx="4068250" cy="2604040"/>
          </a:xfrm>
          <a:prstGeom prst="rect">
            <a:avLst/>
          </a:prstGeom>
          <a:noFill/>
          <a:ln>
            <a:noFill/>
          </a:ln>
        </p:spPr>
      </p:pic>
      <p:pic>
        <p:nvPicPr>
          <p:cNvPr id="709" name="Google Shape;709;p65"/>
          <p:cNvPicPr preferRelativeResize="0"/>
          <p:nvPr/>
        </p:nvPicPr>
        <p:blipFill rotWithShape="1">
          <a:blip r:embed="rId5">
            <a:alphaModFix/>
          </a:blip>
          <a:srcRect/>
          <a:stretch/>
        </p:blipFill>
        <p:spPr>
          <a:xfrm>
            <a:off x="563975" y="2233084"/>
            <a:ext cx="4068250" cy="2604040"/>
          </a:xfrm>
          <a:prstGeom prst="rect">
            <a:avLst/>
          </a:prstGeom>
          <a:noFill/>
          <a:ln>
            <a:noFill/>
          </a:ln>
        </p:spPr>
      </p:pic>
      <p:pic>
        <p:nvPicPr>
          <p:cNvPr id="710" name="Google Shape;710;p65"/>
          <p:cNvPicPr preferRelativeResize="0"/>
          <p:nvPr/>
        </p:nvPicPr>
        <p:blipFill rotWithShape="1">
          <a:blip r:embed="rId6">
            <a:alphaModFix/>
          </a:blip>
          <a:srcRect/>
          <a:stretch/>
        </p:blipFill>
        <p:spPr>
          <a:xfrm>
            <a:off x="563975" y="2233084"/>
            <a:ext cx="4068250" cy="2604040"/>
          </a:xfrm>
          <a:prstGeom prst="rect">
            <a:avLst/>
          </a:prstGeom>
          <a:noFill/>
          <a:ln>
            <a:noFill/>
          </a:ln>
        </p:spPr>
      </p:pic>
      <p:pic>
        <p:nvPicPr>
          <p:cNvPr id="711" name="Google Shape;711;p65"/>
          <p:cNvPicPr preferRelativeResize="0"/>
          <p:nvPr/>
        </p:nvPicPr>
        <p:blipFill rotWithShape="1">
          <a:blip r:embed="rId7">
            <a:alphaModFix/>
          </a:blip>
          <a:srcRect/>
          <a:stretch/>
        </p:blipFill>
        <p:spPr>
          <a:xfrm>
            <a:off x="563975" y="2233084"/>
            <a:ext cx="4068250" cy="2604040"/>
          </a:xfrm>
          <a:prstGeom prst="rect">
            <a:avLst/>
          </a:prstGeom>
          <a:noFill/>
          <a:ln>
            <a:noFill/>
          </a:ln>
        </p:spPr>
      </p:pic>
      <p:pic>
        <p:nvPicPr>
          <p:cNvPr id="712" name="Google Shape;712;p65"/>
          <p:cNvPicPr preferRelativeResize="0"/>
          <p:nvPr/>
        </p:nvPicPr>
        <p:blipFill rotWithShape="1">
          <a:blip r:embed="rId8">
            <a:alphaModFix/>
          </a:blip>
          <a:srcRect/>
          <a:stretch/>
        </p:blipFill>
        <p:spPr>
          <a:xfrm>
            <a:off x="563975" y="2233084"/>
            <a:ext cx="4068250" cy="2604040"/>
          </a:xfrm>
          <a:prstGeom prst="rect">
            <a:avLst/>
          </a:prstGeom>
          <a:noFill/>
          <a:ln>
            <a:noFill/>
          </a:ln>
        </p:spPr>
      </p:pic>
      <p:pic>
        <p:nvPicPr>
          <p:cNvPr id="713" name="Google Shape;713;p65"/>
          <p:cNvPicPr preferRelativeResize="0"/>
          <p:nvPr/>
        </p:nvPicPr>
        <p:blipFill rotWithShape="1">
          <a:blip r:embed="rId9">
            <a:alphaModFix/>
          </a:blip>
          <a:srcRect/>
          <a:stretch/>
        </p:blipFill>
        <p:spPr>
          <a:xfrm>
            <a:off x="563975" y="2233084"/>
            <a:ext cx="4068250" cy="2604040"/>
          </a:xfrm>
          <a:prstGeom prst="rect">
            <a:avLst/>
          </a:prstGeom>
          <a:noFill/>
          <a:ln>
            <a:noFill/>
          </a:ln>
        </p:spPr>
      </p:pic>
      <p:pic>
        <p:nvPicPr>
          <p:cNvPr id="714" name="Google Shape;714;p65"/>
          <p:cNvPicPr preferRelativeResize="0"/>
          <p:nvPr/>
        </p:nvPicPr>
        <p:blipFill rotWithShape="1">
          <a:blip r:embed="rId10">
            <a:alphaModFix/>
          </a:blip>
          <a:srcRect/>
          <a:stretch/>
        </p:blipFill>
        <p:spPr>
          <a:xfrm>
            <a:off x="563975" y="2233084"/>
            <a:ext cx="4068250" cy="2604040"/>
          </a:xfrm>
          <a:prstGeom prst="rect">
            <a:avLst/>
          </a:prstGeom>
          <a:noFill/>
          <a:ln>
            <a:noFill/>
          </a:ln>
        </p:spPr>
      </p:pic>
      <p:pic>
        <p:nvPicPr>
          <p:cNvPr id="715" name="Google Shape;715;p65"/>
          <p:cNvPicPr preferRelativeResize="0"/>
          <p:nvPr/>
        </p:nvPicPr>
        <p:blipFill rotWithShape="1">
          <a:blip r:embed="rId11">
            <a:alphaModFix/>
          </a:blip>
          <a:srcRect/>
          <a:stretch/>
        </p:blipFill>
        <p:spPr>
          <a:xfrm>
            <a:off x="563975" y="2233084"/>
            <a:ext cx="4068250" cy="2604040"/>
          </a:xfrm>
          <a:prstGeom prst="rect">
            <a:avLst/>
          </a:prstGeom>
          <a:noFill/>
          <a:ln>
            <a:noFill/>
          </a:ln>
        </p:spPr>
      </p:pic>
      <p:pic>
        <p:nvPicPr>
          <p:cNvPr id="716" name="Google Shape;716;p65"/>
          <p:cNvPicPr preferRelativeResize="0"/>
          <p:nvPr/>
        </p:nvPicPr>
        <p:blipFill rotWithShape="1">
          <a:blip r:embed="rId12">
            <a:alphaModFix/>
          </a:blip>
          <a:srcRect/>
          <a:stretch/>
        </p:blipFill>
        <p:spPr>
          <a:xfrm>
            <a:off x="563975" y="2233084"/>
            <a:ext cx="4068250" cy="2604040"/>
          </a:xfrm>
          <a:prstGeom prst="rect">
            <a:avLst/>
          </a:prstGeom>
          <a:noFill/>
          <a:ln>
            <a:noFill/>
          </a:ln>
        </p:spPr>
      </p:pic>
      <p:pic>
        <p:nvPicPr>
          <p:cNvPr id="717" name="Google Shape;717;p65"/>
          <p:cNvPicPr preferRelativeResize="0"/>
          <p:nvPr/>
        </p:nvPicPr>
        <p:blipFill rotWithShape="1">
          <a:blip r:embed="rId13">
            <a:alphaModFix/>
          </a:blip>
          <a:srcRect/>
          <a:stretch/>
        </p:blipFill>
        <p:spPr>
          <a:xfrm>
            <a:off x="563975" y="2233084"/>
            <a:ext cx="4068250" cy="2604040"/>
          </a:xfrm>
          <a:prstGeom prst="rect">
            <a:avLst/>
          </a:prstGeom>
          <a:noFill/>
          <a:ln>
            <a:noFill/>
          </a:ln>
        </p:spPr>
      </p:pic>
      <p:sp>
        <p:nvSpPr>
          <p:cNvPr id="718" name="Google Shape;718;p6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719" name="Google Shape;719;p6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Original method</a:t>
            </a:r>
            <a:r>
              <a:rPr lang="en-GB" dirty="0"/>
              <a:t> [CICS05,BCL*07]</a:t>
            </a:r>
            <a:endParaRPr dirty="0"/>
          </a:p>
          <a:p>
            <a:pPr marL="457200" lvl="0" indent="0" algn="l" rtl="0">
              <a:spcBef>
                <a:spcPts val="1600"/>
              </a:spcBef>
              <a:spcAft>
                <a:spcPts val="1600"/>
              </a:spcAft>
              <a:buNone/>
            </a:pPr>
            <a:endParaRPr dirty="0"/>
          </a:p>
        </p:txBody>
      </p:sp>
      <p:sp>
        <p:nvSpPr>
          <p:cNvPr id="720" name="Google Shape;720;p6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53</a:t>
            </a:fld>
            <a:r>
              <a:rPr lang="en-GB" dirty="0"/>
              <a:t>/86</a:t>
            </a:r>
            <a:endParaRPr dirty="0"/>
          </a:p>
        </p:txBody>
      </p:sp>
      <p:sp>
        <p:nvSpPr>
          <p:cNvPr id="721" name="Google Shape;721;p65"/>
          <p:cNvSpPr txBox="1"/>
          <p:nvPr/>
        </p:nvSpPr>
        <p:spPr>
          <a:xfrm>
            <a:off x="568850" y="2284054"/>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sz="1800" b="1">
              <a:latin typeface="Calibri"/>
              <a:ea typeface="Calibri"/>
              <a:cs typeface="Calibri"/>
              <a:sym typeface="Calibri"/>
            </a:endParaRPr>
          </a:p>
        </p:txBody>
      </p:sp>
      <p:sp>
        <p:nvSpPr>
          <p:cNvPr id="722" name="Google Shape;722;p6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34325">
        <p:fade/>
      </p:transition>
    </mc:Choice>
    <mc:Fallback xmlns="">
      <p:transition advTm="343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17"/>
                                        </p:tgtEl>
                                      </p:cBhvr>
                                    </p:animEffect>
                                    <p:set>
                                      <p:cBhvr>
                                        <p:cTn id="7" dur="1" fill="hold">
                                          <p:stCondLst>
                                            <p:cond delay="999"/>
                                          </p:stCondLst>
                                        </p:cTn>
                                        <p:tgtEl>
                                          <p:spTgt spid="7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16"/>
                                        </p:tgtEl>
                                      </p:cBhvr>
                                    </p:animEffect>
                                    <p:set>
                                      <p:cBhvr>
                                        <p:cTn id="12" dur="1" fill="hold">
                                          <p:stCondLst>
                                            <p:cond delay="999"/>
                                          </p:stCondLst>
                                        </p:cTn>
                                        <p:tgtEl>
                                          <p:spTgt spid="7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715"/>
                                        </p:tgtEl>
                                      </p:cBhvr>
                                    </p:animEffect>
                                    <p:set>
                                      <p:cBhvr>
                                        <p:cTn id="17" dur="1" fill="hold">
                                          <p:stCondLst>
                                            <p:cond delay="999"/>
                                          </p:stCondLst>
                                        </p:cTn>
                                        <p:tgtEl>
                                          <p:spTgt spid="715"/>
                                        </p:tgtEl>
                                        <p:attrNameLst>
                                          <p:attrName>style.visibility</p:attrName>
                                        </p:attrNameLst>
                                      </p:cBhvr>
                                      <p:to>
                                        <p:strVal val="hidden"/>
                                      </p:to>
                                    </p:set>
                                  </p:childTnLst>
                                </p:cTn>
                              </p:par>
                            </p:childTnLst>
                          </p:cTn>
                        </p:par>
                        <p:par>
                          <p:cTn id="18" fill="hold">
                            <p:stCondLst>
                              <p:cond delay="1000"/>
                            </p:stCondLst>
                            <p:childTnLst>
                              <p:par>
                                <p:cTn id="19" presetID="10" presetClass="exit" presetSubtype="0" fill="hold" nodeType="afterEffect">
                                  <p:stCondLst>
                                    <p:cond delay="1000"/>
                                  </p:stCondLst>
                                  <p:childTnLst>
                                    <p:animEffect transition="out" filter="fade">
                                      <p:cBhvr>
                                        <p:cTn id="20" dur="1000"/>
                                        <p:tgtEl>
                                          <p:spTgt spid="714"/>
                                        </p:tgtEl>
                                      </p:cBhvr>
                                    </p:animEffect>
                                    <p:set>
                                      <p:cBhvr>
                                        <p:cTn id="21" dur="1" fill="hold">
                                          <p:stCondLst>
                                            <p:cond delay="999"/>
                                          </p:stCondLst>
                                        </p:cTn>
                                        <p:tgtEl>
                                          <p:spTgt spid="714"/>
                                        </p:tgtEl>
                                        <p:attrNameLst>
                                          <p:attrName>style.visibility</p:attrName>
                                        </p:attrNameLst>
                                      </p:cBhvr>
                                      <p:to>
                                        <p:strVal val="hidden"/>
                                      </p:to>
                                    </p:set>
                                  </p:childTnLst>
                                </p:cTn>
                              </p:par>
                            </p:childTnLst>
                          </p:cTn>
                        </p:par>
                        <p:par>
                          <p:cTn id="22" fill="hold">
                            <p:stCondLst>
                              <p:cond delay="3000"/>
                            </p:stCondLst>
                            <p:childTnLst>
                              <p:par>
                                <p:cTn id="23" presetID="10" presetClass="exit" presetSubtype="0" fill="hold" nodeType="afterEffect">
                                  <p:stCondLst>
                                    <p:cond delay="1500"/>
                                  </p:stCondLst>
                                  <p:childTnLst>
                                    <p:animEffect transition="out" filter="fade">
                                      <p:cBhvr>
                                        <p:cTn id="24" dur="1000"/>
                                        <p:tgtEl>
                                          <p:spTgt spid="713"/>
                                        </p:tgtEl>
                                      </p:cBhvr>
                                    </p:animEffect>
                                    <p:set>
                                      <p:cBhvr>
                                        <p:cTn id="25" dur="1" fill="hold">
                                          <p:stCondLst>
                                            <p:cond delay="999"/>
                                          </p:stCondLst>
                                        </p:cTn>
                                        <p:tgtEl>
                                          <p:spTgt spid="713"/>
                                        </p:tgtEl>
                                        <p:attrNameLst>
                                          <p:attrName>style.visibility</p:attrName>
                                        </p:attrNameLst>
                                      </p:cBhvr>
                                      <p:to>
                                        <p:strVal val="hidden"/>
                                      </p:to>
                                    </p:set>
                                  </p:childTnLst>
                                </p:cTn>
                              </p:par>
                            </p:childTnLst>
                          </p:cTn>
                        </p:par>
                        <p:par>
                          <p:cTn id="26" fill="hold">
                            <p:stCondLst>
                              <p:cond delay="5500"/>
                            </p:stCondLst>
                            <p:childTnLst>
                              <p:par>
                                <p:cTn id="27" presetID="10" presetClass="exit" presetSubtype="0" fill="hold" nodeType="afterEffect">
                                  <p:stCondLst>
                                    <p:cond delay="1500"/>
                                  </p:stCondLst>
                                  <p:childTnLst>
                                    <p:animEffect transition="out" filter="fade">
                                      <p:cBhvr>
                                        <p:cTn id="28" dur="1000"/>
                                        <p:tgtEl>
                                          <p:spTgt spid="712"/>
                                        </p:tgtEl>
                                      </p:cBhvr>
                                    </p:animEffect>
                                    <p:set>
                                      <p:cBhvr>
                                        <p:cTn id="29" dur="1" fill="hold">
                                          <p:stCondLst>
                                            <p:cond delay="999"/>
                                          </p:stCondLst>
                                        </p:cTn>
                                        <p:tgtEl>
                                          <p:spTgt spid="712"/>
                                        </p:tgtEl>
                                        <p:attrNameLst>
                                          <p:attrName>style.visibility</p:attrName>
                                        </p:attrNameLst>
                                      </p:cBhvr>
                                      <p:to>
                                        <p:strVal val="hidden"/>
                                      </p:to>
                                    </p:set>
                                  </p:childTnLst>
                                </p:cTn>
                              </p:par>
                            </p:childTnLst>
                          </p:cTn>
                        </p:par>
                        <p:par>
                          <p:cTn id="30" fill="hold">
                            <p:stCondLst>
                              <p:cond delay="8000"/>
                            </p:stCondLst>
                            <p:childTnLst>
                              <p:par>
                                <p:cTn id="31" presetID="10" presetClass="exit" presetSubtype="0" fill="hold" nodeType="afterEffect">
                                  <p:stCondLst>
                                    <p:cond delay="1500"/>
                                  </p:stCondLst>
                                  <p:childTnLst>
                                    <p:animEffect transition="out" filter="fade">
                                      <p:cBhvr>
                                        <p:cTn id="32" dur="1000"/>
                                        <p:tgtEl>
                                          <p:spTgt spid="711"/>
                                        </p:tgtEl>
                                      </p:cBhvr>
                                    </p:animEffect>
                                    <p:set>
                                      <p:cBhvr>
                                        <p:cTn id="33" dur="1" fill="hold">
                                          <p:stCondLst>
                                            <p:cond delay="999"/>
                                          </p:stCondLst>
                                        </p:cTn>
                                        <p:tgtEl>
                                          <p:spTgt spid="711"/>
                                        </p:tgtEl>
                                        <p:attrNameLst>
                                          <p:attrName>style.visibility</p:attrName>
                                        </p:attrNameLst>
                                      </p:cBhvr>
                                      <p:to>
                                        <p:strVal val="hidden"/>
                                      </p:to>
                                    </p:set>
                                  </p:childTnLst>
                                </p:cTn>
                              </p:par>
                            </p:childTnLst>
                          </p:cTn>
                        </p:par>
                        <p:par>
                          <p:cTn id="34" fill="hold">
                            <p:stCondLst>
                              <p:cond delay="10500"/>
                            </p:stCondLst>
                            <p:childTnLst>
                              <p:par>
                                <p:cTn id="35" presetID="10" presetClass="exit" presetSubtype="0" fill="hold" nodeType="afterEffect">
                                  <p:stCondLst>
                                    <p:cond delay="1500"/>
                                  </p:stCondLst>
                                  <p:childTnLst>
                                    <p:animEffect transition="out" filter="fade">
                                      <p:cBhvr>
                                        <p:cTn id="36" dur="1000"/>
                                        <p:tgtEl>
                                          <p:spTgt spid="710"/>
                                        </p:tgtEl>
                                      </p:cBhvr>
                                    </p:animEffect>
                                    <p:set>
                                      <p:cBhvr>
                                        <p:cTn id="37" dur="1" fill="hold">
                                          <p:stCondLst>
                                            <p:cond delay="999"/>
                                          </p:stCondLst>
                                        </p:cTn>
                                        <p:tgtEl>
                                          <p:spTgt spid="710"/>
                                        </p:tgtEl>
                                        <p:attrNameLst>
                                          <p:attrName>style.visibility</p:attrName>
                                        </p:attrNameLst>
                                      </p:cBhvr>
                                      <p:to>
                                        <p:strVal val="hidden"/>
                                      </p:to>
                                    </p:set>
                                  </p:childTnLst>
                                </p:cTn>
                              </p:par>
                            </p:childTnLst>
                          </p:cTn>
                        </p:par>
                        <p:par>
                          <p:cTn id="38" fill="hold">
                            <p:stCondLst>
                              <p:cond delay="13000"/>
                            </p:stCondLst>
                            <p:childTnLst>
                              <p:par>
                                <p:cTn id="39" presetID="10" presetClass="exit" presetSubtype="0" fill="hold" nodeType="afterEffect">
                                  <p:stCondLst>
                                    <p:cond delay="1500"/>
                                  </p:stCondLst>
                                  <p:childTnLst>
                                    <p:animEffect transition="out" filter="fade">
                                      <p:cBhvr>
                                        <p:cTn id="40" dur="1000"/>
                                        <p:tgtEl>
                                          <p:spTgt spid="709"/>
                                        </p:tgtEl>
                                      </p:cBhvr>
                                    </p:animEffect>
                                    <p:set>
                                      <p:cBhvr>
                                        <p:cTn id="41" dur="1" fill="hold">
                                          <p:stCondLst>
                                            <p:cond delay="999"/>
                                          </p:stCondLst>
                                        </p:cTn>
                                        <p:tgtEl>
                                          <p:spTgt spid="7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66"/>
          <p:cNvPicPr preferRelativeResize="0"/>
          <p:nvPr/>
        </p:nvPicPr>
        <p:blipFill>
          <a:blip r:embed="rId3">
            <a:alphaModFix/>
          </a:blip>
          <a:stretch>
            <a:fillRect/>
          </a:stretch>
        </p:blipFill>
        <p:spPr>
          <a:xfrm>
            <a:off x="563975" y="2568700"/>
            <a:ext cx="4757800" cy="2304975"/>
          </a:xfrm>
          <a:prstGeom prst="rect">
            <a:avLst/>
          </a:prstGeom>
          <a:noFill/>
          <a:ln>
            <a:noFill/>
          </a:ln>
        </p:spPr>
      </p:pic>
      <p:sp>
        <p:nvSpPr>
          <p:cNvPr id="728" name="Google Shape;728;p6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729" name="Google Shape;729;p6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Original method [CICS05,BCL*07]</a:t>
            </a:r>
            <a:endParaRPr dirty="0"/>
          </a:p>
          <a:p>
            <a:pPr marL="457200" lvl="0" indent="-342900" algn="l" rtl="0">
              <a:spcBef>
                <a:spcPts val="0"/>
              </a:spcBef>
              <a:spcAft>
                <a:spcPts val="0"/>
              </a:spcAft>
              <a:buSzPts val="1800"/>
              <a:buChar char="●"/>
            </a:pPr>
            <a:r>
              <a:rPr lang="en-GB" b="1" dirty="0"/>
              <a:t>Limitations</a:t>
            </a:r>
            <a:endParaRPr b="1" dirty="0"/>
          </a:p>
          <a:p>
            <a:pPr marL="914400" lvl="1" indent="-342900" algn="l" rtl="0">
              <a:spcBef>
                <a:spcPts val="0"/>
              </a:spcBef>
              <a:spcAft>
                <a:spcPts val="0"/>
              </a:spcAft>
              <a:buSzPts val="1800"/>
              <a:buChar char="○"/>
            </a:pPr>
            <a:r>
              <a:rPr lang="en-GB" sz="1800" b="1" dirty="0"/>
              <a:t>Flickering artifacts</a:t>
            </a:r>
            <a:endParaRPr sz="1800" b="1" dirty="0"/>
          </a:p>
          <a:p>
            <a:pPr marL="914400" lvl="1" indent="-342900" algn="l" rtl="0">
              <a:spcBef>
                <a:spcPts val="0"/>
              </a:spcBef>
              <a:spcAft>
                <a:spcPts val="0"/>
              </a:spcAft>
              <a:buSzPts val="1800"/>
              <a:buChar char="○"/>
            </a:pPr>
            <a:r>
              <a:rPr lang="en-GB" sz="1800" b="1" dirty="0"/>
              <a:t>“k” value is set manually</a:t>
            </a:r>
            <a:endParaRPr sz="1800" b="1" dirty="0"/>
          </a:p>
          <a:p>
            <a:pPr marL="457200" lvl="0" indent="0" algn="l" rtl="0">
              <a:spcBef>
                <a:spcPts val="1600"/>
              </a:spcBef>
              <a:spcAft>
                <a:spcPts val="1600"/>
              </a:spcAft>
              <a:buNone/>
            </a:pPr>
            <a:endParaRPr dirty="0"/>
          </a:p>
        </p:txBody>
      </p:sp>
      <p:sp>
        <p:nvSpPr>
          <p:cNvPr id="730" name="Google Shape;730;p6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54</a:t>
            </a:fld>
            <a:r>
              <a:rPr lang="en-GB" dirty="0"/>
              <a:t>/86</a:t>
            </a:r>
            <a:endParaRPr dirty="0"/>
          </a:p>
        </p:txBody>
      </p:sp>
      <p:sp>
        <p:nvSpPr>
          <p:cNvPr id="731" name="Google Shape;731;p6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46523">
        <p:fade/>
      </p:transition>
    </mc:Choice>
    <mc:Fallback xmlns="">
      <p:transition advTm="46523">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67"/>
          <p:cNvPicPr preferRelativeResize="0"/>
          <p:nvPr/>
        </p:nvPicPr>
        <p:blipFill rotWithShape="1">
          <a:blip r:embed="rId3">
            <a:alphaModFix/>
          </a:blip>
          <a:srcRect t="109" b="109"/>
          <a:stretch/>
        </p:blipFill>
        <p:spPr>
          <a:xfrm>
            <a:off x="563975" y="2563670"/>
            <a:ext cx="4630275" cy="2310005"/>
          </a:xfrm>
          <a:prstGeom prst="rect">
            <a:avLst/>
          </a:prstGeom>
          <a:noFill/>
          <a:ln>
            <a:noFill/>
          </a:ln>
        </p:spPr>
      </p:pic>
      <p:sp>
        <p:nvSpPr>
          <p:cNvPr id="737" name="Google Shape;737;p6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738" name="Google Shape;738;p6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Original method [CICS05,BCL*07]</a:t>
            </a:r>
            <a:endParaRPr dirty="0"/>
          </a:p>
          <a:p>
            <a:pPr marL="457200" lvl="0" indent="-342900" algn="l" rtl="0">
              <a:spcBef>
                <a:spcPts val="0"/>
              </a:spcBef>
              <a:spcAft>
                <a:spcPts val="0"/>
              </a:spcAft>
              <a:buSzPts val="1800"/>
              <a:buChar char="●"/>
            </a:pPr>
            <a:r>
              <a:rPr lang="en-GB" b="1" dirty="0"/>
              <a:t>Flickering artifacts</a:t>
            </a:r>
            <a:endParaRPr b="1" dirty="0"/>
          </a:p>
          <a:p>
            <a:pPr marL="914400" lvl="1" indent="-342900" algn="l" rtl="0">
              <a:spcBef>
                <a:spcPts val="0"/>
              </a:spcBef>
              <a:spcAft>
                <a:spcPts val="0"/>
              </a:spcAft>
              <a:buSzPts val="1800"/>
              <a:buChar char="○"/>
            </a:pPr>
            <a:r>
              <a:rPr lang="en-GB" sz="1800" b="1" dirty="0" err="1"/>
              <a:t>Multidepth</a:t>
            </a:r>
            <a:r>
              <a:rPr lang="en-GB" sz="1800" b="1" dirty="0"/>
              <a:t> testing </a:t>
            </a:r>
            <a:r>
              <a:rPr lang="en-GB" sz="1800" dirty="0"/>
              <a:t>[LHLW10,MCTB13,Kub14]</a:t>
            </a:r>
            <a:endParaRPr sz="1800" dirty="0"/>
          </a:p>
          <a:p>
            <a:pPr marL="914400" lvl="1" indent="-342900" algn="l" rtl="0">
              <a:spcBef>
                <a:spcPts val="0"/>
              </a:spcBef>
              <a:spcAft>
                <a:spcPts val="0"/>
              </a:spcAft>
              <a:buSzPts val="1800"/>
              <a:buChar char="○"/>
            </a:pPr>
            <a:r>
              <a:rPr lang="en-GB" sz="1800" b="1" dirty="0"/>
              <a:t>Pixel-sync solutions </a:t>
            </a:r>
            <a:r>
              <a:rPr lang="en-GB" sz="1800" dirty="0"/>
              <a:t>[Sal13,VF14]</a:t>
            </a:r>
            <a:endParaRPr sz="1800" dirty="0"/>
          </a:p>
          <a:p>
            <a:pPr marL="0" lvl="0" indent="0" algn="l" rtl="0">
              <a:spcBef>
                <a:spcPts val="1600"/>
              </a:spcBef>
              <a:spcAft>
                <a:spcPts val="0"/>
              </a:spcAft>
              <a:buNone/>
            </a:pPr>
            <a:endParaRPr sz="1800" dirty="0"/>
          </a:p>
          <a:p>
            <a:pPr marL="457200" lvl="0" indent="0" algn="l" rtl="0">
              <a:spcBef>
                <a:spcPts val="1600"/>
              </a:spcBef>
              <a:spcAft>
                <a:spcPts val="1600"/>
              </a:spcAft>
              <a:buNone/>
            </a:pPr>
            <a:endParaRPr dirty="0"/>
          </a:p>
        </p:txBody>
      </p:sp>
      <p:sp>
        <p:nvSpPr>
          <p:cNvPr id="739" name="Google Shape;739;p6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55</a:t>
            </a:fld>
            <a:r>
              <a:rPr lang="en-GB" dirty="0"/>
              <a:t>/86</a:t>
            </a:r>
            <a:endParaRPr dirty="0"/>
          </a:p>
        </p:txBody>
      </p:sp>
      <p:sp>
        <p:nvSpPr>
          <p:cNvPr id="740" name="Google Shape;740;p6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33601">
        <p:fade/>
      </p:transition>
    </mc:Choice>
    <mc:Fallback xmlns="">
      <p:transition advTm="33601">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8"/>
          <p:cNvPicPr preferRelativeResize="0"/>
          <p:nvPr/>
        </p:nvPicPr>
        <p:blipFill rotWithShape="1">
          <a:blip r:embed="rId4">
            <a:alphaModFix/>
          </a:blip>
          <a:srcRect t="109" b="109"/>
          <a:stretch/>
        </p:blipFill>
        <p:spPr>
          <a:xfrm>
            <a:off x="563975" y="2563670"/>
            <a:ext cx="4630275" cy="2310005"/>
          </a:xfrm>
          <a:prstGeom prst="rect">
            <a:avLst/>
          </a:prstGeom>
          <a:noFill/>
          <a:ln>
            <a:noFill/>
          </a:ln>
        </p:spPr>
      </p:pic>
      <p:sp>
        <p:nvSpPr>
          <p:cNvPr id="746" name="Google Shape;746;p6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747" name="Google Shape;747;p68"/>
          <p:cNvSpPr txBox="1">
            <a:spLocks noGrp="1"/>
          </p:cNvSpPr>
          <p:nvPr>
            <p:ph type="body" idx="1"/>
          </p:nvPr>
        </p:nvSpPr>
        <p:spPr>
          <a:xfrm>
            <a:off x="311700" y="732800"/>
            <a:ext cx="5112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Original method [CICS05,BCL*07]</a:t>
            </a:r>
            <a:endParaRPr dirty="0"/>
          </a:p>
          <a:p>
            <a:pPr marL="457200" lvl="0" indent="-342900" algn="l" rtl="0">
              <a:spcBef>
                <a:spcPts val="0"/>
              </a:spcBef>
              <a:spcAft>
                <a:spcPts val="0"/>
              </a:spcAft>
              <a:buSzPts val="1800"/>
              <a:buChar char="●"/>
            </a:pPr>
            <a:r>
              <a:rPr lang="en-GB" b="1" dirty="0"/>
              <a:t>“k” value is set manually</a:t>
            </a:r>
            <a:endParaRPr b="1" dirty="0"/>
          </a:p>
          <a:p>
            <a:pPr marL="914400" lvl="1" indent="-342900" algn="l" rtl="0">
              <a:spcBef>
                <a:spcPts val="0"/>
              </a:spcBef>
              <a:spcAft>
                <a:spcPts val="0"/>
              </a:spcAft>
              <a:buSzPts val="1800"/>
              <a:buChar char="○"/>
            </a:pPr>
            <a:r>
              <a:rPr lang="en-GB" sz="1800" b="1" dirty="0"/>
              <a:t>Dynamic k-buffer </a:t>
            </a:r>
            <a:r>
              <a:rPr lang="en-GB" sz="1800" dirty="0"/>
              <a:t>[VPF15]</a:t>
            </a:r>
            <a:endParaRPr sz="1800" dirty="0"/>
          </a:p>
          <a:p>
            <a:pPr marL="914400" lvl="1" indent="-342900" algn="l" rtl="0">
              <a:spcBef>
                <a:spcPts val="0"/>
              </a:spcBef>
              <a:spcAft>
                <a:spcPts val="0"/>
              </a:spcAft>
              <a:buSzPts val="1800"/>
              <a:buChar char="○"/>
            </a:pPr>
            <a:r>
              <a:rPr lang="en-GB" sz="1800" b="1" dirty="0"/>
              <a:t>Variable k-buffer </a:t>
            </a:r>
            <a:r>
              <a:rPr lang="en-GB" sz="1800" dirty="0"/>
              <a:t>[VVPM17]</a:t>
            </a:r>
            <a:endParaRPr sz="1800" dirty="0"/>
          </a:p>
          <a:p>
            <a:pPr marL="457200" lvl="0" indent="0" algn="l" rtl="0">
              <a:spcBef>
                <a:spcPts val="1600"/>
              </a:spcBef>
              <a:spcAft>
                <a:spcPts val="1600"/>
              </a:spcAft>
              <a:buNone/>
            </a:pPr>
            <a:endParaRPr dirty="0"/>
          </a:p>
        </p:txBody>
      </p:sp>
      <p:sp>
        <p:nvSpPr>
          <p:cNvPr id="748" name="Google Shape;748;p6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56</a:t>
            </a:fld>
            <a:r>
              <a:rPr lang="en-GB" dirty="0"/>
              <a:t>/86</a:t>
            </a:r>
            <a:endParaRPr dirty="0"/>
          </a:p>
        </p:txBody>
      </p:sp>
      <p:sp>
        <p:nvSpPr>
          <p:cNvPr id="749" name="Google Shape;749;p6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grpSp>
        <p:nvGrpSpPr>
          <p:cNvPr id="16" name="Group 15">
            <a:extLst>
              <a:ext uri="{FF2B5EF4-FFF2-40B4-BE49-F238E27FC236}">
                <a16:creationId xmlns:a16="http://schemas.microsoft.com/office/drawing/2014/main" id="{39622652-2C35-4078-B1C7-6056A2BD4917}"/>
              </a:ext>
            </a:extLst>
          </p:cNvPr>
          <p:cNvGrpSpPr/>
          <p:nvPr/>
        </p:nvGrpSpPr>
        <p:grpSpPr>
          <a:xfrm>
            <a:off x="5912341" y="1710908"/>
            <a:ext cx="2544804" cy="810739"/>
            <a:chOff x="5912341" y="1710908"/>
            <a:chExt cx="2544804" cy="810739"/>
          </a:xfrm>
        </p:grpSpPr>
        <p:pic>
          <p:nvPicPr>
            <p:cNvPr id="5" name="Graphic 4">
              <a:extLst>
                <a:ext uri="{FF2B5EF4-FFF2-40B4-BE49-F238E27FC236}">
                  <a16:creationId xmlns:a16="http://schemas.microsoft.com/office/drawing/2014/main" id="{4332D6B7-5D12-4DBF-9063-218B417B93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2341" y="1710908"/>
              <a:ext cx="1599566" cy="810739"/>
            </a:xfrm>
            <a:prstGeom prst="rect">
              <a:avLst/>
            </a:prstGeom>
          </p:spPr>
        </p:pic>
        <p:sp>
          <p:nvSpPr>
            <p:cNvPr id="8" name="Rectangle 7">
              <a:extLst>
                <a:ext uri="{FF2B5EF4-FFF2-40B4-BE49-F238E27FC236}">
                  <a16:creationId xmlns:a16="http://schemas.microsoft.com/office/drawing/2014/main" id="{66C958E2-F1CC-46B0-9690-02554EE38076}"/>
                </a:ext>
              </a:extLst>
            </p:cNvPr>
            <p:cNvSpPr/>
            <p:nvPr/>
          </p:nvSpPr>
          <p:spPr>
            <a:xfrm>
              <a:off x="7647308" y="2141678"/>
              <a:ext cx="809837" cy="307777"/>
            </a:xfrm>
            <a:prstGeom prst="rect">
              <a:avLst/>
            </a:prstGeom>
          </p:spPr>
          <p:txBody>
            <a:bodyPr wrap="none">
              <a:spAutoFit/>
            </a:bodyPr>
            <a:lstStyle/>
            <a:p>
              <a:r>
                <a:rPr lang="en-GB" b="1" dirty="0"/>
                <a:t>Fixed-k</a:t>
              </a:r>
              <a:endParaRPr lang="en-GB" dirty="0"/>
            </a:p>
          </p:txBody>
        </p:sp>
      </p:grpSp>
      <p:grpSp>
        <p:nvGrpSpPr>
          <p:cNvPr id="17" name="Group 16">
            <a:extLst>
              <a:ext uri="{FF2B5EF4-FFF2-40B4-BE49-F238E27FC236}">
                <a16:creationId xmlns:a16="http://schemas.microsoft.com/office/drawing/2014/main" id="{0C4D7A5E-13F5-4445-887B-8D08DBBA6993}"/>
              </a:ext>
            </a:extLst>
          </p:cNvPr>
          <p:cNvGrpSpPr/>
          <p:nvPr/>
        </p:nvGrpSpPr>
        <p:grpSpPr>
          <a:xfrm>
            <a:off x="5923296" y="2764783"/>
            <a:ext cx="2803419" cy="810739"/>
            <a:chOff x="5923296" y="2764783"/>
            <a:chExt cx="2803419" cy="810739"/>
          </a:xfrm>
        </p:grpSpPr>
        <p:pic>
          <p:nvPicPr>
            <p:cNvPr id="6" name="Graphic 5">
              <a:extLst>
                <a:ext uri="{FF2B5EF4-FFF2-40B4-BE49-F238E27FC236}">
                  <a16:creationId xmlns:a16="http://schemas.microsoft.com/office/drawing/2014/main" id="{4258E788-384D-4321-910D-5040F33CEA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3296" y="2764783"/>
              <a:ext cx="1577655" cy="810739"/>
            </a:xfrm>
            <a:prstGeom prst="rect">
              <a:avLst/>
            </a:prstGeom>
          </p:spPr>
        </p:pic>
        <p:sp>
          <p:nvSpPr>
            <p:cNvPr id="14" name="Rectangle 13">
              <a:extLst>
                <a:ext uri="{FF2B5EF4-FFF2-40B4-BE49-F238E27FC236}">
                  <a16:creationId xmlns:a16="http://schemas.microsoft.com/office/drawing/2014/main" id="{4D62E8E0-C167-4E9F-BECE-B79EC0F1AF3D}"/>
                </a:ext>
              </a:extLst>
            </p:cNvPr>
            <p:cNvSpPr/>
            <p:nvPr/>
          </p:nvSpPr>
          <p:spPr>
            <a:xfrm>
              <a:off x="7636352" y="3195553"/>
              <a:ext cx="1090363" cy="307777"/>
            </a:xfrm>
            <a:prstGeom prst="rect">
              <a:avLst/>
            </a:prstGeom>
          </p:spPr>
          <p:txBody>
            <a:bodyPr wrap="none">
              <a:spAutoFit/>
            </a:bodyPr>
            <a:lstStyle/>
            <a:p>
              <a:r>
                <a:rPr lang="en-GB" b="1" dirty="0"/>
                <a:t>Dynamic-k</a:t>
              </a:r>
              <a:endParaRPr lang="en-GB" dirty="0"/>
            </a:p>
          </p:txBody>
        </p:sp>
      </p:grpSp>
      <p:grpSp>
        <p:nvGrpSpPr>
          <p:cNvPr id="18" name="Group 17">
            <a:extLst>
              <a:ext uri="{FF2B5EF4-FFF2-40B4-BE49-F238E27FC236}">
                <a16:creationId xmlns:a16="http://schemas.microsoft.com/office/drawing/2014/main" id="{64C7ABA9-DFF9-4220-B09B-2455C4F861EC}"/>
              </a:ext>
            </a:extLst>
          </p:cNvPr>
          <p:cNvGrpSpPr/>
          <p:nvPr/>
        </p:nvGrpSpPr>
        <p:grpSpPr>
          <a:xfrm>
            <a:off x="5945207" y="3813320"/>
            <a:ext cx="2742771" cy="810739"/>
            <a:chOff x="5945207" y="3813320"/>
            <a:chExt cx="2742771" cy="810739"/>
          </a:xfrm>
        </p:grpSpPr>
        <p:pic>
          <p:nvPicPr>
            <p:cNvPr id="7" name="Graphic 6">
              <a:extLst>
                <a:ext uri="{FF2B5EF4-FFF2-40B4-BE49-F238E27FC236}">
                  <a16:creationId xmlns:a16="http://schemas.microsoft.com/office/drawing/2014/main" id="{3DAEA79D-4CCA-4801-8CA4-1C7CDB2307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5207" y="3813320"/>
              <a:ext cx="1577655" cy="810739"/>
            </a:xfrm>
            <a:prstGeom prst="rect">
              <a:avLst/>
            </a:prstGeom>
          </p:spPr>
        </p:pic>
        <p:sp>
          <p:nvSpPr>
            <p:cNvPr id="15" name="Rectangle 14">
              <a:extLst>
                <a:ext uri="{FF2B5EF4-FFF2-40B4-BE49-F238E27FC236}">
                  <a16:creationId xmlns:a16="http://schemas.microsoft.com/office/drawing/2014/main" id="{B14A74A7-A387-4F2E-8D40-C8C58A00FC2A}"/>
                </a:ext>
              </a:extLst>
            </p:cNvPr>
            <p:cNvSpPr/>
            <p:nvPr/>
          </p:nvSpPr>
          <p:spPr>
            <a:xfrm>
              <a:off x="7647308" y="4244090"/>
              <a:ext cx="1040670" cy="307777"/>
            </a:xfrm>
            <a:prstGeom prst="rect">
              <a:avLst/>
            </a:prstGeom>
          </p:spPr>
          <p:txBody>
            <a:bodyPr wrap="none">
              <a:spAutoFit/>
            </a:bodyPr>
            <a:lstStyle/>
            <a:p>
              <a:r>
                <a:rPr lang="en-GB" b="1" dirty="0"/>
                <a:t>Variable-k</a:t>
              </a:r>
              <a:endParaRPr lang="en-GB"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50" advTm="28829">
        <p:fade/>
      </p:transition>
    </mc:Choice>
    <mc:Fallback xmlns="">
      <p:transition advTm="288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k-buffer</a:t>
            </a:r>
            <a:endParaRPr/>
          </a:p>
        </p:txBody>
      </p:sp>
      <p:sp>
        <p:nvSpPr>
          <p:cNvPr id="755" name="Google Shape;755;p6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In practice</a:t>
            </a:r>
            <a:endParaRPr sz="1800" dirty="0"/>
          </a:p>
          <a:p>
            <a:pPr marL="914400" lvl="1" indent="-342900" algn="l" rtl="0">
              <a:spcBef>
                <a:spcPts val="0"/>
              </a:spcBef>
              <a:spcAft>
                <a:spcPts val="0"/>
              </a:spcAft>
              <a:buSzPts val="1800"/>
              <a:buChar char="○"/>
            </a:pPr>
            <a:r>
              <a:rPr lang="en-GB" sz="1800" dirty="0"/>
              <a:t>Only fixed solutions are used (e.g. AMD </a:t>
            </a:r>
            <a:r>
              <a:rPr lang="en-GB" sz="1800" dirty="0" err="1"/>
              <a:t>TressFX</a:t>
            </a:r>
            <a:r>
              <a:rPr lang="en-GB" sz="1800" dirty="0"/>
              <a:t> [TH14])</a:t>
            </a:r>
            <a:endParaRPr sz="1800" dirty="0"/>
          </a:p>
          <a:p>
            <a:pPr marL="914400" lvl="1" indent="-342900" algn="l" rtl="0">
              <a:spcBef>
                <a:spcPts val="0"/>
              </a:spcBef>
              <a:spcAft>
                <a:spcPts val="0"/>
              </a:spcAft>
              <a:buSzPts val="1800"/>
              <a:buChar char="○"/>
            </a:pPr>
            <a:r>
              <a:rPr lang="en-GB" sz="1800" dirty="0"/>
              <a:t>Dynamic solutions are more recent and elegant, </a:t>
            </a:r>
            <a:endParaRPr sz="1800" dirty="0"/>
          </a:p>
          <a:p>
            <a:pPr marL="1371600" lvl="2" indent="-342900" algn="l" rtl="0">
              <a:spcBef>
                <a:spcPts val="0"/>
              </a:spcBef>
              <a:spcAft>
                <a:spcPts val="0"/>
              </a:spcAft>
              <a:buSzPts val="1800"/>
              <a:buChar char="■"/>
            </a:pPr>
            <a:r>
              <a:rPr lang="en-GB" sz="1800" dirty="0"/>
              <a:t>Could be useful for e.g. AR/VR and selective rendering</a:t>
            </a:r>
            <a:endParaRPr sz="1800" dirty="0"/>
          </a:p>
          <a:p>
            <a:pPr marL="1371600" lvl="2" indent="-342900" algn="l" rtl="0">
              <a:spcBef>
                <a:spcPts val="0"/>
              </a:spcBef>
              <a:spcAft>
                <a:spcPts val="0"/>
              </a:spcAft>
              <a:buSzPts val="1800"/>
              <a:buChar char="■"/>
            </a:pPr>
            <a:r>
              <a:rPr lang="en-GB" sz="1800" dirty="0"/>
              <a:t>Needs more research</a:t>
            </a:r>
            <a:endParaRPr sz="1800" dirty="0"/>
          </a:p>
          <a:p>
            <a:pPr marL="1371600" lvl="0" indent="0" algn="l" rtl="0">
              <a:spcBef>
                <a:spcPts val="1600"/>
              </a:spcBef>
              <a:spcAft>
                <a:spcPts val="0"/>
              </a:spcAft>
              <a:buNone/>
            </a:pPr>
            <a:endParaRPr sz="1800" dirty="0"/>
          </a:p>
          <a:p>
            <a:pPr marL="1371600" lvl="0" indent="0" algn="l" rtl="0">
              <a:spcBef>
                <a:spcPts val="1600"/>
              </a:spcBef>
              <a:spcAft>
                <a:spcPts val="1600"/>
              </a:spcAft>
              <a:buNone/>
            </a:pPr>
            <a:endParaRPr sz="1800" dirty="0"/>
          </a:p>
        </p:txBody>
      </p:sp>
      <p:sp>
        <p:nvSpPr>
          <p:cNvPr id="756" name="Google Shape;756;p6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57</a:t>
            </a:fld>
            <a:r>
              <a:rPr lang="en-GB" dirty="0"/>
              <a:t>/86</a:t>
            </a:r>
            <a:endParaRPr dirty="0"/>
          </a:p>
        </p:txBody>
      </p:sp>
      <p:sp>
        <p:nvSpPr>
          <p:cNvPr id="757" name="Google Shape;757;p6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2.1 Construction</a:t>
            </a:r>
            <a:endParaRPr/>
          </a:p>
        </p:txBody>
      </p:sp>
    </p:spTree>
  </p:cSld>
  <p:clrMapOvr>
    <a:masterClrMapping/>
  </p:clrMapOvr>
  <mc:AlternateContent xmlns:mc="http://schemas.openxmlformats.org/markup-compatibility/2006" xmlns:p14="http://schemas.microsoft.com/office/powerpoint/2010/main">
    <mc:Choice Requires="p14">
      <p:transition p14:dur="50" advTm="32156">
        <p:fade/>
      </p:transition>
    </mc:Choice>
    <mc:Fallback xmlns="">
      <p:transition advTm="32156">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0"/>
          <p:cNvSpPr/>
          <p:nvPr/>
        </p:nvSpPr>
        <p:spPr>
          <a:xfrm>
            <a:off x="1668850" y="2245175"/>
            <a:ext cx="2935800" cy="960600"/>
          </a:xfrm>
          <a:prstGeom prst="rect">
            <a:avLst/>
          </a:prstGeom>
          <a:noFill/>
          <a:ln w="9525" cap="flat" cmpd="sng">
            <a:solidFill>
              <a:srgbClr val="4A86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2.2. Operations</a:t>
            </a:r>
            <a:endParaRPr/>
          </a:p>
        </p:txBody>
      </p:sp>
      <p:sp>
        <p:nvSpPr>
          <p:cNvPr id="764" name="Google Shape;764;p70"/>
          <p:cNvSpPr/>
          <p:nvPr/>
        </p:nvSpPr>
        <p:spPr>
          <a:xfrm>
            <a:off x="3750850" y="1245875"/>
            <a:ext cx="1713300" cy="5361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Operations</a:t>
            </a:r>
            <a:endParaRPr/>
          </a:p>
        </p:txBody>
      </p:sp>
      <p:sp>
        <p:nvSpPr>
          <p:cNvPr id="765" name="Google Shape;765;p70"/>
          <p:cNvSpPr/>
          <p:nvPr/>
        </p:nvSpPr>
        <p:spPr>
          <a:xfrm>
            <a:off x="257900"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a:solidFill>
                  <a:schemeClr val="dk1"/>
                </a:solidFill>
              </a:rPr>
              <a:t>Depth-only</a:t>
            </a:r>
            <a:endParaRPr>
              <a:solidFill>
                <a:schemeClr val="dk1"/>
              </a:solidFill>
            </a:endParaRPr>
          </a:p>
          <a:p>
            <a:pPr marL="0" lvl="0" indent="0" algn="ctr" rtl="0">
              <a:spcBef>
                <a:spcPts val="0"/>
              </a:spcBef>
              <a:spcAft>
                <a:spcPts val="0"/>
              </a:spcAft>
              <a:buNone/>
            </a:pPr>
            <a:r>
              <a:rPr lang="en-GB"/>
              <a:t>Traversal</a:t>
            </a:r>
            <a:endParaRPr/>
          </a:p>
        </p:txBody>
      </p:sp>
      <p:sp>
        <p:nvSpPr>
          <p:cNvPr id="766" name="Google Shape;766;p70"/>
          <p:cNvSpPr/>
          <p:nvPr/>
        </p:nvSpPr>
        <p:spPr>
          <a:xfrm>
            <a:off x="4659375"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Nearest Neighbours</a:t>
            </a:r>
            <a:endParaRPr/>
          </a:p>
        </p:txBody>
      </p:sp>
      <p:sp>
        <p:nvSpPr>
          <p:cNvPr id="767" name="Google Shape;767;p70"/>
          <p:cNvSpPr/>
          <p:nvPr/>
        </p:nvSpPr>
        <p:spPr>
          <a:xfrm>
            <a:off x="3192217"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Ray-Pixel Hit</a:t>
            </a:r>
            <a:endParaRPr/>
          </a:p>
        </p:txBody>
      </p:sp>
      <p:sp>
        <p:nvSpPr>
          <p:cNvPr id="768" name="Google Shape;768;p7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58</a:t>
            </a:fld>
            <a:r>
              <a:rPr lang="en-GB" dirty="0"/>
              <a:t>/86</a:t>
            </a:r>
            <a:endParaRPr dirty="0"/>
          </a:p>
        </p:txBody>
      </p:sp>
      <p:sp>
        <p:nvSpPr>
          <p:cNvPr id="769" name="Google Shape;769;p70"/>
          <p:cNvSpPr/>
          <p:nvPr/>
        </p:nvSpPr>
        <p:spPr>
          <a:xfrm>
            <a:off x="1725058"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Image-space</a:t>
            </a:r>
            <a:endParaRPr/>
          </a:p>
          <a:p>
            <a:pPr marL="0" lvl="0" indent="0" algn="ctr" rtl="0">
              <a:spcBef>
                <a:spcPts val="0"/>
              </a:spcBef>
              <a:spcAft>
                <a:spcPts val="0"/>
              </a:spcAft>
              <a:buNone/>
            </a:pPr>
            <a:r>
              <a:rPr lang="en-GB"/>
              <a:t>Traversal</a:t>
            </a:r>
            <a:endParaRPr/>
          </a:p>
        </p:txBody>
      </p:sp>
      <p:sp>
        <p:nvSpPr>
          <p:cNvPr id="770" name="Google Shape;770;p7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p70"/>
          <p:cNvSpPr/>
          <p:nvPr/>
        </p:nvSpPr>
        <p:spPr>
          <a:xfrm>
            <a:off x="6126533"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Composition</a:t>
            </a:r>
            <a:endParaRPr/>
          </a:p>
        </p:txBody>
      </p:sp>
      <p:sp>
        <p:nvSpPr>
          <p:cNvPr id="772" name="Google Shape;772;p70"/>
          <p:cNvSpPr/>
          <p:nvPr/>
        </p:nvSpPr>
        <p:spPr>
          <a:xfrm>
            <a:off x="7593692" y="2304163"/>
            <a:ext cx="1353900" cy="5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Compression</a:t>
            </a:r>
            <a:endParaRPr/>
          </a:p>
        </p:txBody>
      </p:sp>
      <p:sp>
        <p:nvSpPr>
          <p:cNvPr id="773" name="Google Shape;773;p70"/>
          <p:cNvSpPr txBox="1"/>
          <p:nvPr/>
        </p:nvSpPr>
        <p:spPr>
          <a:xfrm>
            <a:off x="1667688" y="2827750"/>
            <a:ext cx="29358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4A86E8"/>
                </a:solidFill>
              </a:rPr>
              <a:t>Ray Tracing</a:t>
            </a:r>
            <a:endParaRPr>
              <a:solidFill>
                <a:srgbClr val="4A86E8"/>
              </a:solidFill>
            </a:endParaRPr>
          </a:p>
        </p:txBody>
      </p:sp>
      <p:cxnSp>
        <p:nvCxnSpPr>
          <p:cNvPr id="774" name="Google Shape;774;p70"/>
          <p:cNvCxnSpPr/>
          <p:nvPr/>
        </p:nvCxnSpPr>
        <p:spPr>
          <a:xfrm>
            <a:off x="4614350" y="1796375"/>
            <a:ext cx="0" cy="2070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70"/>
          <p:cNvCxnSpPr>
            <a:stCxn id="772" idx="0"/>
          </p:cNvCxnSpPr>
          <p:nvPr/>
        </p:nvCxnSpPr>
        <p:spPr>
          <a:xfrm rot="10800000">
            <a:off x="8265842" y="1992163"/>
            <a:ext cx="4800" cy="3120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70"/>
          <p:cNvCxnSpPr/>
          <p:nvPr/>
        </p:nvCxnSpPr>
        <p:spPr>
          <a:xfrm rot="10800000">
            <a:off x="937075" y="1990325"/>
            <a:ext cx="7323000" cy="12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70"/>
          <p:cNvCxnSpPr>
            <a:stCxn id="765" idx="0"/>
          </p:cNvCxnSpPr>
          <p:nvPr/>
        </p:nvCxnSpPr>
        <p:spPr>
          <a:xfrm rot="10800000">
            <a:off x="931550" y="1992163"/>
            <a:ext cx="3300" cy="3120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70"/>
          <p:cNvCxnSpPr/>
          <p:nvPr/>
        </p:nvCxnSpPr>
        <p:spPr>
          <a:xfrm rot="10800000">
            <a:off x="2400363" y="1985588"/>
            <a:ext cx="3300" cy="3120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70"/>
          <p:cNvCxnSpPr/>
          <p:nvPr/>
        </p:nvCxnSpPr>
        <p:spPr>
          <a:xfrm rot="10800000">
            <a:off x="3869200" y="1985588"/>
            <a:ext cx="3300" cy="3120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70"/>
          <p:cNvCxnSpPr>
            <a:stCxn id="766" idx="0"/>
          </p:cNvCxnSpPr>
          <p:nvPr/>
        </p:nvCxnSpPr>
        <p:spPr>
          <a:xfrm rot="10800000">
            <a:off x="5330925" y="1978663"/>
            <a:ext cx="5400" cy="3255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70"/>
          <p:cNvCxnSpPr>
            <a:stCxn id="771" idx="0"/>
          </p:cNvCxnSpPr>
          <p:nvPr/>
        </p:nvCxnSpPr>
        <p:spPr>
          <a:xfrm rot="10800000">
            <a:off x="6795383" y="1978663"/>
            <a:ext cx="8100" cy="325500"/>
          </a:xfrm>
          <a:prstGeom prst="straightConnector1">
            <a:avLst/>
          </a:prstGeom>
          <a:noFill/>
          <a:ln w="9525" cap="flat" cmpd="sng">
            <a:solidFill>
              <a:schemeClr val="dk2"/>
            </a:solidFill>
            <a:prstDash val="solid"/>
            <a:round/>
            <a:headEnd type="none" w="med" len="med"/>
            <a:tailEnd type="none" w="med" len="med"/>
          </a:ln>
        </p:spPr>
      </p:cxnSp>
      <p:sp>
        <p:nvSpPr>
          <p:cNvPr id="783" name="Google Shape;783;p70"/>
          <p:cNvSpPr/>
          <p:nvPr/>
        </p:nvSpPr>
        <p:spPr>
          <a:xfrm>
            <a:off x="1492725" y="1309325"/>
            <a:ext cx="1278300" cy="4092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B7B7B7"/>
                </a:solidFill>
              </a:rPr>
              <a:t>Construction</a:t>
            </a:r>
            <a:endParaRPr>
              <a:solidFill>
                <a:srgbClr val="B7B7B7"/>
              </a:solidFill>
            </a:endParaRPr>
          </a:p>
        </p:txBody>
      </p:sp>
      <p:sp>
        <p:nvSpPr>
          <p:cNvPr id="784" name="Google Shape;784;p70"/>
          <p:cNvSpPr/>
          <p:nvPr/>
        </p:nvSpPr>
        <p:spPr>
          <a:xfrm>
            <a:off x="6443975" y="1309325"/>
            <a:ext cx="2011800" cy="4092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B7B7B7"/>
                </a:solidFill>
              </a:rPr>
              <a:t>Image Composition</a:t>
            </a:r>
            <a:endParaRPr>
              <a:solidFill>
                <a:srgbClr val="B7B7B7"/>
              </a:solidFill>
            </a:endParaRPr>
          </a:p>
        </p:txBody>
      </p:sp>
      <p:cxnSp>
        <p:nvCxnSpPr>
          <p:cNvPr id="785" name="Google Shape;785;p70"/>
          <p:cNvCxnSpPr>
            <a:stCxn id="783" idx="3"/>
            <a:endCxn id="764" idx="1"/>
          </p:cNvCxnSpPr>
          <p:nvPr/>
        </p:nvCxnSpPr>
        <p:spPr>
          <a:xfrm>
            <a:off x="2771025" y="1513925"/>
            <a:ext cx="979800" cy="0"/>
          </a:xfrm>
          <a:prstGeom prst="straightConnector1">
            <a:avLst/>
          </a:prstGeom>
          <a:noFill/>
          <a:ln w="9525" cap="flat" cmpd="sng">
            <a:solidFill>
              <a:schemeClr val="dk2"/>
            </a:solidFill>
            <a:prstDash val="dash"/>
            <a:round/>
            <a:headEnd type="none" w="med" len="med"/>
            <a:tailEnd type="triangle" w="med" len="med"/>
          </a:ln>
        </p:spPr>
      </p:cxnSp>
      <p:cxnSp>
        <p:nvCxnSpPr>
          <p:cNvPr id="786" name="Google Shape;786;p70"/>
          <p:cNvCxnSpPr/>
          <p:nvPr/>
        </p:nvCxnSpPr>
        <p:spPr>
          <a:xfrm>
            <a:off x="5464150" y="1517625"/>
            <a:ext cx="979800" cy="0"/>
          </a:xfrm>
          <a:prstGeom prst="straightConnector1">
            <a:avLst/>
          </a:prstGeom>
          <a:noFill/>
          <a:ln w="9525" cap="flat" cmpd="sng">
            <a:solidFill>
              <a:schemeClr val="dk2"/>
            </a:solidFill>
            <a:prstDash val="dash"/>
            <a:round/>
            <a:headEnd type="none" w="med" len="med"/>
            <a:tailEnd type="triangle" w="med" len="med"/>
          </a:ln>
        </p:spPr>
      </p:cxnSp>
      <p:cxnSp>
        <p:nvCxnSpPr>
          <p:cNvPr id="787" name="Google Shape;787;p70"/>
          <p:cNvCxnSpPr/>
          <p:nvPr/>
        </p:nvCxnSpPr>
        <p:spPr>
          <a:xfrm rot="10800000">
            <a:off x="4607500" y="831275"/>
            <a:ext cx="0" cy="414600"/>
          </a:xfrm>
          <a:prstGeom prst="straightConnector1">
            <a:avLst/>
          </a:prstGeom>
          <a:noFill/>
          <a:ln w="9525" cap="flat" cmpd="sng">
            <a:solidFill>
              <a:schemeClr val="dk2"/>
            </a:solidFill>
            <a:prstDash val="solid"/>
            <a:round/>
            <a:headEnd type="triangle" w="med" len="med"/>
            <a:tailEnd type="none" w="med" len="med"/>
          </a:ln>
        </p:spPr>
      </p:cxnSp>
      <p:cxnSp>
        <p:nvCxnSpPr>
          <p:cNvPr id="788" name="Google Shape;788;p70"/>
          <p:cNvCxnSpPr/>
          <p:nvPr/>
        </p:nvCxnSpPr>
        <p:spPr>
          <a:xfrm>
            <a:off x="4616300" y="838100"/>
            <a:ext cx="13314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70"/>
          <p:cNvCxnSpPr/>
          <p:nvPr/>
        </p:nvCxnSpPr>
        <p:spPr>
          <a:xfrm>
            <a:off x="5947800" y="838100"/>
            <a:ext cx="0" cy="682500"/>
          </a:xfrm>
          <a:prstGeom prst="straightConnector1">
            <a:avLst/>
          </a:prstGeom>
          <a:noFill/>
          <a:ln w="9525" cap="flat" cmpd="sng">
            <a:solidFill>
              <a:schemeClr val="dk2"/>
            </a:solidFill>
            <a:prstDash val="solid"/>
            <a:round/>
            <a:headEnd type="none" w="med" len="med"/>
            <a:tailEnd type="none" w="med" len="med"/>
          </a:ln>
        </p:spPr>
      </p:cxnSp>
      <p:sp>
        <p:nvSpPr>
          <p:cNvPr id="790" name="Google Shape;790;p7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38420">
        <p:fade/>
      </p:transition>
    </mc:Choice>
    <mc:Fallback xmlns="">
      <p:transition advTm="3842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Depth-only Traversal</a:t>
            </a:r>
            <a:endParaRPr/>
          </a:p>
        </p:txBody>
      </p:sp>
      <p:sp>
        <p:nvSpPr>
          <p:cNvPr id="796" name="Google Shape;796;p7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Used in all applications</a:t>
            </a:r>
            <a:endParaRPr/>
          </a:p>
          <a:p>
            <a:pPr marL="457200" lvl="0" indent="-342900" algn="l" rtl="0">
              <a:spcBef>
                <a:spcPts val="0"/>
              </a:spcBef>
              <a:spcAft>
                <a:spcPts val="0"/>
              </a:spcAft>
              <a:buSzPts val="1800"/>
              <a:buChar char="●"/>
            </a:pPr>
            <a:r>
              <a:rPr lang="en-GB"/>
              <a:t>Sequential fragment access</a:t>
            </a:r>
            <a:endParaRPr/>
          </a:p>
        </p:txBody>
      </p:sp>
      <p:sp>
        <p:nvSpPr>
          <p:cNvPr id="797" name="Google Shape;797;p7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59</a:t>
            </a:fld>
            <a:r>
              <a:rPr lang="en-GB" dirty="0"/>
              <a:t>/86</a:t>
            </a:r>
            <a:endParaRPr dirty="0"/>
          </a:p>
        </p:txBody>
      </p:sp>
      <p:sp>
        <p:nvSpPr>
          <p:cNvPr id="798" name="Google Shape;798;p7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799" name="Google Shape;799;p71"/>
          <p:cNvPicPr preferRelativeResize="0"/>
          <p:nvPr/>
        </p:nvPicPr>
        <p:blipFill rotWithShape="1">
          <a:blip r:embed="rId4">
            <a:alphaModFix/>
          </a:blip>
          <a:srcRect/>
          <a:stretch/>
        </p:blipFill>
        <p:spPr>
          <a:xfrm>
            <a:off x="563975" y="2227075"/>
            <a:ext cx="4068250" cy="2658100"/>
          </a:xfrm>
          <a:prstGeom prst="rect">
            <a:avLst/>
          </a:prstGeom>
          <a:noFill/>
          <a:ln>
            <a:noFill/>
          </a:ln>
        </p:spPr>
      </p:pic>
      <p:pic>
        <p:nvPicPr>
          <p:cNvPr id="800" name="Google Shape;800;p71"/>
          <p:cNvPicPr preferRelativeResize="0"/>
          <p:nvPr/>
        </p:nvPicPr>
        <p:blipFill rotWithShape="1">
          <a:blip r:embed="rId5">
            <a:alphaModFix/>
          </a:blip>
          <a:srcRect/>
          <a:stretch/>
        </p:blipFill>
        <p:spPr>
          <a:xfrm>
            <a:off x="563975" y="2227075"/>
            <a:ext cx="4068250" cy="2658100"/>
          </a:xfrm>
          <a:prstGeom prst="rect">
            <a:avLst/>
          </a:prstGeom>
          <a:noFill/>
          <a:ln>
            <a:noFill/>
          </a:ln>
        </p:spPr>
      </p:pic>
      <p:pic>
        <p:nvPicPr>
          <p:cNvPr id="801" name="Google Shape;801;p71"/>
          <p:cNvPicPr preferRelativeResize="0"/>
          <p:nvPr/>
        </p:nvPicPr>
        <p:blipFill rotWithShape="1">
          <a:blip r:embed="rId6">
            <a:alphaModFix/>
          </a:blip>
          <a:srcRect/>
          <a:stretch/>
        </p:blipFill>
        <p:spPr>
          <a:xfrm>
            <a:off x="563975" y="2227075"/>
            <a:ext cx="4068250" cy="2658100"/>
          </a:xfrm>
          <a:prstGeom prst="rect">
            <a:avLst/>
          </a:prstGeom>
          <a:noFill/>
          <a:ln>
            <a:noFill/>
          </a:ln>
        </p:spPr>
      </p:pic>
      <p:pic>
        <p:nvPicPr>
          <p:cNvPr id="802" name="Google Shape;802;p71"/>
          <p:cNvPicPr preferRelativeResize="0"/>
          <p:nvPr/>
        </p:nvPicPr>
        <p:blipFill rotWithShape="1">
          <a:blip r:embed="rId7">
            <a:alphaModFix/>
          </a:blip>
          <a:srcRect l="79" r="89"/>
          <a:stretch/>
        </p:blipFill>
        <p:spPr>
          <a:xfrm>
            <a:off x="563975" y="2227074"/>
            <a:ext cx="4068250" cy="2658101"/>
          </a:xfrm>
          <a:prstGeom prst="rect">
            <a:avLst/>
          </a:prstGeom>
          <a:noFill/>
          <a:ln>
            <a:noFill/>
          </a:ln>
        </p:spPr>
      </p:pic>
      <p:pic>
        <p:nvPicPr>
          <p:cNvPr id="803" name="Google Shape;803;p71"/>
          <p:cNvPicPr preferRelativeResize="0"/>
          <p:nvPr/>
        </p:nvPicPr>
        <p:blipFill>
          <a:blip r:embed="rId8">
            <a:alphaModFix/>
          </a:blip>
          <a:stretch>
            <a:fillRect/>
          </a:stretch>
        </p:blipFill>
        <p:spPr>
          <a:xfrm>
            <a:off x="563975" y="2233084"/>
            <a:ext cx="4068250" cy="2604040"/>
          </a:xfrm>
          <a:prstGeom prst="rect">
            <a:avLst/>
          </a:prstGeom>
          <a:noFill/>
          <a:ln>
            <a:noFill/>
          </a:ln>
        </p:spPr>
      </p:pic>
      <p:sp>
        <p:nvSpPr>
          <p:cNvPr id="804" name="Google Shape;804;p71"/>
          <p:cNvSpPr/>
          <p:nvPr/>
        </p:nvSpPr>
        <p:spPr>
          <a:xfrm>
            <a:off x="483525" y="4829000"/>
            <a:ext cx="4100700" cy="10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1"/>
          <p:cNvSpPr txBox="1"/>
          <p:nvPr/>
        </p:nvSpPr>
        <p:spPr>
          <a:xfrm>
            <a:off x="568850" y="2284054"/>
            <a:ext cx="1454400" cy="28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chemeClr val="dk2"/>
                </a:solidFill>
                <a:latin typeface="Calibri"/>
                <a:ea typeface="Calibri"/>
                <a:cs typeface="Calibri"/>
                <a:sym typeface="Calibri"/>
              </a:rPr>
              <a:t>Algorithm</a:t>
            </a:r>
            <a:endParaRPr sz="1800" b="1">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50" advTm="42742">
        <p:fade/>
      </p:transition>
    </mc:Choice>
    <mc:Fallback xmlns="">
      <p:transition advTm="427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00"/>
                                  </p:stCondLst>
                                  <p:childTnLst>
                                    <p:animEffect transition="out" filter="fade">
                                      <p:cBhvr>
                                        <p:cTn id="6" dur="999"/>
                                        <p:tgtEl>
                                          <p:spTgt spid="803"/>
                                        </p:tgtEl>
                                      </p:cBhvr>
                                    </p:animEffect>
                                    <p:set>
                                      <p:cBhvr>
                                        <p:cTn id="7" dur="1" fill="hold">
                                          <p:stCondLst>
                                            <p:cond delay="999"/>
                                          </p:stCondLst>
                                        </p:cTn>
                                        <p:tgtEl>
                                          <p:spTgt spid="803"/>
                                        </p:tgtEl>
                                        <p:attrNameLst>
                                          <p:attrName>style.visibility</p:attrName>
                                        </p:attrNameLst>
                                      </p:cBhvr>
                                      <p:to>
                                        <p:strVal val="hidden"/>
                                      </p:to>
                                    </p:set>
                                  </p:childTnLst>
                                </p:cTn>
                              </p:par>
                              <p:par>
                                <p:cTn id="8" presetID="10" presetClass="exit" presetSubtype="0" fill="hold" nodeType="withEffect">
                                  <p:stCondLst>
                                    <p:cond delay="1500"/>
                                  </p:stCondLst>
                                  <p:childTnLst>
                                    <p:animEffect transition="out" filter="fade">
                                      <p:cBhvr>
                                        <p:cTn id="9" dur="999"/>
                                        <p:tgtEl>
                                          <p:spTgt spid="804"/>
                                        </p:tgtEl>
                                      </p:cBhvr>
                                    </p:animEffect>
                                    <p:set>
                                      <p:cBhvr>
                                        <p:cTn id="10" dur="1" fill="hold">
                                          <p:stCondLst>
                                            <p:cond delay="999"/>
                                          </p:stCondLst>
                                        </p:cTn>
                                        <p:tgtEl>
                                          <p:spTgt spid="804"/>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1500"/>
                                  </p:stCondLst>
                                  <p:childTnLst>
                                    <p:animEffect transition="out" filter="fade">
                                      <p:cBhvr>
                                        <p:cTn id="13" dur="999"/>
                                        <p:tgtEl>
                                          <p:spTgt spid="802"/>
                                        </p:tgtEl>
                                      </p:cBhvr>
                                    </p:animEffect>
                                    <p:set>
                                      <p:cBhvr>
                                        <p:cTn id="14" dur="1" fill="hold">
                                          <p:stCondLst>
                                            <p:cond delay="999"/>
                                          </p:stCondLst>
                                        </p:cTn>
                                        <p:tgtEl>
                                          <p:spTgt spid="802"/>
                                        </p:tgtEl>
                                        <p:attrNameLst>
                                          <p:attrName>style.visibility</p:attrName>
                                        </p:attrNameLst>
                                      </p:cBhvr>
                                      <p:to>
                                        <p:strVal val="hidden"/>
                                      </p:to>
                                    </p:set>
                                  </p:childTnLst>
                                </p:cTn>
                              </p:par>
                            </p:childTnLst>
                          </p:cTn>
                        </p:par>
                        <p:par>
                          <p:cTn id="15" fill="hold">
                            <p:stCondLst>
                              <p:cond delay="5000"/>
                            </p:stCondLst>
                            <p:childTnLst>
                              <p:par>
                                <p:cTn id="16" presetID="10" presetClass="exit" presetSubtype="0" fill="hold" nodeType="afterEffect">
                                  <p:stCondLst>
                                    <p:cond delay="1500"/>
                                  </p:stCondLst>
                                  <p:childTnLst>
                                    <p:animEffect transition="out" filter="fade">
                                      <p:cBhvr>
                                        <p:cTn id="17" dur="999"/>
                                        <p:tgtEl>
                                          <p:spTgt spid="801"/>
                                        </p:tgtEl>
                                      </p:cBhvr>
                                    </p:animEffect>
                                    <p:set>
                                      <p:cBhvr>
                                        <p:cTn id="18" dur="1" fill="hold">
                                          <p:stCondLst>
                                            <p:cond delay="999"/>
                                          </p:stCondLst>
                                        </p:cTn>
                                        <p:tgtEl>
                                          <p:spTgt spid="801"/>
                                        </p:tgtEl>
                                        <p:attrNameLst>
                                          <p:attrName>style.visibility</p:attrName>
                                        </p:attrNameLst>
                                      </p:cBhvr>
                                      <p:to>
                                        <p:strVal val="hidden"/>
                                      </p:to>
                                    </p:set>
                                  </p:childTnLst>
                                </p:cTn>
                              </p:par>
                            </p:childTnLst>
                          </p:cTn>
                        </p:par>
                        <p:par>
                          <p:cTn id="19" fill="hold">
                            <p:stCondLst>
                              <p:cond delay="7500"/>
                            </p:stCondLst>
                            <p:childTnLst>
                              <p:par>
                                <p:cTn id="20" presetID="10" presetClass="exit" presetSubtype="0" fill="hold" nodeType="afterEffect">
                                  <p:stCondLst>
                                    <p:cond delay="1500"/>
                                  </p:stCondLst>
                                  <p:childTnLst>
                                    <p:animEffect transition="out" filter="fade">
                                      <p:cBhvr>
                                        <p:cTn id="21" dur="999"/>
                                        <p:tgtEl>
                                          <p:spTgt spid="800"/>
                                        </p:tgtEl>
                                      </p:cBhvr>
                                    </p:animEffect>
                                    <p:set>
                                      <p:cBhvr>
                                        <p:cTn id="22" dur="1" fill="hold">
                                          <p:stCondLst>
                                            <p:cond delay="999"/>
                                          </p:stCondLst>
                                        </p:cTn>
                                        <p:tgtEl>
                                          <p:spTgt spid="8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lt1"/>
                </a:solidFill>
              </a:rPr>
              <a:t>What the STAR is about</a:t>
            </a:r>
            <a:endParaRPr>
              <a:solidFill>
                <a:schemeClr val="lt1"/>
              </a:solidFill>
            </a:endParaRPr>
          </a:p>
          <a:p>
            <a:pPr marL="0" lvl="0" indent="0" algn="l" rtl="0">
              <a:spcBef>
                <a:spcPts val="0"/>
              </a:spcBef>
              <a:spcAft>
                <a:spcPts val="0"/>
              </a:spcAft>
              <a:buNone/>
            </a:pPr>
            <a:endParaRPr/>
          </a:p>
        </p:txBody>
      </p:sp>
      <p:sp>
        <p:nvSpPr>
          <p:cNvPr id="110" name="Google Shape;110;p1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dirty="0"/>
              <a:t>Definition</a:t>
            </a:r>
            <a:r>
              <a:rPr lang="en-GB" dirty="0"/>
              <a:t>: </a:t>
            </a:r>
            <a:r>
              <a:rPr lang="en-GB" dirty="0" err="1"/>
              <a:t>Multifragment</a:t>
            </a:r>
            <a:r>
              <a:rPr lang="en-GB" dirty="0"/>
              <a:t> rendering (MFR) describes the algorithms and data structures that maintain and process </a:t>
            </a:r>
            <a:r>
              <a:rPr lang="en-GB" b="1" dirty="0"/>
              <a:t>multiple</a:t>
            </a:r>
            <a:r>
              <a:rPr lang="en-GB" dirty="0"/>
              <a:t> per-pixel fragments that:</a:t>
            </a:r>
            <a:endParaRPr dirty="0"/>
          </a:p>
          <a:p>
            <a:pPr marL="457200" lvl="0" indent="-342900" algn="l" rtl="0">
              <a:spcBef>
                <a:spcPts val="1600"/>
              </a:spcBef>
              <a:spcAft>
                <a:spcPts val="0"/>
              </a:spcAft>
              <a:buSzPts val="1800"/>
              <a:buChar char="●"/>
            </a:pPr>
            <a:r>
              <a:rPr lang="en-GB" dirty="0"/>
              <a:t>Correspond to the </a:t>
            </a:r>
            <a:r>
              <a:rPr lang="en-GB" b="1" dirty="0"/>
              <a:t>same location</a:t>
            </a:r>
            <a:r>
              <a:rPr lang="en-GB" dirty="0"/>
              <a:t> (pixel) in image-space</a:t>
            </a:r>
            <a:endParaRPr dirty="0"/>
          </a:p>
          <a:p>
            <a:pPr marL="457200" lvl="0" indent="-342900" algn="l" rtl="0">
              <a:spcBef>
                <a:spcPts val="0"/>
              </a:spcBef>
              <a:spcAft>
                <a:spcPts val="0"/>
              </a:spcAft>
              <a:buSzPts val="1800"/>
              <a:buChar char="●"/>
            </a:pPr>
            <a:r>
              <a:rPr lang="en-GB" dirty="0"/>
              <a:t>Are captured from the </a:t>
            </a:r>
            <a:r>
              <a:rPr lang="en-GB" b="1" dirty="0"/>
              <a:t>same viewpoint</a:t>
            </a:r>
            <a:endParaRPr dirty="0"/>
          </a:p>
          <a:p>
            <a:pPr marL="0" lvl="0" indent="0" algn="l" rtl="0">
              <a:spcBef>
                <a:spcPts val="1600"/>
              </a:spcBef>
              <a:spcAft>
                <a:spcPts val="0"/>
              </a:spcAft>
              <a:buClr>
                <a:schemeClr val="dk1"/>
              </a:buClr>
              <a:buSzPts val="1100"/>
              <a:buFont typeface="Arial"/>
              <a:buNone/>
            </a:pPr>
            <a:r>
              <a:rPr lang="en-GB" dirty="0"/>
              <a:t>It does not describe:</a:t>
            </a:r>
            <a:endParaRPr dirty="0"/>
          </a:p>
          <a:p>
            <a:pPr marL="457200" lvl="0" indent="-342900" algn="l" rtl="0">
              <a:spcBef>
                <a:spcPts val="1600"/>
              </a:spcBef>
              <a:spcAft>
                <a:spcPts val="0"/>
              </a:spcAft>
              <a:buSzPts val="1800"/>
              <a:buChar char="●"/>
            </a:pPr>
            <a:r>
              <a:rPr lang="en-GB" dirty="0"/>
              <a:t>Multi-view methods</a:t>
            </a:r>
            <a:endParaRPr dirty="0"/>
          </a:p>
          <a:p>
            <a:pPr marL="914400" lvl="1" indent="-317500" algn="l" rtl="0">
              <a:spcBef>
                <a:spcPts val="0"/>
              </a:spcBef>
              <a:spcAft>
                <a:spcPts val="0"/>
              </a:spcAft>
              <a:buSzPts val="1400"/>
              <a:buChar char="○"/>
            </a:pPr>
            <a:r>
              <a:rPr lang="en-GB" dirty="0"/>
              <a:t>e.g. </a:t>
            </a:r>
            <a:r>
              <a:rPr lang="en-GB" dirty="0" err="1"/>
              <a:t>cubemap</a:t>
            </a:r>
            <a:r>
              <a:rPr lang="en-GB" dirty="0"/>
              <a:t> rendering, layered depth images (LDIs) [SGHS98]</a:t>
            </a:r>
            <a:endParaRPr dirty="0"/>
          </a:p>
          <a:p>
            <a:pPr marL="457200" lvl="0" indent="-342900" algn="l" rtl="0">
              <a:spcBef>
                <a:spcPts val="0"/>
              </a:spcBef>
              <a:spcAft>
                <a:spcPts val="0"/>
              </a:spcAft>
              <a:buSzPts val="1800"/>
              <a:buChar char="●"/>
            </a:pPr>
            <a:r>
              <a:rPr lang="en-GB" dirty="0" err="1"/>
              <a:t>Voxelisation</a:t>
            </a:r>
            <a:r>
              <a:rPr lang="en-GB" dirty="0"/>
              <a:t> techniques</a:t>
            </a:r>
            <a:endParaRPr b="1" dirty="0"/>
          </a:p>
          <a:p>
            <a:pPr marL="0" lvl="0" indent="0" algn="l" rtl="0">
              <a:spcBef>
                <a:spcPts val="1600"/>
              </a:spcBef>
              <a:spcAft>
                <a:spcPts val="0"/>
              </a:spcAft>
              <a:buNone/>
            </a:pPr>
            <a:r>
              <a:rPr lang="en-GB" dirty="0"/>
              <a:t>Has also </a:t>
            </a:r>
            <a:r>
              <a:rPr lang="en-GB" b="1" dirty="0"/>
              <a:t>other names</a:t>
            </a:r>
            <a:r>
              <a:rPr lang="en-GB" dirty="0"/>
              <a:t> in the literature:</a:t>
            </a:r>
            <a:endParaRPr dirty="0"/>
          </a:p>
          <a:p>
            <a:pPr lvl="0">
              <a:spcBef>
                <a:spcPts val="1600"/>
              </a:spcBef>
            </a:pPr>
            <a:r>
              <a:rPr lang="en-GB" dirty="0"/>
              <a:t>Deep G-buffers [MMNL16], Layered Fragment Buffer [KLZ12], etc.</a:t>
            </a:r>
            <a:endParaRPr dirty="0"/>
          </a:p>
          <a:p>
            <a:pPr marL="457200" lvl="0" indent="-342900" algn="l" rtl="0">
              <a:spcBef>
                <a:spcPts val="0"/>
              </a:spcBef>
              <a:spcAft>
                <a:spcPts val="0"/>
              </a:spcAft>
              <a:buSzPts val="1800"/>
              <a:buChar char="●"/>
            </a:pPr>
            <a:r>
              <a:rPr lang="en-GB" dirty="0"/>
              <a:t>Sometimes MFR methods are also referred to as LDIs.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11" name="Google Shape;111;p1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a:t>
            </a:fld>
            <a:r>
              <a:rPr lang="en-GB" dirty="0"/>
              <a:t>/86</a:t>
            </a:r>
            <a:endParaRPr dirty="0"/>
          </a:p>
        </p:txBody>
      </p:sp>
      <p:sp>
        <p:nvSpPr>
          <p:cNvPr id="112" name="Google Shape;112;p1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34884">
        <p:fade/>
      </p:transition>
    </mc:Choice>
    <mc:Fallback xmlns="">
      <p:transition advTm="34884">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7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11" name="Google Shape;811;p7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Image-space Traversal</a:t>
            </a:r>
            <a:endParaRPr b="1"/>
          </a:p>
          <a:p>
            <a:pPr marL="914400" lvl="1" indent="-342900" algn="l" rtl="0">
              <a:spcBef>
                <a:spcPts val="0"/>
              </a:spcBef>
              <a:spcAft>
                <a:spcPts val="0"/>
              </a:spcAft>
              <a:buClr>
                <a:schemeClr val="lt1"/>
              </a:buClr>
              <a:buSzPts val="1800"/>
              <a:buChar char="○"/>
            </a:pPr>
            <a:r>
              <a:rPr lang="en-GB" sz="1800">
                <a:solidFill>
                  <a:schemeClr val="lt1"/>
                </a:solidFill>
              </a:rPr>
              <a:t>Linear: Object space, Image space</a:t>
            </a:r>
            <a:endParaRPr sz="1800">
              <a:solidFill>
                <a:schemeClr val="lt1"/>
              </a:solidFill>
            </a:endParaRPr>
          </a:p>
          <a:p>
            <a:pPr marL="914400" lvl="1" indent="-342900" algn="l" rtl="0">
              <a:spcBef>
                <a:spcPts val="0"/>
              </a:spcBef>
              <a:spcAft>
                <a:spcPts val="0"/>
              </a:spcAft>
              <a:buClr>
                <a:schemeClr val="lt1"/>
              </a:buClr>
              <a:buSzPts val="1800"/>
              <a:buChar char="○"/>
            </a:pPr>
            <a:r>
              <a:rPr lang="en-GB" sz="1800">
                <a:solidFill>
                  <a:schemeClr val="lt1"/>
                </a:solidFill>
              </a:rPr>
              <a:t>Hierarchical: Image space</a:t>
            </a:r>
            <a:endParaRPr sz="1800">
              <a:solidFill>
                <a:schemeClr val="lt1"/>
              </a:solidFill>
            </a:endParaRPr>
          </a:p>
          <a:p>
            <a:pPr marL="457200" lvl="0" indent="-342900" algn="l" rtl="0">
              <a:spcBef>
                <a:spcPts val="0"/>
              </a:spcBef>
              <a:spcAft>
                <a:spcPts val="0"/>
              </a:spcAft>
              <a:buSzPts val="1800"/>
              <a:buChar char="●"/>
            </a:pPr>
            <a:r>
              <a:rPr lang="en-GB"/>
              <a:t>Ray-Pixel Hit</a:t>
            </a:r>
            <a:endParaRPr/>
          </a:p>
        </p:txBody>
      </p:sp>
      <p:sp>
        <p:nvSpPr>
          <p:cNvPr id="812" name="Google Shape;812;p7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60</a:t>
            </a:fld>
            <a:r>
              <a:rPr lang="en-GB" dirty="0"/>
              <a:t>/86</a:t>
            </a:r>
            <a:endParaRPr dirty="0"/>
          </a:p>
        </p:txBody>
      </p:sp>
      <p:sp>
        <p:nvSpPr>
          <p:cNvPr id="813" name="Google Shape;813;p7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2.2 Operations</a:t>
            </a:r>
            <a:endParaRPr/>
          </a:p>
        </p:txBody>
      </p:sp>
      <p:pic>
        <p:nvPicPr>
          <p:cNvPr id="814" name="Google Shape;814;p72"/>
          <p:cNvPicPr preferRelativeResize="0"/>
          <p:nvPr/>
        </p:nvPicPr>
        <p:blipFill rotWithShape="1">
          <a:blip r:embed="rId3">
            <a:alphaModFix/>
          </a:blip>
          <a:srcRect l="169" r="159"/>
          <a:stretch/>
        </p:blipFill>
        <p:spPr>
          <a:xfrm>
            <a:off x="563975" y="2842668"/>
            <a:ext cx="4068250" cy="20363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17343">
        <p:fade/>
      </p:transition>
    </mc:Choice>
    <mc:Fallback xmlns="">
      <p:transition advTm="17343">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20" name="Google Shape;820;p7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Image-space Traversal</a:t>
            </a:r>
            <a:endParaRPr b="1" dirty="0"/>
          </a:p>
          <a:p>
            <a:pPr marL="914400" lvl="1" indent="-342900" algn="l" rtl="0">
              <a:spcBef>
                <a:spcPts val="0"/>
              </a:spcBef>
              <a:spcAft>
                <a:spcPts val="0"/>
              </a:spcAft>
              <a:buSzPts val="1800"/>
              <a:buChar char="○"/>
            </a:pPr>
            <a:r>
              <a:rPr lang="en-GB" sz="1800" b="1" dirty="0"/>
              <a:t>Linear</a:t>
            </a:r>
            <a:r>
              <a:rPr lang="en-GB" sz="1800" dirty="0"/>
              <a:t>: </a:t>
            </a:r>
            <a:r>
              <a:rPr lang="en-GB" sz="1800" b="1" dirty="0"/>
              <a:t>Object space</a:t>
            </a:r>
            <a:r>
              <a:rPr lang="en-GB" sz="1800" dirty="0"/>
              <a:t> [SKS11]</a:t>
            </a:r>
            <a:r>
              <a:rPr lang="en-GB" sz="1800" dirty="0">
                <a:solidFill>
                  <a:schemeClr val="bg1"/>
                </a:solidFill>
              </a:rPr>
              <a:t>, Image space [MM14,VVP16a]</a:t>
            </a:r>
          </a:p>
          <a:p>
            <a:pPr marL="571500" lvl="1" indent="0" algn="l" rtl="0">
              <a:spcBef>
                <a:spcPts val="0"/>
              </a:spcBef>
              <a:spcAft>
                <a:spcPts val="0"/>
              </a:spcAft>
              <a:buSzPts val="1800"/>
              <a:buNone/>
            </a:pPr>
            <a:r>
              <a:rPr lang="en-GB" sz="1800" b="1" dirty="0">
                <a:solidFill>
                  <a:schemeClr val="bg1"/>
                </a:solidFill>
              </a:rPr>
              <a:t>Hierarchical</a:t>
            </a:r>
            <a:r>
              <a:rPr lang="en-GB" sz="1800" dirty="0">
                <a:solidFill>
                  <a:schemeClr val="bg1"/>
                </a:solidFill>
              </a:rPr>
              <a:t>: Image space [Ulu14,VVP16b,HBSS17]</a:t>
            </a:r>
            <a:endParaRPr lang="en-GB" b="1" dirty="0">
              <a:solidFill>
                <a:schemeClr val="bg1"/>
              </a:solidFill>
            </a:endParaRPr>
          </a:p>
          <a:p>
            <a:pPr marL="457200" lvl="0" indent="-342900" algn="l" rtl="0">
              <a:spcBef>
                <a:spcPts val="0"/>
              </a:spcBef>
              <a:spcAft>
                <a:spcPts val="0"/>
              </a:spcAft>
              <a:buSzPts val="1800"/>
              <a:buChar char="●"/>
            </a:pPr>
            <a:r>
              <a:rPr lang="en-GB" dirty="0"/>
              <a:t>Ray-Pixel Hit</a:t>
            </a:r>
            <a:endParaRPr dirty="0"/>
          </a:p>
        </p:txBody>
      </p:sp>
      <p:sp>
        <p:nvSpPr>
          <p:cNvPr id="821" name="Google Shape;821;p7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61</a:t>
            </a:fld>
            <a:r>
              <a:rPr lang="en-GB" dirty="0"/>
              <a:t>/86</a:t>
            </a:r>
            <a:endParaRPr dirty="0"/>
          </a:p>
        </p:txBody>
      </p:sp>
      <p:sp>
        <p:nvSpPr>
          <p:cNvPr id="822" name="Google Shape;822;p7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2.2 Operations</a:t>
            </a:r>
            <a:endParaRPr/>
          </a:p>
        </p:txBody>
      </p:sp>
      <p:pic>
        <p:nvPicPr>
          <p:cNvPr id="823" name="Google Shape;823;p73"/>
          <p:cNvPicPr preferRelativeResize="0"/>
          <p:nvPr/>
        </p:nvPicPr>
        <p:blipFill rotWithShape="1">
          <a:blip r:embed="rId3">
            <a:alphaModFix/>
          </a:blip>
          <a:srcRect t="278" b="268"/>
          <a:stretch/>
        </p:blipFill>
        <p:spPr>
          <a:xfrm>
            <a:off x="563975" y="2842668"/>
            <a:ext cx="4068250" cy="2036382"/>
          </a:xfrm>
          <a:prstGeom prst="rect">
            <a:avLst/>
          </a:prstGeom>
          <a:noFill/>
          <a:ln>
            <a:noFill/>
          </a:ln>
        </p:spPr>
      </p:pic>
      <p:pic>
        <p:nvPicPr>
          <p:cNvPr id="824" name="Google Shape;824;p73"/>
          <p:cNvPicPr preferRelativeResize="0"/>
          <p:nvPr/>
        </p:nvPicPr>
        <p:blipFill>
          <a:blip r:embed="rId4">
            <a:alphaModFix/>
          </a:blip>
          <a:stretch>
            <a:fillRect/>
          </a:stretch>
        </p:blipFill>
        <p:spPr>
          <a:xfrm>
            <a:off x="5598925" y="2430250"/>
            <a:ext cx="2880608" cy="244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30229">
        <p:fade/>
      </p:transition>
    </mc:Choice>
    <mc:Fallback xmlns="">
      <p:transition advTm="30229">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30" name="Google Shape;830;p7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Image-space Traversal</a:t>
            </a:r>
            <a:endParaRPr b="1" dirty="0"/>
          </a:p>
          <a:p>
            <a:pPr marL="914400" lvl="1" indent="-342900" algn="l" rtl="0">
              <a:spcBef>
                <a:spcPts val="0"/>
              </a:spcBef>
              <a:spcAft>
                <a:spcPts val="0"/>
              </a:spcAft>
              <a:buSzPts val="1800"/>
              <a:buChar char="○"/>
            </a:pPr>
            <a:r>
              <a:rPr lang="en-GB" sz="1800" b="1" dirty="0"/>
              <a:t>Linear</a:t>
            </a:r>
            <a:r>
              <a:rPr lang="en-GB" sz="1800" dirty="0"/>
              <a:t>: Object space [SKS11], </a:t>
            </a:r>
            <a:r>
              <a:rPr lang="en-GB" sz="1800" b="1" dirty="0"/>
              <a:t>Image space</a:t>
            </a:r>
            <a:r>
              <a:rPr lang="en-GB" sz="1800" dirty="0"/>
              <a:t> [MM14,VVP16a]</a:t>
            </a:r>
            <a:endParaRPr sz="1800" dirty="0"/>
          </a:p>
          <a:p>
            <a:pPr marL="571500" lvl="1" indent="0" algn="l" rtl="0">
              <a:spcBef>
                <a:spcPts val="0"/>
              </a:spcBef>
              <a:spcAft>
                <a:spcPts val="0"/>
              </a:spcAft>
              <a:buSzPts val="1800"/>
              <a:buNone/>
            </a:pPr>
            <a:r>
              <a:rPr lang="en-GB" sz="1800" b="1" dirty="0">
                <a:solidFill>
                  <a:schemeClr val="bg1"/>
                </a:solidFill>
              </a:rPr>
              <a:t>Hierarchical</a:t>
            </a:r>
            <a:r>
              <a:rPr lang="en-GB" sz="1800" dirty="0">
                <a:solidFill>
                  <a:schemeClr val="bg1"/>
                </a:solidFill>
              </a:rPr>
              <a:t>: Image space [Ulu14,VVP16b,HBSS17]</a:t>
            </a:r>
            <a:endParaRPr b="1" dirty="0">
              <a:solidFill>
                <a:schemeClr val="bg1"/>
              </a:solidFill>
            </a:endParaRPr>
          </a:p>
          <a:p>
            <a:pPr marL="457200" lvl="0" indent="-342900" algn="l" rtl="0">
              <a:spcBef>
                <a:spcPts val="0"/>
              </a:spcBef>
              <a:spcAft>
                <a:spcPts val="0"/>
              </a:spcAft>
              <a:buSzPts val="1800"/>
              <a:buChar char="●"/>
            </a:pPr>
            <a:r>
              <a:rPr lang="en-GB" dirty="0"/>
              <a:t>Ray-Pixel Hit</a:t>
            </a:r>
            <a:endParaRPr dirty="0"/>
          </a:p>
        </p:txBody>
      </p:sp>
      <p:sp>
        <p:nvSpPr>
          <p:cNvPr id="831" name="Google Shape;831;p7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62</a:t>
            </a:fld>
            <a:r>
              <a:rPr lang="en-GB" dirty="0"/>
              <a:t>/86</a:t>
            </a:r>
            <a:endParaRPr dirty="0"/>
          </a:p>
        </p:txBody>
      </p:sp>
      <p:sp>
        <p:nvSpPr>
          <p:cNvPr id="832" name="Google Shape;832;p7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2.2 Operations</a:t>
            </a:r>
            <a:endParaRPr/>
          </a:p>
        </p:txBody>
      </p:sp>
      <p:pic>
        <p:nvPicPr>
          <p:cNvPr id="833" name="Google Shape;833;p74"/>
          <p:cNvPicPr preferRelativeResize="0"/>
          <p:nvPr/>
        </p:nvPicPr>
        <p:blipFill rotWithShape="1">
          <a:blip r:embed="rId3">
            <a:alphaModFix/>
          </a:blip>
          <a:srcRect t="278" b="268"/>
          <a:stretch/>
        </p:blipFill>
        <p:spPr>
          <a:xfrm>
            <a:off x="563975" y="2842668"/>
            <a:ext cx="4068250" cy="2036382"/>
          </a:xfrm>
          <a:prstGeom prst="rect">
            <a:avLst/>
          </a:prstGeom>
          <a:noFill/>
          <a:ln>
            <a:noFill/>
          </a:ln>
        </p:spPr>
      </p:pic>
      <p:pic>
        <p:nvPicPr>
          <p:cNvPr id="834" name="Google Shape;834;p74"/>
          <p:cNvPicPr preferRelativeResize="0"/>
          <p:nvPr/>
        </p:nvPicPr>
        <p:blipFill rotWithShape="1">
          <a:blip r:embed="rId4">
            <a:alphaModFix/>
          </a:blip>
          <a:srcRect t="89" b="99"/>
          <a:stretch/>
        </p:blipFill>
        <p:spPr>
          <a:xfrm>
            <a:off x="5598925" y="2430250"/>
            <a:ext cx="2880609" cy="244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5774">
        <p:fade/>
      </p:transition>
    </mc:Choice>
    <mc:Fallback xmlns="">
      <p:transition advTm="25774">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7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40" name="Google Shape;840;p7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Image-space Traversal</a:t>
            </a:r>
            <a:endParaRPr b="1" dirty="0"/>
          </a:p>
          <a:p>
            <a:pPr marL="914400" lvl="1" indent="-342900" algn="l" rtl="0">
              <a:spcBef>
                <a:spcPts val="0"/>
              </a:spcBef>
              <a:spcAft>
                <a:spcPts val="0"/>
              </a:spcAft>
              <a:buSzPts val="1800"/>
              <a:buChar char="○"/>
            </a:pPr>
            <a:r>
              <a:rPr lang="en-GB" sz="1800" dirty="0"/>
              <a:t>Linear: Object space [SKS11], Image space [MM14,VVP16a]</a:t>
            </a:r>
            <a:endParaRPr sz="1800" dirty="0"/>
          </a:p>
          <a:p>
            <a:pPr marL="914400" lvl="1" indent="-342900" algn="l" rtl="0">
              <a:spcBef>
                <a:spcPts val="0"/>
              </a:spcBef>
              <a:spcAft>
                <a:spcPts val="0"/>
              </a:spcAft>
              <a:buSzPts val="1800"/>
              <a:buChar char="○"/>
            </a:pPr>
            <a:r>
              <a:rPr lang="en-GB" sz="1800" b="1" dirty="0"/>
              <a:t>Hierarchical</a:t>
            </a:r>
            <a:r>
              <a:rPr lang="en-GB" sz="1800" dirty="0"/>
              <a:t>: </a:t>
            </a:r>
            <a:r>
              <a:rPr lang="en-GB" sz="1800" b="1" dirty="0"/>
              <a:t>Image space</a:t>
            </a:r>
            <a:r>
              <a:rPr lang="en-GB" sz="1800" dirty="0"/>
              <a:t> [Ulu14,VVP16b,HBSS17]</a:t>
            </a:r>
            <a:endParaRPr b="1" dirty="0"/>
          </a:p>
          <a:p>
            <a:pPr marL="457200" lvl="0" indent="-342900" algn="l" rtl="0">
              <a:spcBef>
                <a:spcPts val="0"/>
              </a:spcBef>
              <a:spcAft>
                <a:spcPts val="0"/>
              </a:spcAft>
              <a:buSzPts val="1800"/>
              <a:buChar char="●"/>
            </a:pPr>
            <a:r>
              <a:rPr lang="en-GB" dirty="0"/>
              <a:t>Ray-Pixel Hit</a:t>
            </a:r>
            <a:endParaRPr dirty="0"/>
          </a:p>
        </p:txBody>
      </p:sp>
      <p:sp>
        <p:nvSpPr>
          <p:cNvPr id="841" name="Google Shape;841;p7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63</a:t>
            </a:fld>
            <a:r>
              <a:rPr lang="en-GB" dirty="0"/>
              <a:t>/86</a:t>
            </a:r>
            <a:endParaRPr dirty="0"/>
          </a:p>
        </p:txBody>
      </p:sp>
      <p:sp>
        <p:nvSpPr>
          <p:cNvPr id="842" name="Google Shape;842;p7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2.2 Operations</a:t>
            </a:r>
            <a:endParaRPr/>
          </a:p>
        </p:txBody>
      </p:sp>
      <p:pic>
        <p:nvPicPr>
          <p:cNvPr id="843" name="Google Shape;843;p75"/>
          <p:cNvPicPr preferRelativeResize="0"/>
          <p:nvPr/>
        </p:nvPicPr>
        <p:blipFill rotWithShape="1">
          <a:blip r:embed="rId3">
            <a:alphaModFix/>
          </a:blip>
          <a:srcRect t="278" b="268"/>
          <a:stretch/>
        </p:blipFill>
        <p:spPr>
          <a:xfrm>
            <a:off x="563975" y="2842668"/>
            <a:ext cx="4068250" cy="2036382"/>
          </a:xfrm>
          <a:prstGeom prst="rect">
            <a:avLst/>
          </a:prstGeom>
          <a:noFill/>
          <a:ln>
            <a:noFill/>
          </a:ln>
        </p:spPr>
      </p:pic>
      <p:pic>
        <p:nvPicPr>
          <p:cNvPr id="844" name="Google Shape;844;p75"/>
          <p:cNvPicPr preferRelativeResize="0"/>
          <p:nvPr/>
        </p:nvPicPr>
        <p:blipFill rotWithShape="1">
          <a:blip r:embed="rId4">
            <a:alphaModFix/>
          </a:blip>
          <a:srcRect l="189" r="189"/>
          <a:stretch/>
        </p:blipFill>
        <p:spPr>
          <a:xfrm>
            <a:off x="5598925" y="2430250"/>
            <a:ext cx="2880609" cy="244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7633">
        <p:fade/>
      </p:transition>
    </mc:Choice>
    <mc:Fallback xmlns="">
      <p:transition advTm="27633">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7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50" name="Google Shape;850;p7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Image-space Traversal</a:t>
            </a:r>
            <a:endParaRPr b="1" dirty="0"/>
          </a:p>
          <a:p>
            <a:pPr marL="914400" lvl="1" indent="-342900" algn="l" rtl="0">
              <a:spcBef>
                <a:spcPts val="0"/>
              </a:spcBef>
              <a:spcAft>
                <a:spcPts val="0"/>
              </a:spcAft>
              <a:buSzPts val="1800"/>
              <a:buChar char="○"/>
            </a:pPr>
            <a:r>
              <a:rPr lang="en-GB" sz="1800" dirty="0"/>
              <a:t>Linear: Object space [SKS11], Image space [MM14,VVP16a]</a:t>
            </a:r>
            <a:endParaRPr sz="1800" dirty="0"/>
          </a:p>
          <a:p>
            <a:pPr marL="914400" lvl="1" indent="-342900" algn="l" rtl="0">
              <a:spcBef>
                <a:spcPts val="0"/>
              </a:spcBef>
              <a:spcAft>
                <a:spcPts val="0"/>
              </a:spcAft>
              <a:buSzPts val="1800"/>
              <a:buChar char="○"/>
            </a:pPr>
            <a:r>
              <a:rPr lang="en-GB" sz="1800" dirty="0"/>
              <a:t>Hierarchical: Image space [Ulu14,VVP16b,HBSS17]</a:t>
            </a:r>
            <a:endParaRPr dirty="0"/>
          </a:p>
          <a:p>
            <a:pPr marL="457200" lvl="0" indent="-342900" algn="l" rtl="0">
              <a:spcBef>
                <a:spcPts val="0"/>
              </a:spcBef>
              <a:spcAft>
                <a:spcPts val="0"/>
              </a:spcAft>
              <a:buSzPts val="1800"/>
              <a:buChar char="●"/>
            </a:pPr>
            <a:r>
              <a:rPr lang="en-GB" b="1" dirty="0"/>
              <a:t>Ray-Pixel Hit</a:t>
            </a:r>
            <a:endParaRPr b="1" dirty="0"/>
          </a:p>
          <a:p>
            <a:pPr marL="914400" lvl="1" indent="-342900" algn="l" rtl="0">
              <a:spcBef>
                <a:spcPts val="0"/>
              </a:spcBef>
              <a:spcAft>
                <a:spcPts val="0"/>
              </a:spcAft>
              <a:buSzPts val="1800"/>
              <a:buChar char="○"/>
            </a:pPr>
            <a:r>
              <a:rPr lang="en-GB" sz="1800" b="1" dirty="0"/>
              <a:t>Approximate (fragment-based) </a:t>
            </a:r>
            <a:r>
              <a:rPr lang="en-GB" sz="1800" dirty="0"/>
              <a:t>[MM14,VVP16a]</a:t>
            </a:r>
            <a:endParaRPr sz="1800" dirty="0"/>
          </a:p>
          <a:p>
            <a:pPr marL="914400" lvl="0" indent="0" algn="l" rtl="0">
              <a:spcBef>
                <a:spcPts val="1600"/>
              </a:spcBef>
              <a:spcAft>
                <a:spcPts val="1600"/>
              </a:spcAft>
              <a:buNone/>
            </a:pPr>
            <a:endParaRPr sz="1800" dirty="0"/>
          </a:p>
        </p:txBody>
      </p:sp>
      <p:sp>
        <p:nvSpPr>
          <p:cNvPr id="851" name="Google Shape;851;p7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64</a:t>
            </a:fld>
            <a:r>
              <a:rPr lang="en-GB" dirty="0"/>
              <a:t>/86</a:t>
            </a:r>
            <a:endParaRPr dirty="0"/>
          </a:p>
        </p:txBody>
      </p:sp>
      <p:sp>
        <p:nvSpPr>
          <p:cNvPr id="852" name="Google Shape;852;p7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853" name="Google Shape;853;p76"/>
          <p:cNvPicPr preferRelativeResize="0"/>
          <p:nvPr/>
        </p:nvPicPr>
        <p:blipFill rotWithShape="1">
          <a:blip r:embed="rId3">
            <a:alphaModFix/>
          </a:blip>
          <a:srcRect l="169" r="159"/>
          <a:stretch/>
        </p:blipFill>
        <p:spPr>
          <a:xfrm>
            <a:off x="563975" y="2842668"/>
            <a:ext cx="4068250" cy="2036382"/>
          </a:xfrm>
          <a:prstGeom prst="rect">
            <a:avLst/>
          </a:prstGeom>
          <a:noFill/>
          <a:ln>
            <a:noFill/>
          </a:ln>
        </p:spPr>
      </p:pic>
      <p:pic>
        <p:nvPicPr>
          <p:cNvPr id="854" name="Google Shape;854;p76"/>
          <p:cNvPicPr preferRelativeResize="0"/>
          <p:nvPr/>
        </p:nvPicPr>
        <p:blipFill rotWithShape="1">
          <a:blip r:embed="rId4">
            <a:alphaModFix/>
          </a:blip>
          <a:srcRect b="50644"/>
          <a:stretch/>
        </p:blipFill>
        <p:spPr>
          <a:xfrm>
            <a:off x="5301200" y="2842675"/>
            <a:ext cx="3099751" cy="1005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33427">
        <p:fade/>
      </p:transition>
    </mc:Choice>
    <mc:Fallback xmlns="">
      <p:transition advTm="33427">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Ray Tracing</a:t>
            </a:r>
            <a:endParaRPr/>
          </a:p>
        </p:txBody>
      </p:sp>
      <p:sp>
        <p:nvSpPr>
          <p:cNvPr id="860" name="Google Shape;860;p7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Image-space Traversal</a:t>
            </a:r>
            <a:endParaRPr b="1" dirty="0"/>
          </a:p>
          <a:p>
            <a:pPr marL="914400" lvl="1" indent="-342900" algn="l" rtl="0">
              <a:spcBef>
                <a:spcPts val="0"/>
              </a:spcBef>
              <a:spcAft>
                <a:spcPts val="0"/>
              </a:spcAft>
              <a:buSzPts val="1800"/>
              <a:buChar char="○"/>
            </a:pPr>
            <a:r>
              <a:rPr lang="en-GB" sz="1800" dirty="0"/>
              <a:t>Linear: Object space [SKS11], Image space [MM14,VVP16a]</a:t>
            </a:r>
            <a:endParaRPr sz="1800" dirty="0"/>
          </a:p>
          <a:p>
            <a:pPr marL="914400" lvl="1" indent="-342900" algn="l" rtl="0">
              <a:spcBef>
                <a:spcPts val="0"/>
              </a:spcBef>
              <a:spcAft>
                <a:spcPts val="0"/>
              </a:spcAft>
              <a:buSzPts val="1800"/>
              <a:buChar char="○"/>
            </a:pPr>
            <a:r>
              <a:rPr lang="en-GB" sz="1800" dirty="0"/>
              <a:t>Hierarchical: Image space [Ulu14,VVP16b,HBSS17]</a:t>
            </a:r>
            <a:endParaRPr dirty="0"/>
          </a:p>
          <a:p>
            <a:pPr marL="457200" lvl="0" indent="-342900" algn="l" rtl="0">
              <a:spcBef>
                <a:spcPts val="0"/>
              </a:spcBef>
              <a:spcAft>
                <a:spcPts val="0"/>
              </a:spcAft>
              <a:buSzPts val="1800"/>
              <a:buChar char="●"/>
            </a:pPr>
            <a:r>
              <a:rPr lang="en-GB" b="1" dirty="0"/>
              <a:t>Ray-Pixel Hit</a:t>
            </a:r>
            <a:endParaRPr b="1" dirty="0"/>
          </a:p>
          <a:p>
            <a:pPr marL="914400" lvl="1" indent="-342900" algn="l" rtl="0">
              <a:spcBef>
                <a:spcPts val="0"/>
              </a:spcBef>
              <a:spcAft>
                <a:spcPts val="0"/>
              </a:spcAft>
              <a:buSzPts val="1800"/>
              <a:buChar char="○"/>
            </a:pPr>
            <a:r>
              <a:rPr lang="en-GB" sz="1800" dirty="0"/>
              <a:t>Approximate (fragment-based) [MM14,VVP16a]</a:t>
            </a:r>
            <a:endParaRPr sz="1800" dirty="0"/>
          </a:p>
          <a:p>
            <a:pPr marL="914400" lvl="1" indent="-342900" algn="l" rtl="0">
              <a:spcBef>
                <a:spcPts val="0"/>
              </a:spcBef>
              <a:spcAft>
                <a:spcPts val="0"/>
              </a:spcAft>
              <a:buSzPts val="1800"/>
              <a:buChar char="○"/>
            </a:pPr>
            <a:r>
              <a:rPr lang="en-GB" sz="1800" b="1" dirty="0"/>
              <a:t>Analytic </a:t>
            </a:r>
            <a:r>
              <a:rPr lang="en-GB" sz="1800" dirty="0"/>
              <a:t>[WHL15,VVP16b]</a:t>
            </a:r>
            <a:endParaRPr sz="1800" dirty="0"/>
          </a:p>
        </p:txBody>
      </p:sp>
      <p:sp>
        <p:nvSpPr>
          <p:cNvPr id="861" name="Google Shape;861;p7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65</a:t>
            </a:fld>
            <a:r>
              <a:rPr lang="en-GB" dirty="0"/>
              <a:t>/86</a:t>
            </a:r>
            <a:endParaRPr dirty="0"/>
          </a:p>
        </p:txBody>
      </p:sp>
      <p:sp>
        <p:nvSpPr>
          <p:cNvPr id="862" name="Google Shape;862;p7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863" name="Google Shape;863;p77"/>
          <p:cNvPicPr preferRelativeResize="0"/>
          <p:nvPr/>
        </p:nvPicPr>
        <p:blipFill rotWithShape="1">
          <a:blip r:embed="rId3">
            <a:alphaModFix/>
          </a:blip>
          <a:srcRect l="169" r="159"/>
          <a:stretch/>
        </p:blipFill>
        <p:spPr>
          <a:xfrm>
            <a:off x="563975" y="2842668"/>
            <a:ext cx="4068250" cy="2036382"/>
          </a:xfrm>
          <a:prstGeom prst="rect">
            <a:avLst/>
          </a:prstGeom>
          <a:noFill/>
          <a:ln>
            <a:noFill/>
          </a:ln>
        </p:spPr>
      </p:pic>
      <p:pic>
        <p:nvPicPr>
          <p:cNvPr id="864" name="Google Shape;864;p77"/>
          <p:cNvPicPr preferRelativeResize="0"/>
          <p:nvPr/>
        </p:nvPicPr>
        <p:blipFill>
          <a:blip r:embed="rId4">
            <a:alphaModFix/>
          </a:blip>
          <a:stretch>
            <a:fillRect/>
          </a:stretch>
        </p:blipFill>
        <p:spPr>
          <a:xfrm>
            <a:off x="5301200" y="2842675"/>
            <a:ext cx="3099751" cy="2036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17464">
        <p:fade/>
      </p:transition>
    </mc:Choice>
    <mc:Fallback xmlns="">
      <p:transition advTm="17464">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7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Nearest Neighbours</a:t>
            </a:r>
            <a:endParaRPr/>
          </a:p>
        </p:txBody>
      </p:sp>
      <p:sp>
        <p:nvSpPr>
          <p:cNvPr id="870" name="Google Shape;870;p7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Fragment connectivity</a:t>
            </a:r>
            <a:r>
              <a:rPr lang="en-GB" dirty="0"/>
              <a:t> of adjacent pixels [CFM*13,ROW14,MGB16]</a:t>
            </a:r>
            <a:endParaRPr dirty="0"/>
          </a:p>
        </p:txBody>
      </p:sp>
      <p:sp>
        <p:nvSpPr>
          <p:cNvPr id="871" name="Google Shape;871;p7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66</a:t>
            </a:fld>
            <a:r>
              <a:rPr lang="en-GB" dirty="0"/>
              <a:t>/86</a:t>
            </a:r>
            <a:endParaRPr dirty="0"/>
          </a:p>
        </p:txBody>
      </p:sp>
      <p:sp>
        <p:nvSpPr>
          <p:cNvPr id="872" name="Google Shape;872;p7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873" name="Google Shape;873;p78"/>
          <p:cNvPicPr preferRelativeResize="0"/>
          <p:nvPr/>
        </p:nvPicPr>
        <p:blipFill rotWithShape="1">
          <a:blip r:embed="rId3">
            <a:alphaModFix/>
          </a:blip>
          <a:srcRect t="219" b="209"/>
          <a:stretch/>
        </p:blipFill>
        <p:spPr>
          <a:xfrm>
            <a:off x="568450" y="2552138"/>
            <a:ext cx="7421725" cy="2321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44491">
        <p:fade/>
      </p:transition>
    </mc:Choice>
    <mc:Fallback xmlns="">
      <p:transition advTm="44491">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7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Compοsition</a:t>
            </a:r>
            <a:endParaRPr/>
          </a:p>
        </p:txBody>
      </p:sp>
      <p:sp>
        <p:nvSpPr>
          <p:cNvPr id="879" name="Google Shape;879;p7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Combine </a:t>
            </a:r>
            <a:r>
              <a:rPr lang="en-GB" b="1" dirty="0" err="1"/>
              <a:t>multifragment</a:t>
            </a:r>
            <a:r>
              <a:rPr lang="en-GB" b="1" dirty="0"/>
              <a:t> buffers</a:t>
            </a:r>
            <a:r>
              <a:rPr lang="en-GB" dirty="0"/>
              <a:t> [ALvS18,VAN*19]</a:t>
            </a:r>
            <a:endParaRPr dirty="0"/>
          </a:p>
          <a:p>
            <a:pPr marL="457200" lvl="0" indent="0" algn="l" rtl="0">
              <a:spcBef>
                <a:spcPts val="1600"/>
              </a:spcBef>
              <a:spcAft>
                <a:spcPts val="1600"/>
              </a:spcAft>
              <a:buNone/>
            </a:pPr>
            <a:endParaRPr dirty="0"/>
          </a:p>
        </p:txBody>
      </p:sp>
      <p:sp>
        <p:nvSpPr>
          <p:cNvPr id="880" name="Google Shape;880;p7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67</a:t>
            </a:fld>
            <a:r>
              <a:rPr lang="en-GB" dirty="0"/>
              <a:t>/86</a:t>
            </a:r>
            <a:endParaRPr dirty="0"/>
          </a:p>
        </p:txBody>
      </p:sp>
      <p:sp>
        <p:nvSpPr>
          <p:cNvPr id="881" name="Google Shape;881;p7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882" name="Google Shape;882;p79"/>
          <p:cNvPicPr preferRelativeResize="0"/>
          <p:nvPr/>
        </p:nvPicPr>
        <p:blipFill>
          <a:blip r:embed="rId3">
            <a:alphaModFix/>
          </a:blip>
          <a:stretch>
            <a:fillRect/>
          </a:stretch>
        </p:blipFill>
        <p:spPr>
          <a:xfrm>
            <a:off x="568450" y="1526300"/>
            <a:ext cx="5327750" cy="33473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8162">
        <p:fade/>
      </p:transition>
    </mc:Choice>
    <mc:Fallback xmlns="">
      <p:transition advTm="28162">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Compression</a:t>
            </a:r>
            <a:endParaRPr/>
          </a:p>
        </p:txBody>
      </p:sp>
      <p:sp>
        <p:nvSpPr>
          <p:cNvPr id="888" name="Google Shape;888;p8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Lossless </a:t>
            </a:r>
            <a:r>
              <a:rPr lang="en-GB" b="1" dirty="0"/>
              <a:t>image coding</a:t>
            </a:r>
            <a:r>
              <a:rPr lang="en-GB" dirty="0"/>
              <a:t> per fragment layer [DL03]</a:t>
            </a:r>
            <a:endParaRPr dirty="0"/>
          </a:p>
          <a:p>
            <a:pPr marL="457200" lvl="0" indent="-342900" algn="l" rtl="0">
              <a:spcBef>
                <a:spcPts val="0"/>
              </a:spcBef>
              <a:spcAft>
                <a:spcPts val="0"/>
              </a:spcAft>
              <a:buSzPts val="1800"/>
              <a:buChar char="●"/>
            </a:pPr>
            <a:r>
              <a:rPr lang="en-GB" dirty="0"/>
              <a:t>Fragment </a:t>
            </a:r>
            <a:r>
              <a:rPr lang="en-GB" b="1" dirty="0"/>
              <a:t>sampling/aggregation</a:t>
            </a:r>
            <a:r>
              <a:rPr lang="en-GB" dirty="0"/>
              <a:t> strategies [LV00,SVLL10,SML11,MCTB13,SV14,KS14]</a:t>
            </a:r>
            <a:endParaRPr dirty="0"/>
          </a:p>
          <a:p>
            <a:pPr marL="457200" lvl="0" indent="0" algn="l" rtl="0">
              <a:spcBef>
                <a:spcPts val="1600"/>
              </a:spcBef>
              <a:spcAft>
                <a:spcPts val="1600"/>
              </a:spcAft>
              <a:buNone/>
            </a:pPr>
            <a:endParaRPr dirty="0"/>
          </a:p>
        </p:txBody>
      </p:sp>
      <p:sp>
        <p:nvSpPr>
          <p:cNvPr id="889" name="Google Shape;889;p8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68</a:t>
            </a:fld>
            <a:r>
              <a:rPr lang="en-GB" dirty="0"/>
              <a:t>/86</a:t>
            </a:r>
            <a:endParaRPr dirty="0"/>
          </a:p>
        </p:txBody>
      </p:sp>
      <p:sp>
        <p:nvSpPr>
          <p:cNvPr id="890" name="Google Shape;890;p8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2.2 Operations</a:t>
            </a:r>
            <a:endParaRPr/>
          </a:p>
        </p:txBody>
      </p:sp>
      <p:pic>
        <p:nvPicPr>
          <p:cNvPr id="891" name="Google Shape;891;p80"/>
          <p:cNvPicPr preferRelativeResize="0"/>
          <p:nvPr/>
        </p:nvPicPr>
        <p:blipFill rotWithShape="1">
          <a:blip r:embed="rId3">
            <a:alphaModFix/>
          </a:blip>
          <a:srcRect/>
          <a:stretch/>
        </p:blipFill>
        <p:spPr>
          <a:xfrm>
            <a:off x="563975" y="2233084"/>
            <a:ext cx="4068250" cy="2604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50963">
        <p:fade/>
      </p:transition>
    </mc:Choice>
    <mc:Fallback xmlns="">
      <p:transition advTm="50963">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8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Applications</a:t>
            </a:r>
            <a:endParaRPr/>
          </a:p>
        </p:txBody>
      </p:sp>
      <p:sp>
        <p:nvSpPr>
          <p:cNvPr id="897" name="Google Shape;897;p8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Order-Independent Transparency</a:t>
            </a:r>
            <a:endParaRPr/>
          </a:p>
          <a:p>
            <a:pPr marL="457200" lvl="0" indent="-342900" algn="l" rtl="0">
              <a:spcBef>
                <a:spcPts val="0"/>
              </a:spcBef>
              <a:spcAft>
                <a:spcPts val="0"/>
              </a:spcAft>
              <a:buSzPts val="1800"/>
              <a:buChar char="●"/>
            </a:pPr>
            <a:r>
              <a:rPr lang="en-GB"/>
              <a:t>Shadows</a:t>
            </a:r>
            <a:endParaRPr/>
          </a:p>
          <a:p>
            <a:pPr marL="457200" lvl="0" indent="-342900" algn="l" rtl="0">
              <a:spcBef>
                <a:spcPts val="0"/>
              </a:spcBef>
              <a:spcAft>
                <a:spcPts val="0"/>
              </a:spcAft>
              <a:buSzPts val="1800"/>
              <a:buChar char="●"/>
            </a:pPr>
            <a:r>
              <a:rPr lang="en-GB"/>
              <a:t>Global Illumination</a:t>
            </a:r>
            <a:endParaRPr/>
          </a:p>
          <a:p>
            <a:pPr marL="914400" lvl="1" indent="-317500" algn="l" rtl="0">
              <a:spcBef>
                <a:spcPts val="0"/>
              </a:spcBef>
              <a:spcAft>
                <a:spcPts val="0"/>
              </a:spcAft>
              <a:buSzPts val="1400"/>
              <a:buChar char="○"/>
            </a:pPr>
            <a:r>
              <a:rPr lang="en-GB"/>
              <a:t>Ambient Occlusion</a:t>
            </a:r>
            <a:endParaRPr/>
          </a:p>
          <a:p>
            <a:pPr marL="914400" lvl="1" indent="-317500" algn="l" rtl="0">
              <a:spcBef>
                <a:spcPts val="0"/>
              </a:spcBef>
              <a:spcAft>
                <a:spcPts val="0"/>
              </a:spcAft>
              <a:buSzPts val="1400"/>
              <a:buChar char="○"/>
            </a:pPr>
            <a:r>
              <a:rPr lang="en-GB"/>
              <a:t>Indirect Illumination</a:t>
            </a:r>
            <a:endParaRPr/>
          </a:p>
          <a:p>
            <a:pPr marL="457200" lvl="0" indent="-342900" algn="l" rtl="0">
              <a:spcBef>
                <a:spcPts val="0"/>
              </a:spcBef>
              <a:spcAft>
                <a:spcPts val="0"/>
              </a:spcAft>
              <a:buSzPts val="1800"/>
              <a:buChar char="●"/>
            </a:pPr>
            <a:r>
              <a:rPr lang="en-GB"/>
              <a:t>Distribution Effects and Filtering</a:t>
            </a:r>
            <a:endParaRPr/>
          </a:p>
          <a:p>
            <a:pPr marL="914400" lvl="1" indent="-311150" algn="l" rtl="0">
              <a:spcBef>
                <a:spcPts val="0"/>
              </a:spcBef>
              <a:spcAft>
                <a:spcPts val="0"/>
              </a:spcAft>
              <a:buSzPts val="1300"/>
              <a:buChar char="○"/>
            </a:pPr>
            <a:r>
              <a:rPr lang="en-GB" sz="1300"/>
              <a:t>Defocus Blur</a:t>
            </a:r>
            <a:endParaRPr sz="1300"/>
          </a:p>
          <a:p>
            <a:pPr marL="914400" lvl="1" indent="-311150" algn="l" rtl="0">
              <a:spcBef>
                <a:spcPts val="0"/>
              </a:spcBef>
              <a:spcAft>
                <a:spcPts val="0"/>
              </a:spcAft>
              <a:buSzPts val="1300"/>
              <a:buChar char="○"/>
            </a:pPr>
            <a:r>
              <a:rPr lang="en-GB" sz="1300"/>
              <a:t>Antialiasing</a:t>
            </a:r>
            <a:endParaRPr sz="1300"/>
          </a:p>
          <a:p>
            <a:pPr marL="914400" lvl="1" indent="-311150" algn="l" rtl="0">
              <a:spcBef>
                <a:spcPts val="0"/>
              </a:spcBef>
              <a:spcAft>
                <a:spcPts val="0"/>
              </a:spcAft>
              <a:buSzPts val="1300"/>
              <a:buChar char="○"/>
            </a:pPr>
            <a:r>
              <a:rPr lang="en-GB" sz="1300"/>
              <a:t>Denoising</a:t>
            </a:r>
            <a:endParaRPr sz="1300"/>
          </a:p>
          <a:p>
            <a:pPr marL="457200" lvl="0" indent="-342900" algn="l" rtl="0">
              <a:spcBef>
                <a:spcPts val="0"/>
              </a:spcBef>
              <a:spcAft>
                <a:spcPts val="0"/>
              </a:spcAft>
              <a:buSzPts val="1800"/>
              <a:buChar char="●"/>
            </a:pPr>
            <a:r>
              <a:rPr lang="en-GB"/>
              <a:t>Shape Representation</a:t>
            </a:r>
            <a:endParaRPr/>
          </a:p>
          <a:p>
            <a:pPr marL="914400" lvl="1" indent="-317500" algn="l" rtl="0">
              <a:spcBef>
                <a:spcPts val="0"/>
              </a:spcBef>
              <a:spcAft>
                <a:spcPts val="0"/>
              </a:spcAft>
              <a:buSzPts val="1400"/>
              <a:buChar char="○"/>
            </a:pPr>
            <a:r>
              <a:rPr lang="en-GB"/>
              <a:t>Constructive Solid Geometry</a:t>
            </a:r>
            <a:endParaRPr/>
          </a:p>
          <a:p>
            <a:pPr marL="914400" lvl="1" indent="-317500" algn="l" rtl="0">
              <a:spcBef>
                <a:spcPts val="0"/>
              </a:spcBef>
              <a:spcAft>
                <a:spcPts val="0"/>
              </a:spcAft>
              <a:buSzPts val="1400"/>
              <a:buChar char="○"/>
            </a:pPr>
            <a:r>
              <a:rPr lang="en-GB"/>
              <a:t>Scientific Visualisation</a:t>
            </a:r>
            <a:endParaRPr/>
          </a:p>
          <a:p>
            <a:pPr marL="457200" lvl="0" indent="-342900" algn="l" rtl="0">
              <a:spcBef>
                <a:spcPts val="0"/>
              </a:spcBef>
              <a:spcAft>
                <a:spcPts val="0"/>
              </a:spcAft>
              <a:buSzPts val="1800"/>
              <a:buChar char="●"/>
            </a:pPr>
            <a:r>
              <a:rPr lang="en-GB" sz="1800"/>
              <a:t>Collision Detection</a:t>
            </a:r>
            <a:endParaRPr sz="1800"/>
          </a:p>
        </p:txBody>
      </p:sp>
      <p:sp>
        <p:nvSpPr>
          <p:cNvPr id="898" name="Google Shape;898;p8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69</a:t>
            </a:fld>
            <a:r>
              <a:rPr lang="en-GB" dirty="0"/>
              <a:t>/86</a:t>
            </a:r>
            <a:endParaRPr dirty="0"/>
          </a:p>
        </p:txBody>
      </p:sp>
      <p:sp>
        <p:nvSpPr>
          <p:cNvPr id="899" name="Google Shape;899;p8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0" name="Google Shape;900;p81"/>
          <p:cNvSpPr/>
          <p:nvPr/>
        </p:nvSpPr>
        <p:spPr>
          <a:xfrm>
            <a:off x="4919825" y="1717950"/>
            <a:ext cx="3794100" cy="1628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1" name="Google Shape;901;p81"/>
          <p:cNvSpPr/>
          <p:nvPr/>
        </p:nvSpPr>
        <p:spPr>
          <a:xfrm>
            <a:off x="5223950" y="2003425"/>
            <a:ext cx="1278300" cy="409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Construction</a:t>
            </a:r>
            <a:endParaRPr/>
          </a:p>
        </p:txBody>
      </p:sp>
      <p:sp>
        <p:nvSpPr>
          <p:cNvPr id="902" name="Google Shape;902;p81"/>
          <p:cNvSpPr/>
          <p:nvPr/>
        </p:nvSpPr>
        <p:spPr>
          <a:xfrm>
            <a:off x="7042525" y="2003413"/>
            <a:ext cx="1278300" cy="409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t>
            </a:r>
            <a:endParaRPr/>
          </a:p>
        </p:txBody>
      </p:sp>
      <p:sp>
        <p:nvSpPr>
          <p:cNvPr id="903" name="Google Shape;903;p81"/>
          <p:cNvSpPr/>
          <p:nvPr/>
        </p:nvSpPr>
        <p:spPr>
          <a:xfrm>
            <a:off x="5796200" y="2841625"/>
            <a:ext cx="2011800" cy="4092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Image Composition</a:t>
            </a:r>
            <a:endParaRPr/>
          </a:p>
        </p:txBody>
      </p:sp>
      <p:cxnSp>
        <p:nvCxnSpPr>
          <p:cNvPr id="904" name="Google Shape;904;p81"/>
          <p:cNvCxnSpPr>
            <a:stCxn id="901" idx="3"/>
            <a:endCxn id="902" idx="1"/>
          </p:cNvCxnSpPr>
          <p:nvPr/>
        </p:nvCxnSpPr>
        <p:spPr>
          <a:xfrm>
            <a:off x="6502250" y="2208025"/>
            <a:ext cx="540300" cy="0"/>
          </a:xfrm>
          <a:prstGeom prst="straightConnector1">
            <a:avLst/>
          </a:prstGeom>
          <a:noFill/>
          <a:ln w="9525" cap="flat" cmpd="sng">
            <a:solidFill>
              <a:schemeClr val="dk2"/>
            </a:solidFill>
            <a:prstDash val="solid"/>
            <a:round/>
            <a:headEnd type="none" w="med" len="med"/>
            <a:tailEnd type="triangle" w="med" len="med"/>
          </a:ln>
        </p:spPr>
      </p:cxnSp>
      <p:cxnSp>
        <p:nvCxnSpPr>
          <p:cNvPr id="905" name="Google Shape;905;p81"/>
          <p:cNvCxnSpPr>
            <a:endCxn id="903" idx="3"/>
          </p:cNvCxnSpPr>
          <p:nvPr/>
        </p:nvCxnSpPr>
        <p:spPr>
          <a:xfrm rot="10800000">
            <a:off x="7808000" y="3046225"/>
            <a:ext cx="793200" cy="0"/>
          </a:xfrm>
          <a:prstGeom prst="straightConnector1">
            <a:avLst/>
          </a:prstGeom>
          <a:noFill/>
          <a:ln w="9525" cap="flat" cmpd="sng">
            <a:solidFill>
              <a:schemeClr val="dk2"/>
            </a:solidFill>
            <a:prstDash val="solid"/>
            <a:round/>
            <a:headEnd type="none" w="med" len="med"/>
            <a:tailEnd type="triangle" w="med" len="med"/>
          </a:ln>
        </p:spPr>
      </p:cxnSp>
      <p:cxnSp>
        <p:nvCxnSpPr>
          <p:cNvPr id="906" name="Google Shape;906;p81"/>
          <p:cNvCxnSpPr/>
          <p:nvPr/>
        </p:nvCxnSpPr>
        <p:spPr>
          <a:xfrm>
            <a:off x="8593375" y="1794525"/>
            <a:ext cx="0" cy="4158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81"/>
          <p:cNvCxnSpPr/>
          <p:nvPr/>
        </p:nvCxnSpPr>
        <p:spPr>
          <a:xfrm rot="10800000">
            <a:off x="7685375" y="1793675"/>
            <a:ext cx="907200" cy="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81"/>
          <p:cNvCxnSpPr/>
          <p:nvPr/>
        </p:nvCxnSpPr>
        <p:spPr>
          <a:xfrm flipH="1">
            <a:off x="7679225" y="1788650"/>
            <a:ext cx="6000" cy="192300"/>
          </a:xfrm>
          <a:prstGeom prst="straightConnector1">
            <a:avLst/>
          </a:prstGeom>
          <a:noFill/>
          <a:ln w="9525" cap="flat" cmpd="sng">
            <a:solidFill>
              <a:schemeClr val="dk2"/>
            </a:solidFill>
            <a:prstDash val="solid"/>
            <a:round/>
            <a:headEnd type="none" w="med" len="med"/>
            <a:tailEnd type="triangle" w="med" len="med"/>
          </a:ln>
        </p:spPr>
      </p:cxnSp>
      <p:cxnSp>
        <p:nvCxnSpPr>
          <p:cNvPr id="909" name="Google Shape;909;p81"/>
          <p:cNvCxnSpPr>
            <a:endCxn id="902" idx="3"/>
          </p:cNvCxnSpPr>
          <p:nvPr/>
        </p:nvCxnSpPr>
        <p:spPr>
          <a:xfrm rot="10800000">
            <a:off x="8320825" y="2208013"/>
            <a:ext cx="271800" cy="4800"/>
          </a:xfrm>
          <a:prstGeom prst="straightConnector1">
            <a:avLst/>
          </a:prstGeom>
          <a:noFill/>
          <a:ln w="9525" cap="flat" cmpd="sng">
            <a:solidFill>
              <a:schemeClr val="dk2"/>
            </a:solidFill>
            <a:prstDash val="solid"/>
            <a:round/>
            <a:headEnd type="none" w="med" len="med"/>
            <a:tailEnd type="none" w="med" len="med"/>
          </a:ln>
        </p:spPr>
      </p:cxnSp>
      <p:sp>
        <p:nvSpPr>
          <p:cNvPr id="910" name="Google Shape;910;p81"/>
          <p:cNvSpPr txBox="1"/>
          <p:nvPr/>
        </p:nvSpPr>
        <p:spPr>
          <a:xfrm>
            <a:off x="4918525" y="1308750"/>
            <a:ext cx="3794100" cy="40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1"/>
                </a:solidFill>
              </a:rPr>
              <a:t>MFR Application</a:t>
            </a:r>
            <a:endParaRPr b="1"/>
          </a:p>
        </p:txBody>
      </p:sp>
      <p:cxnSp>
        <p:nvCxnSpPr>
          <p:cNvPr id="911" name="Google Shape;911;p81"/>
          <p:cNvCxnSpPr/>
          <p:nvPr/>
        </p:nvCxnSpPr>
        <p:spPr>
          <a:xfrm>
            <a:off x="8593375" y="2208025"/>
            <a:ext cx="0" cy="846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p14:dur="50" advTm="49897">
        <p:fade/>
      </p:transition>
    </mc:Choice>
    <mc:Fallback xmlns="">
      <p:transition advTm="4989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MFR pros and cons</a:t>
            </a:r>
            <a:endParaRPr/>
          </a:p>
        </p:txBody>
      </p:sp>
      <p:sp>
        <p:nvSpPr>
          <p:cNvPr id="118" name="Google Shape;118;p1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dirty="0"/>
              <a:t>Pros:</a:t>
            </a:r>
            <a:endParaRPr b="1" dirty="0"/>
          </a:p>
          <a:p>
            <a:pPr marL="457200" lvl="0" indent="-342900" algn="l" rtl="0">
              <a:lnSpc>
                <a:spcPct val="100000"/>
              </a:lnSpc>
              <a:spcBef>
                <a:spcPts val="1600"/>
              </a:spcBef>
              <a:spcAft>
                <a:spcPts val="0"/>
              </a:spcAft>
              <a:buSzPts val="1800"/>
              <a:buChar char="●"/>
            </a:pPr>
            <a:r>
              <a:rPr lang="en-GB" dirty="0"/>
              <a:t>Allows effects that require computations from </a:t>
            </a:r>
            <a:r>
              <a:rPr lang="en-GB" b="1" dirty="0"/>
              <a:t>hidden layers</a:t>
            </a:r>
            <a:endParaRPr b="1" dirty="0"/>
          </a:p>
          <a:p>
            <a:pPr marL="914400" lvl="1" indent="-317500" algn="l" rtl="0">
              <a:lnSpc>
                <a:spcPct val="100000"/>
              </a:lnSpc>
              <a:spcBef>
                <a:spcPts val="0"/>
              </a:spcBef>
              <a:spcAft>
                <a:spcPts val="0"/>
              </a:spcAft>
              <a:buSzPts val="1400"/>
              <a:buChar char="○"/>
            </a:pPr>
            <a:r>
              <a:rPr lang="en-GB" dirty="0"/>
              <a:t>Examples include: transparency, global illumination, CSG, collision detection, etc.</a:t>
            </a:r>
            <a:endParaRPr dirty="0"/>
          </a:p>
          <a:p>
            <a:pPr marL="457200" lvl="0" indent="-342900" algn="l" rtl="0">
              <a:lnSpc>
                <a:spcPct val="100000"/>
              </a:lnSpc>
              <a:spcBef>
                <a:spcPts val="0"/>
              </a:spcBef>
              <a:spcAft>
                <a:spcPts val="0"/>
              </a:spcAft>
              <a:buClr>
                <a:srgbClr val="FFFFFF"/>
              </a:buClr>
              <a:buSzPts val="1800"/>
              <a:buChar char="●"/>
            </a:pPr>
            <a:r>
              <a:rPr lang="en-GB" dirty="0" err="1">
                <a:solidFill>
                  <a:srgbClr val="FFFFFF"/>
                </a:solidFill>
              </a:rPr>
              <a:t>Rasterisation</a:t>
            </a:r>
            <a:r>
              <a:rPr lang="en-GB" dirty="0">
                <a:solidFill>
                  <a:srgbClr val="FFFFFF"/>
                </a:solidFill>
              </a:rPr>
              <a:t>-based</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Exploits GPU-accelerated pipeline</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Arbitrary dynamic content support</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Fast direct visibility resolve</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Tessellation, instancing, blending can be synergistically used</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Supported in commodity graphics hardware</a:t>
            </a:r>
            <a:endParaRPr dirty="0">
              <a:solidFill>
                <a:srgbClr val="FFFFFF"/>
              </a:solidFill>
            </a:endParaRPr>
          </a:p>
          <a:p>
            <a:pPr marL="457200" lvl="0" indent="-342900" algn="l" rtl="0">
              <a:lnSpc>
                <a:spcPct val="100000"/>
              </a:lnSpc>
              <a:spcBef>
                <a:spcPts val="0"/>
              </a:spcBef>
              <a:spcAft>
                <a:spcPts val="0"/>
              </a:spcAft>
              <a:buClr>
                <a:srgbClr val="FFFFFF"/>
              </a:buClr>
              <a:buSzPts val="1800"/>
              <a:buChar char="●"/>
            </a:pPr>
            <a:r>
              <a:rPr lang="en-GB" dirty="0">
                <a:solidFill>
                  <a:srgbClr val="FFFFFF"/>
                </a:solidFill>
              </a:rPr>
              <a:t>Even more powerful effects with hybrid rendering approaches</a:t>
            </a:r>
            <a:endParaRPr dirty="0">
              <a:solidFill>
                <a:srgbClr val="FFFFFF"/>
              </a:solidFill>
            </a:endParaRPr>
          </a:p>
          <a:p>
            <a:pPr marL="0" lvl="0" indent="0" algn="l" rtl="0">
              <a:lnSpc>
                <a:spcPct val="100000"/>
              </a:lnSpc>
              <a:spcBef>
                <a:spcPts val="1600"/>
              </a:spcBef>
              <a:spcAft>
                <a:spcPts val="0"/>
              </a:spcAft>
              <a:buNone/>
            </a:pPr>
            <a:r>
              <a:rPr lang="en-GB" dirty="0"/>
              <a:t>Cons:</a:t>
            </a:r>
            <a:endParaRPr dirty="0"/>
          </a:p>
          <a:p>
            <a:pPr marL="457200" lvl="0" indent="-342900" algn="l" rtl="0">
              <a:lnSpc>
                <a:spcPct val="100000"/>
              </a:lnSpc>
              <a:spcBef>
                <a:spcPts val="1600"/>
              </a:spcBef>
              <a:spcAft>
                <a:spcPts val="0"/>
              </a:spcAft>
              <a:buClr>
                <a:srgbClr val="FFFFFF"/>
              </a:buClr>
              <a:buSzPts val="1800"/>
              <a:buChar char="●"/>
            </a:pPr>
            <a:r>
              <a:rPr lang="en-GB" dirty="0" err="1">
                <a:solidFill>
                  <a:srgbClr val="FFFFFF"/>
                </a:solidFill>
              </a:rPr>
              <a:t>Rasterisation</a:t>
            </a:r>
            <a:r>
              <a:rPr lang="en-GB" dirty="0">
                <a:solidFill>
                  <a:srgbClr val="FFFFFF"/>
                </a:solidFill>
              </a:rPr>
              <a:t>-based :)</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dirty="0">
                <a:solidFill>
                  <a:srgbClr val="FFFFFF"/>
                </a:solidFill>
              </a:rPr>
              <a:t>works on sampled geometric data - approximate solutions (not always [WHL15,VVP16])</a:t>
            </a:r>
            <a:endParaRPr dirty="0">
              <a:solidFill>
                <a:srgbClr val="FFFFFF"/>
              </a:solidFill>
            </a:endParaRPr>
          </a:p>
          <a:p>
            <a:pPr marL="457200" lvl="0" indent="-342900" algn="l" rtl="0">
              <a:lnSpc>
                <a:spcPct val="100000"/>
              </a:lnSpc>
              <a:spcBef>
                <a:spcPts val="0"/>
              </a:spcBef>
              <a:spcAft>
                <a:spcPts val="0"/>
              </a:spcAft>
              <a:buClr>
                <a:srgbClr val="FFFFFF"/>
              </a:buClr>
              <a:buSzPts val="1800"/>
              <a:buChar char="●"/>
            </a:pPr>
            <a:r>
              <a:rPr lang="en-GB" dirty="0">
                <a:solidFill>
                  <a:srgbClr val="FFFFFF"/>
                </a:solidFill>
              </a:rPr>
              <a:t>Typically, more expensive to evaluate</a:t>
            </a:r>
            <a:endParaRPr dirty="0">
              <a:solidFill>
                <a:srgbClr val="FFFFFF"/>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19" name="Google Shape;119;p1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a:t>
            </a:fld>
            <a:r>
              <a:rPr lang="en-GB" dirty="0"/>
              <a:t>/86</a:t>
            </a:r>
            <a:endParaRPr dirty="0"/>
          </a:p>
        </p:txBody>
      </p:sp>
      <p:sp>
        <p:nvSpPr>
          <p:cNvPr id="120" name="Google Shape;120;p1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24824">
        <p:fade/>
      </p:transition>
    </mc:Choice>
    <mc:Fallback xmlns="">
      <p:transition advTm="24824">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Alpha compositing sorted fragments</a:t>
            </a:r>
            <a:endParaRPr dirty="0"/>
          </a:p>
        </p:txBody>
      </p:sp>
      <p:sp>
        <p:nvSpPr>
          <p:cNvPr id="917" name="Google Shape;917;p8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Order-Independent Transparency</a:t>
            </a:r>
            <a:endParaRPr/>
          </a:p>
        </p:txBody>
      </p:sp>
      <p:graphicFrame>
        <p:nvGraphicFramePr>
          <p:cNvPr id="920" name="Google Shape;920;p82"/>
          <p:cNvGraphicFramePr/>
          <p:nvPr>
            <p:extLst>
              <p:ext uri="{D42A27DB-BD31-4B8C-83A1-F6EECF244321}">
                <p14:modId xmlns:p14="http://schemas.microsoft.com/office/powerpoint/2010/main" val="3680331308"/>
              </p:ext>
            </p:extLst>
          </p:nvPr>
        </p:nvGraphicFramePr>
        <p:xfrm>
          <a:off x="5536625" y="3024888"/>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Operation</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Depth-only Traversal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Ray Tracing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Other (Compress, N. Neighbors)</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921" name="Google Shape;921;p8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70</a:t>
            </a:fld>
            <a:r>
              <a:rPr lang="en-GB" dirty="0"/>
              <a:t>/86</a:t>
            </a:r>
            <a:endParaRPr dirty="0"/>
          </a:p>
        </p:txBody>
      </p:sp>
      <p:sp>
        <p:nvSpPr>
          <p:cNvPr id="923" name="Google Shape;923;p8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2.3 Applications</a:t>
            </a:r>
            <a:endParaRPr/>
          </a:p>
        </p:txBody>
      </p:sp>
      <p:grpSp>
        <p:nvGrpSpPr>
          <p:cNvPr id="5" name="Group 4">
            <a:extLst>
              <a:ext uri="{FF2B5EF4-FFF2-40B4-BE49-F238E27FC236}">
                <a16:creationId xmlns:a16="http://schemas.microsoft.com/office/drawing/2014/main" id="{8BD4C110-D1AF-4F57-A2EA-17535F260E62}"/>
              </a:ext>
            </a:extLst>
          </p:cNvPr>
          <p:cNvGrpSpPr/>
          <p:nvPr/>
        </p:nvGrpSpPr>
        <p:grpSpPr>
          <a:xfrm>
            <a:off x="470275" y="1913390"/>
            <a:ext cx="4507967" cy="2271492"/>
            <a:chOff x="470275" y="1913390"/>
            <a:chExt cx="4028311" cy="2029801"/>
          </a:xfrm>
        </p:grpSpPr>
        <p:pic>
          <p:nvPicPr>
            <p:cNvPr id="918" name="Google Shape;918;p82"/>
            <p:cNvPicPr preferRelativeResize="0"/>
            <p:nvPr/>
          </p:nvPicPr>
          <p:blipFill rotWithShape="1">
            <a:blip r:embed="rId4">
              <a:alphaModFix/>
            </a:blip>
            <a:srcRect l="1526"/>
            <a:stretch/>
          </p:blipFill>
          <p:spPr>
            <a:xfrm>
              <a:off x="470275" y="2082562"/>
              <a:ext cx="2057662" cy="1585504"/>
            </a:xfrm>
            <a:prstGeom prst="rect">
              <a:avLst/>
            </a:prstGeom>
            <a:noFill/>
            <a:ln>
              <a:noFill/>
            </a:ln>
          </p:spPr>
        </p:pic>
        <p:sp>
          <p:nvSpPr>
            <p:cNvPr id="922" name="Google Shape;922;p82"/>
            <p:cNvSpPr txBox="1"/>
            <p:nvPr/>
          </p:nvSpPr>
          <p:spPr>
            <a:xfrm>
              <a:off x="887986" y="3663702"/>
              <a:ext cx="1206769" cy="2794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[MBG16]</a:t>
              </a:r>
              <a:endParaRPr b="1" dirty="0">
                <a:latin typeface="Calibri"/>
                <a:ea typeface="Calibri"/>
                <a:cs typeface="Calibri"/>
                <a:sym typeface="Calibri"/>
              </a:endParaRPr>
            </a:p>
          </p:txBody>
        </p:sp>
        <p:graphicFrame>
          <p:nvGraphicFramePr>
            <p:cNvPr id="2" name="Object 1">
              <a:extLst>
                <a:ext uri="{FF2B5EF4-FFF2-40B4-BE49-F238E27FC236}">
                  <a16:creationId xmlns:a16="http://schemas.microsoft.com/office/drawing/2014/main" id="{7746BBB3-0D09-449E-9B2C-CE77D7AC7EB1}"/>
                </a:ext>
              </a:extLst>
            </p:cNvPr>
            <p:cNvGraphicFramePr>
              <a:graphicFrameLocks noChangeAspect="1"/>
            </p:cNvGraphicFramePr>
            <p:nvPr>
              <p:extLst>
                <p:ext uri="{D42A27DB-BD31-4B8C-83A1-F6EECF244321}">
                  <p14:modId xmlns:p14="http://schemas.microsoft.com/office/powerpoint/2010/main" val="1816503851"/>
                </p:ext>
              </p:extLst>
            </p:nvPr>
          </p:nvGraphicFramePr>
          <p:xfrm>
            <a:off x="2743910" y="1913390"/>
            <a:ext cx="1754676" cy="1754676"/>
          </p:xfrm>
          <a:graphic>
            <a:graphicData uri="http://schemas.openxmlformats.org/presentationml/2006/ole">
              <mc:AlternateContent xmlns:mc="http://schemas.openxmlformats.org/markup-compatibility/2006">
                <mc:Choice xmlns:v="urn:schemas-microsoft-com:vml" Requires="v">
                  <p:oleObj spid="_x0000_s1131" r:id="rId5" imgW="1560240" imgH="1560240" progId="">
                    <p:embed/>
                  </p:oleObj>
                </mc:Choice>
                <mc:Fallback>
                  <p:oleObj r:id="rId5" imgW="1560240" imgH="1560240" progId="">
                    <p:embed/>
                    <p:pic>
                      <p:nvPicPr>
                        <p:cNvPr id="0" name=""/>
                        <p:cNvPicPr/>
                        <p:nvPr/>
                      </p:nvPicPr>
                      <p:blipFill>
                        <a:blip r:embed="rId6"/>
                        <a:stretch>
                          <a:fillRect/>
                        </a:stretch>
                      </p:blipFill>
                      <p:spPr>
                        <a:xfrm>
                          <a:off x="2743910" y="1913390"/>
                          <a:ext cx="1754676" cy="1754676"/>
                        </a:xfrm>
                        <a:prstGeom prst="rect">
                          <a:avLst/>
                        </a:prstGeom>
                      </p:spPr>
                    </p:pic>
                  </p:oleObj>
                </mc:Fallback>
              </mc:AlternateContent>
            </a:graphicData>
          </a:graphic>
        </p:graphicFrame>
        <p:sp>
          <p:nvSpPr>
            <p:cNvPr id="13" name="Google Shape;922;p82">
              <a:extLst>
                <a:ext uri="{FF2B5EF4-FFF2-40B4-BE49-F238E27FC236}">
                  <a16:creationId xmlns:a16="http://schemas.microsoft.com/office/drawing/2014/main" id="{578C1F6D-395E-42F4-BC98-2AA4DE64542F}"/>
                </a:ext>
              </a:extLst>
            </p:cNvPr>
            <p:cNvSpPr txBox="1"/>
            <p:nvPr/>
          </p:nvSpPr>
          <p:spPr>
            <a:xfrm>
              <a:off x="3106710" y="3684279"/>
              <a:ext cx="1029075" cy="2383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[VVPM17]</a:t>
              </a:r>
              <a:endParaRPr b="1" dirty="0">
                <a:latin typeface="Calibri"/>
                <a:ea typeface="Calibri"/>
                <a:cs typeface="Calibri"/>
                <a:sym typeface="Calibri"/>
              </a:endParaRPr>
            </a:p>
          </p:txBody>
        </p:sp>
      </p:grpSp>
      <p:graphicFrame>
        <p:nvGraphicFramePr>
          <p:cNvPr id="3" name="Table 2">
            <a:extLst>
              <a:ext uri="{FF2B5EF4-FFF2-40B4-BE49-F238E27FC236}">
                <a16:creationId xmlns:a16="http://schemas.microsoft.com/office/drawing/2014/main" id="{30FE2BCB-1D43-4C28-A063-D04432D48FEA}"/>
              </a:ext>
            </a:extLst>
          </p:cNvPr>
          <p:cNvGraphicFramePr>
            <a:graphicFrameLocks noGrp="1"/>
          </p:cNvGraphicFramePr>
          <p:nvPr>
            <p:extLst>
              <p:ext uri="{D42A27DB-BD31-4B8C-83A1-F6EECF244321}">
                <p14:modId xmlns:p14="http://schemas.microsoft.com/office/powerpoint/2010/main" val="4237743994"/>
              </p:ext>
            </p:extLst>
          </p:nvPr>
        </p:nvGraphicFramePr>
        <p:xfrm>
          <a:off x="5536625" y="1283260"/>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3585012317"/>
                    </a:ext>
                  </a:extLst>
                </a:gridCol>
                <a:gridCol w="652925">
                  <a:extLst>
                    <a:ext uri="{9D8B030D-6E8A-4147-A177-3AD203B41FA5}">
                      <a16:colId xmlns:a16="http://schemas.microsoft.com/office/drawing/2014/main" val="2544358116"/>
                    </a:ext>
                  </a:extLst>
                </a:gridCol>
              </a:tblGrid>
              <a:tr h="381000">
                <a:tc gridSpan="2">
                  <a:txBody>
                    <a:bodyPr/>
                    <a:lstStyle/>
                    <a:p>
                      <a:pPr marL="0" lvl="0" indent="0" algn="ctr" rtl="0">
                        <a:spcBef>
                          <a:spcPts val="0"/>
                        </a:spcBef>
                        <a:spcAft>
                          <a:spcPts val="0"/>
                        </a:spcAft>
                        <a:buNone/>
                      </a:pPr>
                      <a:r>
                        <a:rPr lang="en-GB" b="1" dirty="0">
                          <a:latin typeface="Calibri"/>
                          <a:ea typeface="Calibri"/>
                          <a:cs typeface="Calibri"/>
                          <a:sym typeface="Calibri"/>
                        </a:rPr>
                        <a:t>Construction method</a:t>
                      </a:r>
                      <a:endParaRPr b="1" dirty="0">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2680863024"/>
                  </a:ext>
                </a:extLst>
              </a:tr>
              <a:tr h="381000">
                <a:tc>
                  <a:txBody>
                    <a:bodyPr/>
                    <a:lstStyle/>
                    <a:p>
                      <a:pPr marL="0" lvl="0" indent="0" algn="l" rtl="0">
                        <a:spcBef>
                          <a:spcPts val="0"/>
                        </a:spcBef>
                        <a:spcAft>
                          <a:spcPts val="0"/>
                        </a:spcAft>
                        <a:buNone/>
                      </a:pPr>
                      <a:r>
                        <a:rPr lang="en-GB" dirty="0">
                          <a:latin typeface="Calibri"/>
                          <a:ea typeface="Calibri"/>
                          <a:cs typeface="Calibri"/>
                          <a:sym typeface="Calibri"/>
                        </a:rPr>
                        <a:t>Depth peeling  </a:t>
                      </a:r>
                      <a:endParaRPr dirty="0">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70486297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A-buffer</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928112882"/>
                  </a:ext>
                </a:extLst>
              </a:tr>
              <a:tr h="381000">
                <a:tc>
                  <a:txBody>
                    <a:bodyPr/>
                    <a:lstStyle/>
                    <a:p>
                      <a:pPr marL="0" lvl="0" indent="0" algn="l" rtl="0">
                        <a:spcBef>
                          <a:spcPts val="0"/>
                        </a:spcBef>
                        <a:spcAft>
                          <a:spcPts val="0"/>
                        </a:spcAft>
                        <a:buNone/>
                      </a:pPr>
                      <a:r>
                        <a:rPr lang="en-GB" dirty="0">
                          <a:solidFill>
                            <a:schemeClr val="dk1"/>
                          </a:solidFill>
                          <a:latin typeface="Calibri"/>
                          <a:ea typeface="Calibri"/>
                          <a:cs typeface="Calibri"/>
                          <a:sym typeface="Calibri"/>
                        </a:rPr>
                        <a:t>k-buffer              </a:t>
                      </a:r>
                      <a:endParaRPr dirty="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dirty="0">
                          <a:solidFill>
                            <a:srgbClr val="11CC4A"/>
                          </a:solidFill>
                          <a:latin typeface="Calibri"/>
                          <a:ea typeface="Calibri"/>
                          <a:cs typeface="Calibri"/>
                          <a:sym typeface="Calibri"/>
                        </a:rPr>
                        <a:t>√   </a:t>
                      </a:r>
                      <a:r>
                        <a:rPr lang="en-GB" dirty="0">
                          <a:solidFill>
                            <a:schemeClr val="dk1"/>
                          </a:solidFill>
                          <a:latin typeface="Calibri"/>
                          <a:ea typeface="Calibri"/>
                          <a:cs typeface="Calibri"/>
                          <a:sym typeface="Calibri"/>
                        </a:rPr>
                        <a:t>👍</a:t>
                      </a:r>
                      <a:endParaRPr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54211743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50" advTm="54197">
        <p:fade/>
      </p:transition>
    </mc:Choice>
    <mc:Fallback xmlns="">
      <p:transition advTm="54197">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8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Multiple per-pixel fragments from the light view</a:t>
            </a:r>
            <a:endParaRPr dirty="0"/>
          </a:p>
          <a:p>
            <a:pPr marL="914400" lvl="1" indent="-317500" algn="l" rtl="0">
              <a:spcBef>
                <a:spcPts val="0"/>
              </a:spcBef>
              <a:spcAft>
                <a:spcPts val="0"/>
              </a:spcAft>
              <a:buSzPts val="1400"/>
              <a:buChar char="○"/>
            </a:pPr>
            <a:r>
              <a:rPr lang="en-GB" dirty="0"/>
              <a:t>Soft shadows, volumetric media</a:t>
            </a:r>
            <a:endParaRPr dirty="0"/>
          </a:p>
          <a:p>
            <a:pPr marL="914400" lvl="1" indent="-317500" algn="l" rtl="0">
              <a:spcBef>
                <a:spcPts val="0"/>
              </a:spcBef>
              <a:spcAft>
                <a:spcPts val="0"/>
              </a:spcAft>
              <a:buSzPts val="1400"/>
              <a:buChar char="○"/>
            </a:pPr>
            <a:r>
              <a:rPr lang="en-GB" dirty="0" err="1"/>
              <a:t>Antialiased</a:t>
            </a:r>
            <a:r>
              <a:rPr lang="en-GB" dirty="0"/>
              <a:t> hard shadows</a:t>
            </a:r>
            <a:endParaRPr dirty="0"/>
          </a:p>
        </p:txBody>
      </p:sp>
      <p:sp>
        <p:nvSpPr>
          <p:cNvPr id="929" name="Google Shape;929;p8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Shadows </a:t>
            </a:r>
            <a:endParaRPr/>
          </a:p>
        </p:txBody>
      </p:sp>
      <p:graphicFrame>
        <p:nvGraphicFramePr>
          <p:cNvPr id="930" name="Google Shape;930;p83"/>
          <p:cNvGraphicFramePr/>
          <p:nvPr/>
        </p:nvGraphicFramePr>
        <p:xfrm>
          <a:off x="5536625" y="1288250"/>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Construction method</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latin typeface="Calibri"/>
                          <a:ea typeface="Calibri"/>
                          <a:cs typeface="Calibri"/>
                          <a:sym typeface="Calibri"/>
                        </a:rPr>
                        <a:t>Depth peeling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A-buffer</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dirty="0">
                          <a:solidFill>
                            <a:schemeClr val="dk1"/>
                          </a:solidFill>
                          <a:latin typeface="Calibri"/>
                          <a:ea typeface="Calibri"/>
                          <a:cs typeface="Calibri"/>
                          <a:sym typeface="Calibri"/>
                        </a:rPr>
                        <a:t>k-buffer              </a:t>
                      </a:r>
                      <a:endParaRPr dirty="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dirty="0">
                          <a:solidFill>
                            <a:srgbClr val="11CC4A"/>
                          </a:solidFill>
                          <a:latin typeface="Calibri"/>
                          <a:ea typeface="Calibri"/>
                          <a:cs typeface="Calibri"/>
                          <a:sym typeface="Calibri"/>
                        </a:rPr>
                        <a:t>√   </a:t>
                      </a:r>
                      <a:r>
                        <a:rPr lang="en-GB" dirty="0">
                          <a:solidFill>
                            <a:schemeClr val="dk1"/>
                          </a:solidFill>
                          <a:latin typeface="Calibri"/>
                          <a:ea typeface="Calibri"/>
                          <a:cs typeface="Calibri"/>
                          <a:sym typeface="Calibri"/>
                        </a:rPr>
                        <a:t>👍</a:t>
                      </a:r>
                      <a:endParaRPr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931" name="Google Shape;931;p83"/>
          <p:cNvGraphicFramePr/>
          <p:nvPr/>
        </p:nvGraphicFramePr>
        <p:xfrm>
          <a:off x="5536625" y="3024888"/>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Operation</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Depth-only Traversal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Ray Tracing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Other (Compress)</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932" name="Google Shape;932;p8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71</a:t>
            </a:fld>
            <a:r>
              <a:rPr lang="en-GB" dirty="0"/>
              <a:t>/86</a:t>
            </a:r>
            <a:endParaRPr dirty="0"/>
          </a:p>
        </p:txBody>
      </p:sp>
      <p:sp>
        <p:nvSpPr>
          <p:cNvPr id="933" name="Google Shape;933;p83"/>
          <p:cNvSpPr txBox="1"/>
          <p:nvPr/>
        </p:nvSpPr>
        <p:spPr>
          <a:xfrm>
            <a:off x="1894859" y="440585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[SDMS15]</a:t>
            </a:r>
            <a:endParaRPr b="1" dirty="0">
              <a:latin typeface="Calibri"/>
              <a:ea typeface="Calibri"/>
              <a:cs typeface="Calibri"/>
              <a:sym typeface="Calibri"/>
            </a:endParaRPr>
          </a:p>
        </p:txBody>
      </p:sp>
      <p:pic>
        <p:nvPicPr>
          <p:cNvPr id="934" name="Google Shape;934;p83"/>
          <p:cNvPicPr preferRelativeResize="0"/>
          <p:nvPr/>
        </p:nvPicPr>
        <p:blipFill>
          <a:blip r:embed="rId3">
            <a:alphaModFix/>
          </a:blip>
          <a:stretch>
            <a:fillRect/>
          </a:stretch>
        </p:blipFill>
        <p:spPr>
          <a:xfrm>
            <a:off x="1445322" y="1756850"/>
            <a:ext cx="2642975" cy="2649001"/>
          </a:xfrm>
          <a:prstGeom prst="rect">
            <a:avLst/>
          </a:prstGeom>
          <a:noFill/>
          <a:ln w="9525" cap="flat" cmpd="sng">
            <a:solidFill>
              <a:srgbClr val="000000"/>
            </a:solidFill>
            <a:prstDash val="solid"/>
            <a:round/>
            <a:headEnd type="none" w="sm" len="sm"/>
            <a:tailEnd type="none" w="sm" len="sm"/>
          </a:ln>
        </p:spPr>
      </p:pic>
      <p:sp>
        <p:nvSpPr>
          <p:cNvPr id="935" name="Google Shape;935;p8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2.3 Applications</a:t>
            </a: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68081">
        <p:fade/>
      </p:transition>
    </mc:Choice>
    <mc:Fallback xmlns="">
      <p:transition advTm="68081">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8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Image-space ray tracing</a:t>
            </a:r>
            <a:endParaRPr dirty="0"/>
          </a:p>
          <a:p>
            <a:pPr marL="457200" lvl="0" indent="-342900" algn="l" rtl="0">
              <a:spcBef>
                <a:spcPts val="0"/>
              </a:spcBef>
              <a:spcAft>
                <a:spcPts val="0"/>
              </a:spcAft>
              <a:buSzPts val="1800"/>
              <a:buChar char="●"/>
            </a:pPr>
            <a:r>
              <a:rPr lang="en-GB" dirty="0"/>
              <a:t>Ray-fragment or ray-primitive intersection tests</a:t>
            </a:r>
            <a:endParaRPr sz="1800" dirty="0"/>
          </a:p>
          <a:p>
            <a:pPr marL="0" lvl="0" indent="0" algn="l" rtl="0">
              <a:spcBef>
                <a:spcPts val="1600"/>
              </a:spcBef>
              <a:spcAft>
                <a:spcPts val="1600"/>
              </a:spcAft>
              <a:buNone/>
            </a:pPr>
            <a:endParaRPr sz="1800" dirty="0"/>
          </a:p>
        </p:txBody>
      </p:sp>
      <p:sp>
        <p:nvSpPr>
          <p:cNvPr id="941" name="Google Shape;941;p8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Global Illumination</a:t>
            </a:r>
            <a:endParaRPr/>
          </a:p>
        </p:txBody>
      </p:sp>
      <p:graphicFrame>
        <p:nvGraphicFramePr>
          <p:cNvPr id="942" name="Google Shape;942;p84"/>
          <p:cNvGraphicFramePr/>
          <p:nvPr/>
        </p:nvGraphicFramePr>
        <p:xfrm>
          <a:off x="5536625" y="1288250"/>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Construction method</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latin typeface="Calibri"/>
                          <a:ea typeface="Calibri"/>
                          <a:cs typeface="Calibri"/>
                          <a:sym typeface="Calibri"/>
                        </a:rPr>
                        <a:t>Depth peeling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A-buffer</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   </a:t>
                      </a:r>
                      <a:r>
                        <a:rPr lang="en-GB">
                          <a:solidFill>
                            <a:schemeClr val="dk1"/>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k-buffer              </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   </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943" name="Google Shape;943;p84"/>
          <p:cNvGraphicFramePr/>
          <p:nvPr/>
        </p:nvGraphicFramePr>
        <p:xfrm>
          <a:off x="5536625" y="3024888"/>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Operation</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Depth-only Traversal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Ray Tracing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 </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Other </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pic>
        <p:nvPicPr>
          <p:cNvPr id="944" name="Google Shape;944;p84"/>
          <p:cNvPicPr preferRelativeResize="0"/>
          <p:nvPr/>
        </p:nvPicPr>
        <p:blipFill rotWithShape="1">
          <a:blip r:embed="rId3">
            <a:alphaModFix/>
          </a:blip>
          <a:srcRect t="129" b="129"/>
          <a:stretch/>
        </p:blipFill>
        <p:spPr>
          <a:xfrm>
            <a:off x="2893285" y="2084300"/>
            <a:ext cx="2335831" cy="2329851"/>
          </a:xfrm>
          <a:prstGeom prst="rect">
            <a:avLst/>
          </a:prstGeom>
          <a:noFill/>
          <a:ln w="9525" cap="flat" cmpd="sng">
            <a:solidFill>
              <a:srgbClr val="000000"/>
            </a:solidFill>
            <a:prstDash val="solid"/>
            <a:round/>
            <a:headEnd type="none" w="sm" len="sm"/>
            <a:tailEnd type="none" w="sm" len="sm"/>
          </a:ln>
        </p:spPr>
      </p:pic>
      <p:sp>
        <p:nvSpPr>
          <p:cNvPr id="945" name="Google Shape;945;p8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72</a:t>
            </a:fld>
            <a:r>
              <a:rPr lang="en-GB" dirty="0"/>
              <a:t>/86</a:t>
            </a:r>
            <a:endParaRPr dirty="0"/>
          </a:p>
        </p:txBody>
      </p:sp>
      <p:sp>
        <p:nvSpPr>
          <p:cNvPr id="946" name="Google Shape;946;p84"/>
          <p:cNvSpPr txBox="1"/>
          <p:nvPr/>
        </p:nvSpPr>
        <p:spPr>
          <a:xfrm>
            <a:off x="3189250" y="440585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[VVP16b]</a:t>
            </a:r>
            <a:endParaRPr b="1" dirty="0">
              <a:latin typeface="Calibri"/>
              <a:ea typeface="Calibri"/>
              <a:cs typeface="Calibri"/>
              <a:sym typeface="Calibri"/>
            </a:endParaRPr>
          </a:p>
        </p:txBody>
      </p:sp>
      <p:sp>
        <p:nvSpPr>
          <p:cNvPr id="947" name="Google Shape;947;p84"/>
          <p:cNvSpPr txBox="1"/>
          <p:nvPr/>
        </p:nvSpPr>
        <p:spPr>
          <a:xfrm>
            <a:off x="584665" y="440585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[VVP16a]</a:t>
            </a:r>
            <a:endParaRPr b="1" dirty="0">
              <a:latin typeface="Calibri"/>
              <a:ea typeface="Calibri"/>
              <a:cs typeface="Calibri"/>
              <a:sym typeface="Calibri"/>
            </a:endParaRPr>
          </a:p>
        </p:txBody>
      </p:sp>
      <p:pic>
        <p:nvPicPr>
          <p:cNvPr id="948" name="Google Shape;948;p84"/>
          <p:cNvPicPr preferRelativeResize="0"/>
          <p:nvPr/>
        </p:nvPicPr>
        <p:blipFill rotWithShape="1">
          <a:blip r:embed="rId4">
            <a:alphaModFix/>
          </a:blip>
          <a:srcRect t="129" b="129"/>
          <a:stretch/>
        </p:blipFill>
        <p:spPr>
          <a:xfrm>
            <a:off x="288700" y="2084300"/>
            <a:ext cx="2335831" cy="2329848"/>
          </a:xfrm>
          <a:prstGeom prst="rect">
            <a:avLst/>
          </a:prstGeom>
          <a:noFill/>
          <a:ln w="9525" cap="flat" cmpd="sng">
            <a:solidFill>
              <a:srgbClr val="000000"/>
            </a:solidFill>
            <a:prstDash val="solid"/>
            <a:round/>
            <a:headEnd type="none" w="sm" len="sm"/>
            <a:tailEnd type="none" w="sm" len="sm"/>
          </a:ln>
        </p:spPr>
      </p:pic>
      <p:sp>
        <p:nvSpPr>
          <p:cNvPr id="949" name="Google Shape;949;p8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2.3 Applications</a:t>
            </a:r>
            <a:endParaRPr/>
          </a:p>
        </p:txBody>
      </p:sp>
    </p:spTree>
  </p:cSld>
  <p:clrMapOvr>
    <a:masterClrMapping/>
  </p:clrMapOvr>
  <mc:AlternateContent xmlns:mc="http://schemas.openxmlformats.org/markup-compatibility/2006" xmlns:p14="http://schemas.microsoft.com/office/powerpoint/2010/main">
    <mc:Choice Requires="p14">
      <p:transition p14:dur="50" advTm="74870">
        <p:fade/>
      </p:transition>
    </mc:Choice>
    <mc:Fallback xmlns="">
      <p:transition advTm="7487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8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Antialiasing</a:t>
            </a:r>
            <a:endParaRPr/>
          </a:p>
          <a:p>
            <a:pPr marL="457200" lvl="0" indent="-342900" algn="l" rtl="0">
              <a:spcBef>
                <a:spcPts val="0"/>
              </a:spcBef>
              <a:spcAft>
                <a:spcPts val="0"/>
              </a:spcAft>
              <a:buSzPts val="1800"/>
              <a:buChar char="●"/>
            </a:pPr>
            <a:r>
              <a:rPr lang="en-GB"/>
              <a:t>Defocus Blur</a:t>
            </a:r>
            <a:endParaRPr/>
          </a:p>
          <a:p>
            <a:pPr marL="457200" lvl="0" indent="-342900" algn="l" rtl="0">
              <a:spcBef>
                <a:spcPts val="0"/>
              </a:spcBef>
              <a:spcAft>
                <a:spcPts val="0"/>
              </a:spcAft>
              <a:buSzPts val="1800"/>
              <a:buChar char="●"/>
            </a:pPr>
            <a:r>
              <a:rPr lang="en-GB"/>
              <a:t>Denoising</a:t>
            </a:r>
            <a:endParaRPr/>
          </a:p>
        </p:txBody>
      </p:sp>
      <p:sp>
        <p:nvSpPr>
          <p:cNvPr id="955" name="Google Shape;955;p8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Distribution Effects and Filtering</a:t>
            </a:r>
            <a:endParaRPr/>
          </a:p>
          <a:p>
            <a:pPr marL="0" lvl="0" indent="0" algn="l" rtl="0">
              <a:spcBef>
                <a:spcPts val="0"/>
              </a:spcBef>
              <a:spcAft>
                <a:spcPts val="0"/>
              </a:spcAft>
              <a:buNone/>
            </a:pPr>
            <a:endParaRPr/>
          </a:p>
        </p:txBody>
      </p:sp>
      <p:graphicFrame>
        <p:nvGraphicFramePr>
          <p:cNvPr id="956" name="Google Shape;956;p85"/>
          <p:cNvGraphicFramePr/>
          <p:nvPr/>
        </p:nvGraphicFramePr>
        <p:xfrm>
          <a:off x="5536625" y="1288250"/>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Construction method</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latin typeface="Calibri"/>
                          <a:ea typeface="Calibri"/>
                          <a:cs typeface="Calibri"/>
                          <a:sym typeface="Calibri"/>
                        </a:rPr>
                        <a:t>Depth peeling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A-buffer</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k-buffer              </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   </a:t>
                      </a:r>
                      <a:r>
                        <a:rPr lang="en-GB">
                          <a:solidFill>
                            <a:schemeClr val="dk1"/>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957" name="Google Shape;957;p85"/>
          <p:cNvGraphicFramePr/>
          <p:nvPr/>
        </p:nvGraphicFramePr>
        <p:xfrm>
          <a:off x="5536625" y="3024888"/>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Operation</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Depth-only Traversal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Ray Tracing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Other (Compress, Composition)</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dirty="0">
                          <a:solidFill>
                            <a:srgbClr val="11CC4A"/>
                          </a:solidFill>
                          <a:latin typeface="Calibri"/>
                          <a:ea typeface="Calibri"/>
                          <a:cs typeface="Calibri"/>
                          <a:sym typeface="Calibri"/>
                        </a:rPr>
                        <a:t>√</a:t>
                      </a:r>
                      <a:endParaRPr dirty="0">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958" name="Google Shape;958;p8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73</a:t>
            </a:fld>
            <a:r>
              <a:rPr lang="en-GB" dirty="0"/>
              <a:t>/86</a:t>
            </a:r>
            <a:endParaRPr dirty="0"/>
          </a:p>
        </p:txBody>
      </p:sp>
      <p:sp>
        <p:nvSpPr>
          <p:cNvPr id="959" name="Google Shape;959;p85"/>
          <p:cNvSpPr txBox="1"/>
          <p:nvPr/>
        </p:nvSpPr>
        <p:spPr>
          <a:xfrm>
            <a:off x="1894859" y="440585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[FHSS18]</a:t>
            </a:r>
            <a:endParaRPr b="1" dirty="0">
              <a:latin typeface="Calibri"/>
              <a:ea typeface="Calibri"/>
              <a:cs typeface="Calibri"/>
              <a:sym typeface="Calibri"/>
            </a:endParaRPr>
          </a:p>
        </p:txBody>
      </p:sp>
      <p:pic>
        <p:nvPicPr>
          <p:cNvPr id="960" name="Google Shape;960;p85"/>
          <p:cNvPicPr preferRelativeResize="0"/>
          <p:nvPr/>
        </p:nvPicPr>
        <p:blipFill>
          <a:blip r:embed="rId3">
            <a:alphaModFix/>
          </a:blip>
          <a:stretch>
            <a:fillRect/>
          </a:stretch>
        </p:blipFill>
        <p:spPr>
          <a:xfrm>
            <a:off x="1445325" y="2071222"/>
            <a:ext cx="2642975" cy="2334628"/>
          </a:xfrm>
          <a:prstGeom prst="rect">
            <a:avLst/>
          </a:prstGeom>
          <a:noFill/>
          <a:ln w="9525" cap="flat" cmpd="sng">
            <a:solidFill>
              <a:srgbClr val="000000"/>
            </a:solidFill>
            <a:prstDash val="solid"/>
            <a:round/>
            <a:headEnd type="none" w="sm" len="sm"/>
            <a:tailEnd type="none" w="sm" len="sm"/>
          </a:ln>
        </p:spPr>
      </p:pic>
      <p:sp>
        <p:nvSpPr>
          <p:cNvPr id="961" name="Google Shape;961;p8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2.3 Applications</a:t>
            </a:r>
            <a:endParaRPr/>
          </a:p>
        </p:txBody>
      </p:sp>
    </p:spTree>
  </p:cSld>
  <p:clrMapOvr>
    <a:masterClrMapping/>
  </p:clrMapOvr>
  <mc:AlternateContent xmlns:mc="http://schemas.openxmlformats.org/markup-compatibility/2006" xmlns:p14="http://schemas.microsoft.com/office/powerpoint/2010/main">
    <mc:Choice Requires="p14">
      <p:transition p14:dur="50" advTm="88360">
        <p:fade/>
      </p:transition>
    </mc:Choice>
    <mc:Fallback xmlns="">
      <p:transition advTm="8836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8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Constructive Solid Geometry</a:t>
            </a:r>
            <a:endParaRPr/>
          </a:p>
          <a:p>
            <a:pPr marL="457200" lvl="0" indent="-342900" algn="l" rtl="0">
              <a:spcBef>
                <a:spcPts val="0"/>
              </a:spcBef>
              <a:spcAft>
                <a:spcPts val="0"/>
              </a:spcAft>
              <a:buSzPts val="1800"/>
              <a:buChar char="●"/>
            </a:pPr>
            <a:r>
              <a:rPr lang="en-GB"/>
              <a:t>Scientific Visualisation</a:t>
            </a:r>
            <a:endParaRPr/>
          </a:p>
          <a:p>
            <a:pPr marL="0" lvl="0" indent="0" algn="l" rtl="0">
              <a:spcBef>
                <a:spcPts val="1600"/>
              </a:spcBef>
              <a:spcAft>
                <a:spcPts val="1600"/>
              </a:spcAft>
              <a:buNone/>
            </a:pPr>
            <a:endParaRPr/>
          </a:p>
        </p:txBody>
      </p:sp>
      <p:sp>
        <p:nvSpPr>
          <p:cNvPr id="967" name="Google Shape;967;p8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Shape Representation</a:t>
            </a:r>
            <a:endParaRPr/>
          </a:p>
          <a:p>
            <a:pPr marL="0" lvl="0" indent="0" algn="l" rtl="0">
              <a:spcBef>
                <a:spcPts val="0"/>
              </a:spcBef>
              <a:spcAft>
                <a:spcPts val="0"/>
              </a:spcAft>
              <a:buNone/>
            </a:pPr>
            <a:endParaRPr/>
          </a:p>
        </p:txBody>
      </p:sp>
      <p:graphicFrame>
        <p:nvGraphicFramePr>
          <p:cNvPr id="968" name="Google Shape;968;p86"/>
          <p:cNvGraphicFramePr/>
          <p:nvPr/>
        </p:nvGraphicFramePr>
        <p:xfrm>
          <a:off x="5536625" y="1288250"/>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Construction method</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latin typeface="Calibri"/>
                          <a:ea typeface="Calibri"/>
                          <a:cs typeface="Calibri"/>
                          <a:sym typeface="Calibri"/>
                        </a:rPr>
                        <a:t>Depth peeling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A-buffer</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   </a:t>
                      </a:r>
                      <a:r>
                        <a:rPr lang="en-GB">
                          <a:solidFill>
                            <a:schemeClr val="dk1"/>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k-buffer              </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969" name="Google Shape;969;p86"/>
          <p:cNvGraphicFramePr/>
          <p:nvPr/>
        </p:nvGraphicFramePr>
        <p:xfrm>
          <a:off x="5536625" y="3024888"/>
          <a:ext cx="3218250" cy="1584840"/>
        </p:xfrm>
        <a:graphic>
          <a:graphicData uri="http://schemas.openxmlformats.org/drawingml/2006/table">
            <a:tbl>
              <a:tblPr>
                <a:noFill/>
                <a:tableStyleId>{8155CB77-55E8-4F10-B57F-98DB32755588}</a:tableStyleId>
              </a:tblPr>
              <a:tblGrid>
                <a:gridCol w="2565325">
                  <a:extLst>
                    <a:ext uri="{9D8B030D-6E8A-4147-A177-3AD203B41FA5}">
                      <a16:colId xmlns:a16="http://schemas.microsoft.com/office/drawing/2014/main" val="20000"/>
                    </a:ext>
                  </a:extLst>
                </a:gridCol>
                <a:gridCol w="652925">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GB" b="1">
                          <a:latin typeface="Calibri"/>
                          <a:ea typeface="Calibri"/>
                          <a:cs typeface="Calibri"/>
                          <a:sym typeface="Calibri"/>
                        </a:rPr>
                        <a:t>Operation</a:t>
                      </a:r>
                      <a:endParaRPr b="1">
                        <a:latin typeface="Calibri"/>
                        <a:ea typeface="Calibri"/>
                        <a:cs typeface="Calibri"/>
                        <a:sym typeface="Calibri"/>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Depth-only Traversal </a:t>
                      </a:r>
                      <a:endParaRPr>
                        <a:solidFill>
                          <a:srgbClr val="11CC4A"/>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solidFill>
                            <a:srgbClr val="11CC4A"/>
                          </a:solidFill>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Calibri"/>
                          <a:ea typeface="Calibri"/>
                          <a:cs typeface="Calibri"/>
                          <a:sym typeface="Calibri"/>
                        </a:rPr>
                        <a:t>Ray Tracing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GB">
                          <a:latin typeface="Calibri"/>
                          <a:ea typeface="Calibri"/>
                          <a:cs typeface="Calibri"/>
                          <a:sym typeface="Calibri"/>
                        </a:rPr>
                        <a:t>-</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Other</a:t>
                      </a:r>
                      <a:endParaRPr>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t>
                      </a:r>
                      <a:endParaRPr>
                        <a:solidFill>
                          <a:srgbClr val="11CC4A"/>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970" name="Google Shape;970;p8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74</a:t>
            </a:fld>
            <a:r>
              <a:rPr lang="en-GB" dirty="0"/>
              <a:t>/86</a:t>
            </a:r>
            <a:endParaRPr dirty="0"/>
          </a:p>
        </p:txBody>
      </p:sp>
      <p:sp>
        <p:nvSpPr>
          <p:cNvPr id="971" name="Google Shape;971;p86"/>
          <p:cNvSpPr txBox="1"/>
          <p:nvPr/>
        </p:nvSpPr>
        <p:spPr>
          <a:xfrm>
            <a:off x="3336990" y="431030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[LFS*15]</a:t>
            </a:r>
            <a:endParaRPr b="1" dirty="0">
              <a:latin typeface="Calibri"/>
              <a:ea typeface="Calibri"/>
              <a:cs typeface="Calibri"/>
              <a:sym typeface="Calibri"/>
            </a:endParaRPr>
          </a:p>
        </p:txBody>
      </p:sp>
      <p:pic>
        <p:nvPicPr>
          <p:cNvPr id="972" name="Google Shape;972;p86"/>
          <p:cNvPicPr preferRelativeResize="0"/>
          <p:nvPr/>
        </p:nvPicPr>
        <p:blipFill>
          <a:blip r:embed="rId3">
            <a:alphaModFix/>
          </a:blip>
          <a:stretch>
            <a:fillRect/>
          </a:stretch>
        </p:blipFill>
        <p:spPr>
          <a:xfrm>
            <a:off x="3073105" y="2179600"/>
            <a:ext cx="2271670" cy="2099750"/>
          </a:xfrm>
          <a:prstGeom prst="rect">
            <a:avLst/>
          </a:prstGeom>
          <a:noFill/>
          <a:ln>
            <a:noFill/>
          </a:ln>
        </p:spPr>
      </p:pic>
      <p:pic>
        <p:nvPicPr>
          <p:cNvPr id="973" name="Google Shape;973;p86"/>
          <p:cNvPicPr preferRelativeResize="0"/>
          <p:nvPr/>
        </p:nvPicPr>
        <p:blipFill>
          <a:blip r:embed="rId4">
            <a:alphaModFix/>
          </a:blip>
          <a:stretch>
            <a:fillRect/>
          </a:stretch>
        </p:blipFill>
        <p:spPr>
          <a:xfrm>
            <a:off x="76200" y="2179612"/>
            <a:ext cx="2956125" cy="2099750"/>
          </a:xfrm>
          <a:prstGeom prst="rect">
            <a:avLst/>
          </a:prstGeom>
          <a:noFill/>
          <a:ln>
            <a:noFill/>
          </a:ln>
        </p:spPr>
      </p:pic>
      <p:sp>
        <p:nvSpPr>
          <p:cNvPr id="974" name="Google Shape;974;p86"/>
          <p:cNvSpPr txBox="1"/>
          <p:nvPr/>
        </p:nvSpPr>
        <p:spPr>
          <a:xfrm>
            <a:off x="682312" y="4310300"/>
            <a:ext cx="17439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[RFV13]</a:t>
            </a:r>
            <a:endParaRPr b="1" dirty="0">
              <a:latin typeface="Calibri"/>
              <a:ea typeface="Calibri"/>
              <a:cs typeface="Calibri"/>
              <a:sym typeface="Calibri"/>
            </a:endParaRPr>
          </a:p>
        </p:txBody>
      </p:sp>
      <p:sp>
        <p:nvSpPr>
          <p:cNvPr id="975" name="Google Shape;975;p8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2.3 Applications</a:t>
            </a:r>
            <a:endParaRPr/>
          </a:p>
        </p:txBody>
      </p:sp>
    </p:spTree>
  </p:cSld>
  <p:clrMapOvr>
    <a:masterClrMapping/>
  </p:clrMapOvr>
  <mc:AlternateContent xmlns:mc="http://schemas.openxmlformats.org/markup-compatibility/2006" xmlns:p14="http://schemas.microsoft.com/office/powerpoint/2010/main">
    <mc:Choice Requires="p14">
      <p:transition p14:dur="50" advTm="70671">
        <p:fade/>
      </p:transition>
    </mc:Choice>
    <mc:Fallback xmlns="">
      <p:transition advTm="70671">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87"/>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 Open Problems / Challenges</a:t>
            </a:r>
            <a:endParaRPr/>
          </a:p>
        </p:txBody>
      </p:sp>
      <p:sp>
        <p:nvSpPr>
          <p:cNvPr id="981" name="Google Shape;981;p87"/>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b="1"/>
          </a:p>
        </p:txBody>
      </p:sp>
      <p:sp>
        <p:nvSpPr>
          <p:cNvPr id="982" name="Google Shape;982;p87"/>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75</a:t>
            </a:fld>
            <a:r>
              <a:rPr lang="en-GB" dirty="0"/>
              <a:t>/86</a:t>
            </a:r>
            <a:endParaRPr dirty="0"/>
          </a:p>
        </p:txBody>
      </p:sp>
      <p:sp>
        <p:nvSpPr>
          <p:cNvPr id="983" name="Google Shape;983;p87"/>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15818">
        <p:fade/>
      </p:transition>
    </mc:Choice>
    <mc:Fallback xmlns="">
      <p:transition advTm="15818">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8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989" name="Google Shape;989;p8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b="1"/>
              <a:t>Fragment Data Reuse</a:t>
            </a:r>
            <a:endParaRPr b="1"/>
          </a:p>
        </p:txBody>
      </p:sp>
      <p:sp>
        <p:nvSpPr>
          <p:cNvPr id="990" name="Google Shape;990;p8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76</a:t>
            </a:fld>
            <a:r>
              <a:rPr lang="en-GB" dirty="0"/>
              <a:t>/86</a:t>
            </a:r>
            <a:endParaRPr dirty="0"/>
          </a:p>
        </p:txBody>
      </p:sp>
      <p:sp>
        <p:nvSpPr>
          <p:cNvPr id="991" name="Google Shape;991;p8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3. Discussion</a:t>
            </a:r>
            <a:endParaRPr/>
          </a:p>
        </p:txBody>
      </p:sp>
      <p:pic>
        <p:nvPicPr>
          <p:cNvPr id="992" name="Google Shape;992;p88"/>
          <p:cNvPicPr preferRelativeResize="0"/>
          <p:nvPr/>
        </p:nvPicPr>
        <p:blipFill>
          <a:blip r:embed="rId3">
            <a:alphaModFix/>
          </a:blip>
          <a:stretch>
            <a:fillRect/>
          </a:stretch>
        </p:blipFill>
        <p:spPr>
          <a:xfrm>
            <a:off x="5124450" y="1272700"/>
            <a:ext cx="2914650" cy="3046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54843">
        <p:fade/>
      </p:transition>
    </mc:Choice>
    <mc:Fallback xmlns="">
      <p:transition advTm="54843">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89"/>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998" name="Google Shape;998;p89"/>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Fragment Data Reuse</a:t>
            </a:r>
            <a:endParaRPr/>
          </a:p>
          <a:p>
            <a:pPr marL="457200" lvl="0" indent="-342900" algn="l" rtl="0">
              <a:spcBef>
                <a:spcPts val="0"/>
              </a:spcBef>
              <a:spcAft>
                <a:spcPts val="0"/>
              </a:spcAft>
              <a:buSzPts val="1800"/>
              <a:buAutoNum type="arabicPeriod"/>
            </a:pPr>
            <a:r>
              <a:rPr lang="en-GB" b="1"/>
              <a:t>Fragment Data Compression</a:t>
            </a:r>
            <a:endParaRPr b="1"/>
          </a:p>
        </p:txBody>
      </p:sp>
      <p:sp>
        <p:nvSpPr>
          <p:cNvPr id="999" name="Google Shape;999;p89"/>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77</a:t>
            </a:fld>
            <a:r>
              <a:rPr lang="en-GB" dirty="0"/>
              <a:t>/86</a:t>
            </a:r>
            <a:endParaRPr dirty="0"/>
          </a:p>
        </p:txBody>
      </p:sp>
      <p:sp>
        <p:nvSpPr>
          <p:cNvPr id="1000" name="Google Shape;1000;p89"/>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3. Discussion</a:t>
            </a:r>
            <a:endParaRPr/>
          </a:p>
        </p:txBody>
      </p:sp>
      <p:pic>
        <p:nvPicPr>
          <p:cNvPr id="1001" name="Google Shape;1001;p89"/>
          <p:cNvPicPr preferRelativeResize="0"/>
          <p:nvPr/>
        </p:nvPicPr>
        <p:blipFill>
          <a:blip r:embed="rId3">
            <a:alphaModFix/>
          </a:blip>
          <a:stretch>
            <a:fillRect/>
          </a:stretch>
        </p:blipFill>
        <p:spPr>
          <a:xfrm>
            <a:off x="4058650" y="1407725"/>
            <a:ext cx="4796124" cy="3010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50746">
        <p:fade/>
      </p:transition>
    </mc:Choice>
    <mc:Fallback xmlns="">
      <p:transition advTm="50746">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9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1007" name="Google Shape;1007;p9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Fragment Data Reuse</a:t>
            </a:r>
            <a:endParaRPr/>
          </a:p>
          <a:p>
            <a:pPr marL="457200" lvl="0" indent="-342900" algn="l" rtl="0">
              <a:spcBef>
                <a:spcPts val="0"/>
              </a:spcBef>
              <a:spcAft>
                <a:spcPts val="0"/>
              </a:spcAft>
              <a:buSzPts val="1800"/>
              <a:buAutoNum type="arabicPeriod"/>
            </a:pPr>
            <a:r>
              <a:rPr lang="en-GB"/>
              <a:t>Fragment Data Compression</a:t>
            </a:r>
            <a:endParaRPr/>
          </a:p>
          <a:p>
            <a:pPr marL="457200" lvl="0" indent="-342900" algn="l" rtl="0">
              <a:spcBef>
                <a:spcPts val="0"/>
              </a:spcBef>
              <a:spcAft>
                <a:spcPts val="0"/>
              </a:spcAft>
              <a:buSzPts val="1800"/>
              <a:buAutoNum type="arabicPeriod"/>
            </a:pPr>
            <a:r>
              <a:rPr lang="en-GB" b="1"/>
              <a:t>Fragment Data Sampling</a:t>
            </a:r>
            <a:endParaRPr b="1"/>
          </a:p>
        </p:txBody>
      </p:sp>
      <p:sp>
        <p:nvSpPr>
          <p:cNvPr id="1008" name="Google Shape;1008;p9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78</a:t>
            </a:fld>
            <a:r>
              <a:rPr lang="en-GB" dirty="0"/>
              <a:t>/86</a:t>
            </a:r>
            <a:endParaRPr dirty="0"/>
          </a:p>
        </p:txBody>
      </p:sp>
      <p:sp>
        <p:nvSpPr>
          <p:cNvPr id="1009" name="Google Shape;1009;p9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3. Discussion</a:t>
            </a:r>
            <a:endParaRPr/>
          </a:p>
        </p:txBody>
      </p:sp>
      <p:pic>
        <p:nvPicPr>
          <p:cNvPr id="1010" name="Google Shape;1010;p90"/>
          <p:cNvPicPr preferRelativeResize="0"/>
          <p:nvPr/>
        </p:nvPicPr>
        <p:blipFill>
          <a:blip r:embed="rId3">
            <a:alphaModFix/>
          </a:blip>
          <a:stretch>
            <a:fillRect/>
          </a:stretch>
        </p:blipFill>
        <p:spPr>
          <a:xfrm>
            <a:off x="4191000" y="1078345"/>
            <a:ext cx="4635653" cy="3462910"/>
          </a:xfrm>
          <a:prstGeom prst="rect">
            <a:avLst/>
          </a:prstGeom>
          <a:noFill/>
          <a:ln>
            <a:noFill/>
          </a:ln>
        </p:spPr>
      </p:pic>
      <p:sp>
        <p:nvSpPr>
          <p:cNvPr id="1011" name="Google Shape;1011;p90"/>
          <p:cNvSpPr txBox="1"/>
          <p:nvPr/>
        </p:nvSpPr>
        <p:spPr>
          <a:xfrm>
            <a:off x="5051600" y="4511675"/>
            <a:ext cx="3000000" cy="337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1600"/>
              </a:spcAft>
              <a:buNone/>
            </a:pPr>
            <a:r>
              <a:rPr lang="en-GB" b="1">
                <a:solidFill>
                  <a:schemeClr val="dk2"/>
                </a:solidFill>
                <a:latin typeface="Calibri"/>
                <a:ea typeface="Calibri"/>
                <a:cs typeface="Calibri"/>
                <a:sym typeface="Calibri"/>
              </a:rPr>
              <a:t>Rasterisation Sampling Issues</a:t>
            </a:r>
            <a:endParaRPr b="1">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50" advTm="79221">
        <p:fade/>
      </p:transition>
    </mc:Choice>
    <mc:Fallback xmlns="">
      <p:transition advTm="79221">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9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1017" name="Google Shape;1017;p9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Fragment Data Reuse</a:t>
            </a:r>
            <a:endParaRPr/>
          </a:p>
          <a:p>
            <a:pPr marL="457200" lvl="0" indent="-342900" algn="l" rtl="0">
              <a:spcBef>
                <a:spcPts val="0"/>
              </a:spcBef>
              <a:spcAft>
                <a:spcPts val="0"/>
              </a:spcAft>
              <a:buSzPts val="1800"/>
              <a:buAutoNum type="arabicPeriod"/>
            </a:pPr>
            <a:r>
              <a:rPr lang="en-GB"/>
              <a:t>Fragment Data Compression</a:t>
            </a:r>
            <a:endParaRPr/>
          </a:p>
          <a:p>
            <a:pPr marL="457200" lvl="0" indent="-342900" algn="l" rtl="0">
              <a:spcBef>
                <a:spcPts val="0"/>
              </a:spcBef>
              <a:spcAft>
                <a:spcPts val="0"/>
              </a:spcAft>
              <a:buSzPts val="1800"/>
              <a:buAutoNum type="arabicPeriod"/>
            </a:pPr>
            <a:r>
              <a:rPr lang="en-GB"/>
              <a:t>Fragment Data Sampling</a:t>
            </a:r>
            <a:endParaRPr/>
          </a:p>
          <a:p>
            <a:pPr marL="457200" lvl="0" indent="-342900" algn="l" rtl="0">
              <a:spcBef>
                <a:spcPts val="0"/>
              </a:spcBef>
              <a:spcAft>
                <a:spcPts val="0"/>
              </a:spcAft>
              <a:buSzPts val="1800"/>
              <a:buAutoNum type="arabicPeriod"/>
            </a:pPr>
            <a:r>
              <a:rPr lang="en-GB" b="1"/>
              <a:t>Presentation Device</a:t>
            </a:r>
            <a:endParaRPr b="1"/>
          </a:p>
        </p:txBody>
      </p:sp>
      <p:sp>
        <p:nvSpPr>
          <p:cNvPr id="1018" name="Google Shape;1018;p9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79</a:t>
            </a:fld>
            <a:r>
              <a:rPr lang="en-GB" dirty="0"/>
              <a:t>/86</a:t>
            </a:r>
            <a:endParaRPr dirty="0"/>
          </a:p>
        </p:txBody>
      </p:sp>
      <p:sp>
        <p:nvSpPr>
          <p:cNvPr id="1019" name="Google Shape;1019;p9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3. Discussion</a:t>
            </a:r>
            <a:endParaRPr/>
          </a:p>
        </p:txBody>
      </p:sp>
      <p:pic>
        <p:nvPicPr>
          <p:cNvPr id="1020" name="Google Shape;1020;p91"/>
          <p:cNvPicPr preferRelativeResize="0"/>
          <p:nvPr/>
        </p:nvPicPr>
        <p:blipFill rotWithShape="1">
          <a:blip r:embed="rId3">
            <a:alphaModFix/>
          </a:blip>
          <a:srcRect/>
          <a:stretch/>
        </p:blipFill>
        <p:spPr>
          <a:xfrm>
            <a:off x="5264150" y="1826303"/>
            <a:ext cx="3050674" cy="1596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47668">
        <p:fade/>
      </p:transition>
    </mc:Choice>
    <mc:Fallback xmlns="">
      <p:transition advTm="4766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MFR pros and cons</a:t>
            </a:r>
            <a:endParaRPr/>
          </a:p>
        </p:txBody>
      </p:sp>
      <p:sp>
        <p:nvSpPr>
          <p:cNvPr id="126" name="Google Shape;126;p20"/>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t>Pros:</a:t>
            </a:r>
            <a:endParaRPr b="1"/>
          </a:p>
          <a:p>
            <a:pPr marL="457200" lvl="0" indent="-342900" algn="l" rtl="0">
              <a:lnSpc>
                <a:spcPct val="100000"/>
              </a:lnSpc>
              <a:spcBef>
                <a:spcPts val="1600"/>
              </a:spcBef>
              <a:spcAft>
                <a:spcPts val="0"/>
              </a:spcAft>
              <a:buSzPts val="1800"/>
              <a:buChar char="●"/>
            </a:pPr>
            <a:r>
              <a:rPr lang="en-GB"/>
              <a:t>Allows effects that require computations from hidden layers</a:t>
            </a:r>
            <a:endParaRPr/>
          </a:p>
          <a:p>
            <a:pPr marL="914400" lvl="1" indent="-317500" algn="l" rtl="0">
              <a:lnSpc>
                <a:spcPct val="100000"/>
              </a:lnSpc>
              <a:spcBef>
                <a:spcPts val="0"/>
              </a:spcBef>
              <a:spcAft>
                <a:spcPts val="0"/>
              </a:spcAft>
              <a:buSzPts val="1400"/>
              <a:buChar char="○"/>
            </a:pPr>
            <a:r>
              <a:rPr lang="en-GB"/>
              <a:t>Examples include: transparency, global illumination, CSG, collision detection, etc.</a:t>
            </a:r>
            <a:endParaRPr>
              <a:solidFill>
                <a:srgbClr val="000000"/>
              </a:solidFill>
            </a:endParaRPr>
          </a:p>
          <a:p>
            <a:pPr marL="457200" lvl="0" indent="-342900" algn="l" rtl="0">
              <a:lnSpc>
                <a:spcPct val="100000"/>
              </a:lnSpc>
              <a:spcBef>
                <a:spcPts val="0"/>
              </a:spcBef>
              <a:spcAft>
                <a:spcPts val="0"/>
              </a:spcAft>
              <a:buSzPts val="1800"/>
              <a:buChar char="●"/>
            </a:pPr>
            <a:r>
              <a:rPr lang="en-GB" b="1"/>
              <a:t>Rasterisation-based</a:t>
            </a:r>
            <a:endParaRPr b="1"/>
          </a:p>
          <a:p>
            <a:pPr marL="914400" lvl="1" indent="-317500" algn="l" rtl="0">
              <a:lnSpc>
                <a:spcPct val="100000"/>
              </a:lnSpc>
              <a:spcBef>
                <a:spcPts val="0"/>
              </a:spcBef>
              <a:spcAft>
                <a:spcPts val="0"/>
              </a:spcAft>
              <a:buSzPts val="1400"/>
              <a:buChar char="○"/>
            </a:pPr>
            <a:r>
              <a:rPr lang="en-GB"/>
              <a:t>Exploits GPU-accelerated pipeline</a:t>
            </a:r>
            <a:endParaRPr/>
          </a:p>
          <a:p>
            <a:pPr marL="914400" lvl="1" indent="-317500" algn="l" rtl="0">
              <a:lnSpc>
                <a:spcPct val="100000"/>
              </a:lnSpc>
              <a:spcBef>
                <a:spcPts val="0"/>
              </a:spcBef>
              <a:spcAft>
                <a:spcPts val="0"/>
              </a:spcAft>
              <a:buSzPts val="1400"/>
              <a:buChar char="○"/>
            </a:pPr>
            <a:r>
              <a:rPr lang="en-GB"/>
              <a:t>Arbitrary dynamic content support</a:t>
            </a:r>
            <a:endParaRPr/>
          </a:p>
          <a:p>
            <a:pPr marL="914400" lvl="1" indent="-317500" algn="l" rtl="0">
              <a:lnSpc>
                <a:spcPct val="100000"/>
              </a:lnSpc>
              <a:spcBef>
                <a:spcPts val="0"/>
              </a:spcBef>
              <a:spcAft>
                <a:spcPts val="0"/>
              </a:spcAft>
              <a:buSzPts val="1400"/>
              <a:buChar char="○"/>
            </a:pPr>
            <a:r>
              <a:rPr lang="en-GB"/>
              <a:t>Fast direct visibility resolve</a:t>
            </a:r>
            <a:endParaRPr/>
          </a:p>
          <a:p>
            <a:pPr marL="914400" lvl="1" indent="-317500" algn="l" rtl="0">
              <a:lnSpc>
                <a:spcPct val="100000"/>
              </a:lnSpc>
              <a:spcBef>
                <a:spcPts val="0"/>
              </a:spcBef>
              <a:spcAft>
                <a:spcPts val="0"/>
              </a:spcAft>
              <a:buSzPts val="1400"/>
              <a:buChar char="○"/>
            </a:pPr>
            <a:r>
              <a:rPr lang="en-GB"/>
              <a:t>Tessellation, instancing, blending can be synergistically used</a:t>
            </a:r>
            <a:endParaRPr/>
          </a:p>
          <a:p>
            <a:pPr marL="914400" lvl="1" indent="-317500" algn="l" rtl="0">
              <a:lnSpc>
                <a:spcPct val="100000"/>
              </a:lnSpc>
              <a:spcBef>
                <a:spcPts val="0"/>
              </a:spcBef>
              <a:spcAft>
                <a:spcPts val="0"/>
              </a:spcAft>
              <a:buSzPts val="1400"/>
              <a:buChar char="○"/>
            </a:pPr>
            <a:r>
              <a:rPr lang="en-GB"/>
              <a:t>Supported in commodity graphics hardware</a:t>
            </a:r>
            <a:endParaRPr/>
          </a:p>
          <a:p>
            <a:pPr marL="457200" lvl="0" indent="-342900" algn="l" rtl="0">
              <a:lnSpc>
                <a:spcPct val="100000"/>
              </a:lnSpc>
              <a:spcBef>
                <a:spcPts val="0"/>
              </a:spcBef>
              <a:spcAft>
                <a:spcPts val="0"/>
              </a:spcAft>
              <a:buClr>
                <a:srgbClr val="FFFFFF"/>
              </a:buClr>
              <a:buSzPts val="1800"/>
              <a:buChar char="●"/>
            </a:pPr>
            <a:r>
              <a:rPr lang="en-GB">
                <a:solidFill>
                  <a:srgbClr val="FFFFFF"/>
                </a:solidFill>
              </a:rPr>
              <a:t>Even more powerful effects with hybrid rendering approaches</a:t>
            </a:r>
            <a:endParaRPr>
              <a:solidFill>
                <a:srgbClr val="FFFFFF"/>
              </a:solidFill>
            </a:endParaRPr>
          </a:p>
          <a:p>
            <a:pPr marL="0" lvl="0" indent="0" algn="l" rtl="0">
              <a:lnSpc>
                <a:spcPct val="100000"/>
              </a:lnSpc>
              <a:spcBef>
                <a:spcPts val="1600"/>
              </a:spcBef>
              <a:spcAft>
                <a:spcPts val="0"/>
              </a:spcAft>
              <a:buNone/>
            </a:pPr>
            <a:r>
              <a:rPr lang="en-GB"/>
              <a:t>Cons:</a:t>
            </a:r>
            <a:endParaRPr/>
          </a:p>
          <a:p>
            <a:pPr marL="457200" lvl="0" indent="-342900" algn="l" rtl="0">
              <a:lnSpc>
                <a:spcPct val="100000"/>
              </a:lnSpc>
              <a:spcBef>
                <a:spcPts val="1600"/>
              </a:spcBef>
              <a:spcAft>
                <a:spcPts val="0"/>
              </a:spcAft>
              <a:buClr>
                <a:srgbClr val="FFFFFF"/>
              </a:buClr>
              <a:buSzPts val="1800"/>
              <a:buChar char="●"/>
            </a:pPr>
            <a:r>
              <a:rPr lang="en-GB">
                <a:solidFill>
                  <a:srgbClr val="FFFFFF"/>
                </a:solidFill>
              </a:rPr>
              <a:t>Rasterisation-based :)</a:t>
            </a:r>
            <a:endParaRPr>
              <a:solidFill>
                <a:srgbClr val="FFFFFF"/>
              </a:solidFill>
            </a:endParaRPr>
          </a:p>
          <a:p>
            <a:pPr marL="914400" lvl="1" indent="-317500" algn="l" rtl="0">
              <a:lnSpc>
                <a:spcPct val="100000"/>
              </a:lnSpc>
              <a:spcBef>
                <a:spcPts val="0"/>
              </a:spcBef>
              <a:spcAft>
                <a:spcPts val="0"/>
              </a:spcAft>
              <a:buClr>
                <a:srgbClr val="FFFFFF"/>
              </a:buClr>
              <a:buSzPts val="1400"/>
              <a:buChar char="○"/>
            </a:pPr>
            <a:r>
              <a:rPr lang="en-GB">
                <a:solidFill>
                  <a:srgbClr val="FFFFFF"/>
                </a:solidFill>
              </a:rPr>
              <a:t>works on sampled geometric data - approximate solutions (not always [WHL15,VVP16])</a:t>
            </a:r>
            <a:endParaRPr>
              <a:solidFill>
                <a:srgbClr val="FFFFFF"/>
              </a:solidFill>
            </a:endParaRPr>
          </a:p>
          <a:p>
            <a:pPr marL="457200" lvl="0" indent="-342900" algn="l" rtl="0">
              <a:lnSpc>
                <a:spcPct val="100000"/>
              </a:lnSpc>
              <a:spcBef>
                <a:spcPts val="0"/>
              </a:spcBef>
              <a:spcAft>
                <a:spcPts val="0"/>
              </a:spcAft>
              <a:buClr>
                <a:srgbClr val="FFFFFF"/>
              </a:buClr>
              <a:buSzPts val="1800"/>
              <a:buChar char="●"/>
            </a:pPr>
            <a:r>
              <a:rPr lang="en-GB">
                <a:solidFill>
                  <a:srgbClr val="FFFFFF"/>
                </a:solidFill>
              </a:rPr>
              <a:t>Typically, more expensive to evaluate</a:t>
            </a:r>
            <a:endParaRPr>
              <a:solidFill>
                <a:srgbClr val="FFFFFF"/>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27" name="Google Shape;127;p20"/>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a:t>
            </a:fld>
            <a:r>
              <a:rPr lang="en-GB" dirty="0"/>
              <a:t>/86</a:t>
            </a:r>
            <a:endParaRPr dirty="0"/>
          </a:p>
        </p:txBody>
      </p:sp>
      <p:sp>
        <p:nvSpPr>
          <p:cNvPr id="128" name="Google Shape;128;p20"/>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16343">
        <p:fade/>
      </p:transition>
    </mc:Choice>
    <mc:Fallback xmlns="">
      <p:transition advTm="16343">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2"/>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1026" name="Google Shape;1026;p92"/>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Fragment Data Reuse</a:t>
            </a:r>
            <a:endParaRPr/>
          </a:p>
          <a:p>
            <a:pPr marL="457200" lvl="0" indent="-342900" algn="l" rtl="0">
              <a:spcBef>
                <a:spcPts val="0"/>
              </a:spcBef>
              <a:spcAft>
                <a:spcPts val="0"/>
              </a:spcAft>
              <a:buSzPts val="1800"/>
              <a:buAutoNum type="arabicPeriod"/>
            </a:pPr>
            <a:r>
              <a:rPr lang="en-GB"/>
              <a:t>Fragment Data Compression</a:t>
            </a:r>
            <a:endParaRPr/>
          </a:p>
          <a:p>
            <a:pPr marL="457200" lvl="0" indent="-342900" algn="l" rtl="0">
              <a:spcBef>
                <a:spcPts val="0"/>
              </a:spcBef>
              <a:spcAft>
                <a:spcPts val="0"/>
              </a:spcAft>
              <a:buSzPts val="1800"/>
              <a:buAutoNum type="arabicPeriod"/>
            </a:pPr>
            <a:r>
              <a:rPr lang="en-GB"/>
              <a:t>Fragment Data Sampling</a:t>
            </a:r>
            <a:endParaRPr/>
          </a:p>
          <a:p>
            <a:pPr marL="457200" lvl="0" indent="-342900" algn="l" rtl="0">
              <a:spcBef>
                <a:spcPts val="0"/>
              </a:spcBef>
              <a:spcAft>
                <a:spcPts val="0"/>
              </a:spcAft>
              <a:buSzPts val="1800"/>
              <a:buAutoNum type="arabicPeriod"/>
            </a:pPr>
            <a:r>
              <a:rPr lang="en-GB"/>
              <a:t>Presentation Device</a:t>
            </a:r>
            <a:endParaRPr/>
          </a:p>
          <a:p>
            <a:pPr marL="457200" lvl="0" indent="-342900" algn="l" rtl="0">
              <a:spcBef>
                <a:spcPts val="0"/>
              </a:spcBef>
              <a:spcAft>
                <a:spcPts val="0"/>
              </a:spcAft>
              <a:buSzPts val="1800"/>
              <a:buAutoNum type="arabicPeriod"/>
            </a:pPr>
            <a:r>
              <a:rPr lang="en-GB" b="1"/>
              <a:t>Graphics Hardware</a:t>
            </a:r>
            <a:endParaRPr b="1"/>
          </a:p>
        </p:txBody>
      </p:sp>
      <p:sp>
        <p:nvSpPr>
          <p:cNvPr id="1027" name="Google Shape;1027;p92"/>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80</a:t>
            </a:fld>
            <a:r>
              <a:rPr lang="en-GB" dirty="0"/>
              <a:t>/86</a:t>
            </a:r>
            <a:endParaRPr dirty="0"/>
          </a:p>
        </p:txBody>
      </p:sp>
      <p:sp>
        <p:nvSpPr>
          <p:cNvPr id="1028" name="Google Shape;1028;p92"/>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3. Discussion</a:t>
            </a:r>
            <a:endParaRPr/>
          </a:p>
        </p:txBody>
      </p:sp>
      <p:pic>
        <p:nvPicPr>
          <p:cNvPr id="1029" name="Google Shape;1029;p92"/>
          <p:cNvPicPr preferRelativeResize="0"/>
          <p:nvPr/>
        </p:nvPicPr>
        <p:blipFill>
          <a:blip r:embed="rId3">
            <a:alphaModFix/>
          </a:blip>
          <a:stretch>
            <a:fillRect/>
          </a:stretch>
        </p:blipFill>
        <p:spPr>
          <a:xfrm>
            <a:off x="4337975" y="1704975"/>
            <a:ext cx="2209792" cy="1733550"/>
          </a:xfrm>
          <a:prstGeom prst="rect">
            <a:avLst/>
          </a:prstGeom>
          <a:noFill/>
          <a:ln>
            <a:noFill/>
          </a:ln>
        </p:spPr>
      </p:pic>
      <p:pic>
        <p:nvPicPr>
          <p:cNvPr id="1030" name="Google Shape;1030;p92"/>
          <p:cNvPicPr preferRelativeResize="0"/>
          <p:nvPr/>
        </p:nvPicPr>
        <p:blipFill>
          <a:blip r:embed="rId4">
            <a:alphaModFix/>
          </a:blip>
          <a:stretch>
            <a:fillRect/>
          </a:stretch>
        </p:blipFill>
        <p:spPr>
          <a:xfrm>
            <a:off x="6575107" y="1708155"/>
            <a:ext cx="2133592" cy="1727200"/>
          </a:xfrm>
          <a:prstGeom prst="rect">
            <a:avLst/>
          </a:prstGeom>
          <a:noFill/>
          <a:ln>
            <a:noFill/>
          </a:ln>
        </p:spPr>
      </p:pic>
      <p:sp>
        <p:nvSpPr>
          <p:cNvPr id="1031" name="Google Shape;1031;p92"/>
          <p:cNvSpPr txBox="1"/>
          <p:nvPr/>
        </p:nvSpPr>
        <p:spPr>
          <a:xfrm>
            <a:off x="5051600" y="3667125"/>
            <a:ext cx="3000000" cy="337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1600"/>
              </a:spcAft>
              <a:buNone/>
            </a:pPr>
            <a:r>
              <a:rPr lang="en-GB" b="1">
                <a:solidFill>
                  <a:schemeClr val="dk2"/>
                </a:solidFill>
                <a:latin typeface="Calibri"/>
                <a:ea typeface="Calibri"/>
                <a:cs typeface="Calibri"/>
                <a:sym typeface="Calibri"/>
              </a:rPr>
              <a:t>Variable Rate Shading on MFR</a:t>
            </a:r>
            <a:endParaRPr b="1">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50" advTm="48380">
        <p:fade/>
      </p:transition>
    </mc:Choice>
    <mc:Fallback xmlns="">
      <p:transition advTm="4838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93"/>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Open Problems / Challenges</a:t>
            </a:r>
            <a:endParaRPr/>
          </a:p>
        </p:txBody>
      </p:sp>
      <p:sp>
        <p:nvSpPr>
          <p:cNvPr id="1037" name="Google Shape;1037;p93"/>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Fragment Data Reuse</a:t>
            </a:r>
            <a:endParaRPr/>
          </a:p>
          <a:p>
            <a:pPr marL="457200" lvl="0" indent="-342900" algn="l" rtl="0">
              <a:spcBef>
                <a:spcPts val="0"/>
              </a:spcBef>
              <a:spcAft>
                <a:spcPts val="0"/>
              </a:spcAft>
              <a:buSzPts val="1800"/>
              <a:buAutoNum type="arabicPeriod"/>
            </a:pPr>
            <a:r>
              <a:rPr lang="en-GB"/>
              <a:t>Fragment Data Compression</a:t>
            </a:r>
            <a:endParaRPr/>
          </a:p>
          <a:p>
            <a:pPr marL="457200" lvl="0" indent="-342900" algn="l" rtl="0">
              <a:spcBef>
                <a:spcPts val="0"/>
              </a:spcBef>
              <a:spcAft>
                <a:spcPts val="0"/>
              </a:spcAft>
              <a:buSzPts val="1800"/>
              <a:buAutoNum type="arabicPeriod"/>
            </a:pPr>
            <a:r>
              <a:rPr lang="en-GB"/>
              <a:t>Fragment Data Sampling</a:t>
            </a:r>
            <a:endParaRPr/>
          </a:p>
          <a:p>
            <a:pPr marL="457200" lvl="0" indent="-342900" algn="l" rtl="0">
              <a:spcBef>
                <a:spcPts val="0"/>
              </a:spcBef>
              <a:spcAft>
                <a:spcPts val="0"/>
              </a:spcAft>
              <a:buSzPts val="1800"/>
              <a:buAutoNum type="arabicPeriod"/>
            </a:pPr>
            <a:r>
              <a:rPr lang="en-GB"/>
              <a:t>Presentation Device</a:t>
            </a:r>
            <a:endParaRPr/>
          </a:p>
          <a:p>
            <a:pPr marL="457200" lvl="0" indent="-342900" algn="l" rtl="0">
              <a:spcBef>
                <a:spcPts val="0"/>
              </a:spcBef>
              <a:spcAft>
                <a:spcPts val="0"/>
              </a:spcAft>
              <a:buSzPts val="1800"/>
              <a:buAutoNum type="arabicPeriod"/>
            </a:pPr>
            <a:r>
              <a:rPr lang="en-GB"/>
              <a:t>Graphics Hardware</a:t>
            </a:r>
            <a:endParaRPr/>
          </a:p>
          <a:p>
            <a:pPr marL="457200" lvl="0" indent="-342900" algn="l" rtl="0">
              <a:spcBef>
                <a:spcPts val="0"/>
              </a:spcBef>
              <a:spcAft>
                <a:spcPts val="0"/>
              </a:spcAft>
              <a:buSzPts val="1800"/>
              <a:buAutoNum type="arabicPeriod"/>
            </a:pPr>
            <a:r>
              <a:rPr lang="en-GB" b="1"/>
              <a:t>Application Domain</a:t>
            </a:r>
            <a:endParaRPr b="1"/>
          </a:p>
        </p:txBody>
      </p:sp>
      <p:sp>
        <p:nvSpPr>
          <p:cNvPr id="1038" name="Google Shape;1038;p93"/>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81</a:t>
            </a:fld>
            <a:r>
              <a:rPr lang="en-GB" dirty="0"/>
              <a:t>/86</a:t>
            </a:r>
            <a:endParaRPr dirty="0"/>
          </a:p>
        </p:txBody>
      </p:sp>
      <p:sp>
        <p:nvSpPr>
          <p:cNvPr id="1039" name="Google Shape;1039;p93"/>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3. Discussion</a:t>
            </a:r>
            <a:endParaRPr/>
          </a:p>
        </p:txBody>
      </p:sp>
      <p:grpSp>
        <p:nvGrpSpPr>
          <p:cNvPr id="1040" name="Google Shape;1040;p93"/>
          <p:cNvGrpSpPr/>
          <p:nvPr/>
        </p:nvGrpSpPr>
        <p:grpSpPr>
          <a:xfrm>
            <a:off x="4922758" y="994754"/>
            <a:ext cx="3248605" cy="3564572"/>
            <a:chOff x="4160758" y="994754"/>
            <a:chExt cx="3248605" cy="3564572"/>
          </a:xfrm>
        </p:grpSpPr>
        <p:grpSp>
          <p:nvGrpSpPr>
            <p:cNvPr id="1041" name="Google Shape;1041;p93"/>
            <p:cNvGrpSpPr/>
            <p:nvPr/>
          </p:nvGrpSpPr>
          <p:grpSpPr>
            <a:xfrm>
              <a:off x="5852525" y="994754"/>
              <a:ext cx="1556838" cy="1632014"/>
              <a:chOff x="5852525" y="994754"/>
              <a:chExt cx="1556838" cy="1632014"/>
            </a:xfrm>
          </p:grpSpPr>
          <p:pic>
            <p:nvPicPr>
              <p:cNvPr id="1042" name="Google Shape;1042;p93"/>
              <p:cNvPicPr preferRelativeResize="0"/>
              <p:nvPr/>
            </p:nvPicPr>
            <p:blipFill rotWithShape="1">
              <a:blip r:embed="rId3">
                <a:alphaModFix/>
              </a:blip>
              <a:srcRect t="5829" b="5838"/>
              <a:stretch/>
            </p:blipFill>
            <p:spPr>
              <a:xfrm>
                <a:off x="5852525" y="994754"/>
                <a:ext cx="1556838" cy="1375222"/>
              </a:xfrm>
              <a:prstGeom prst="rect">
                <a:avLst/>
              </a:prstGeom>
              <a:noFill/>
              <a:ln>
                <a:noFill/>
              </a:ln>
            </p:spPr>
          </p:pic>
          <p:sp>
            <p:nvSpPr>
              <p:cNvPr id="1043" name="Google Shape;1043;p93"/>
              <p:cNvSpPr txBox="1"/>
              <p:nvPr/>
            </p:nvSpPr>
            <p:spPr>
              <a:xfrm>
                <a:off x="6107400" y="2369969"/>
                <a:ext cx="10470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[VVP16b]</a:t>
                </a:r>
                <a:endParaRPr b="1" dirty="0">
                  <a:latin typeface="Calibri"/>
                  <a:ea typeface="Calibri"/>
                  <a:cs typeface="Calibri"/>
                  <a:sym typeface="Calibri"/>
                </a:endParaRPr>
              </a:p>
            </p:txBody>
          </p:sp>
        </p:grpSp>
        <p:grpSp>
          <p:nvGrpSpPr>
            <p:cNvPr id="1044" name="Google Shape;1044;p93"/>
            <p:cNvGrpSpPr/>
            <p:nvPr/>
          </p:nvGrpSpPr>
          <p:grpSpPr>
            <a:xfrm>
              <a:off x="4313150" y="994755"/>
              <a:ext cx="1229055" cy="1632014"/>
              <a:chOff x="4313150" y="994755"/>
              <a:chExt cx="1229055" cy="1632014"/>
            </a:xfrm>
          </p:grpSpPr>
          <p:pic>
            <p:nvPicPr>
              <p:cNvPr id="1045" name="Google Shape;1045;p93"/>
              <p:cNvPicPr preferRelativeResize="0"/>
              <p:nvPr/>
            </p:nvPicPr>
            <p:blipFill>
              <a:blip r:embed="rId4">
                <a:alphaModFix/>
              </a:blip>
              <a:stretch>
                <a:fillRect/>
              </a:stretch>
            </p:blipFill>
            <p:spPr>
              <a:xfrm>
                <a:off x="4313150" y="994755"/>
                <a:ext cx="1229055" cy="1375222"/>
              </a:xfrm>
              <a:prstGeom prst="rect">
                <a:avLst/>
              </a:prstGeom>
              <a:noFill/>
              <a:ln>
                <a:noFill/>
              </a:ln>
            </p:spPr>
          </p:pic>
          <p:sp>
            <p:nvSpPr>
              <p:cNvPr id="1046" name="Google Shape;1046;p93"/>
              <p:cNvSpPr txBox="1"/>
              <p:nvPr/>
            </p:nvSpPr>
            <p:spPr>
              <a:xfrm>
                <a:off x="4404131" y="2369969"/>
                <a:ext cx="10470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[JCLR19]</a:t>
                </a:r>
                <a:endParaRPr b="1" dirty="0">
                  <a:latin typeface="Calibri"/>
                  <a:ea typeface="Calibri"/>
                  <a:cs typeface="Calibri"/>
                  <a:sym typeface="Calibri"/>
                </a:endParaRPr>
              </a:p>
            </p:txBody>
          </p:sp>
        </p:grpSp>
        <p:grpSp>
          <p:nvGrpSpPr>
            <p:cNvPr id="1047" name="Google Shape;1047;p93"/>
            <p:cNvGrpSpPr/>
            <p:nvPr/>
          </p:nvGrpSpPr>
          <p:grpSpPr>
            <a:xfrm>
              <a:off x="4160758" y="2899755"/>
              <a:ext cx="1487817" cy="1632014"/>
              <a:chOff x="4160758" y="2899755"/>
              <a:chExt cx="1487817" cy="1632014"/>
            </a:xfrm>
          </p:grpSpPr>
          <p:pic>
            <p:nvPicPr>
              <p:cNvPr id="1048" name="Google Shape;1048;p93"/>
              <p:cNvPicPr preferRelativeResize="0"/>
              <p:nvPr/>
            </p:nvPicPr>
            <p:blipFill>
              <a:blip r:embed="rId5">
                <a:alphaModFix/>
              </a:blip>
              <a:stretch>
                <a:fillRect/>
              </a:stretch>
            </p:blipFill>
            <p:spPr>
              <a:xfrm>
                <a:off x="4160758" y="2899755"/>
                <a:ext cx="1487817" cy="1375220"/>
              </a:xfrm>
              <a:prstGeom prst="rect">
                <a:avLst/>
              </a:prstGeom>
              <a:noFill/>
              <a:ln>
                <a:noFill/>
              </a:ln>
            </p:spPr>
          </p:pic>
          <p:sp>
            <p:nvSpPr>
              <p:cNvPr id="1049" name="Google Shape;1049;p93"/>
              <p:cNvSpPr txBox="1"/>
              <p:nvPr/>
            </p:nvSpPr>
            <p:spPr>
              <a:xfrm>
                <a:off x="4381116" y="4274969"/>
                <a:ext cx="10470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b="1" dirty="0">
                    <a:solidFill>
                      <a:schemeClr val="dk2"/>
                    </a:solidFill>
                    <a:latin typeface="Calibri"/>
                    <a:ea typeface="Calibri"/>
                    <a:cs typeface="Calibri"/>
                    <a:sym typeface="Calibri"/>
                  </a:rPr>
                  <a:t>[LFS*15]</a:t>
                </a:r>
                <a:endParaRPr b="1" dirty="0">
                  <a:latin typeface="Calibri"/>
                  <a:ea typeface="Calibri"/>
                  <a:cs typeface="Calibri"/>
                  <a:sym typeface="Calibri"/>
                </a:endParaRPr>
              </a:p>
            </p:txBody>
          </p:sp>
        </p:grpSp>
        <p:sp>
          <p:nvSpPr>
            <p:cNvPr id="1050" name="Google Shape;1050;p93"/>
            <p:cNvSpPr txBox="1"/>
            <p:nvPr/>
          </p:nvSpPr>
          <p:spPr>
            <a:xfrm>
              <a:off x="6107450" y="2964226"/>
              <a:ext cx="1047000" cy="15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0" b="1">
                  <a:solidFill>
                    <a:schemeClr val="dk2"/>
                  </a:solidFill>
                  <a:latin typeface="Calibri"/>
                  <a:ea typeface="Calibri"/>
                  <a:cs typeface="Calibri"/>
                  <a:sym typeface="Calibri"/>
                </a:rPr>
                <a:t>?</a:t>
              </a:r>
              <a:endParaRPr sz="8000" b="1">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50" advTm="57097">
        <p:fade/>
      </p:transition>
    </mc:Choice>
    <mc:Fallback xmlns="">
      <p:transition advTm="57097">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94"/>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Conclusion</a:t>
            </a:r>
            <a:endParaRPr/>
          </a:p>
        </p:txBody>
      </p:sp>
      <p:sp>
        <p:nvSpPr>
          <p:cNvPr id="1056" name="Google Shape;1056;p94"/>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Identified different </a:t>
            </a:r>
            <a:r>
              <a:rPr lang="en-GB" b="1"/>
              <a:t>construction </a:t>
            </a:r>
            <a:r>
              <a:rPr lang="en-GB"/>
              <a:t>strategies </a:t>
            </a:r>
            <a:endParaRPr/>
          </a:p>
          <a:p>
            <a:pPr marL="457200" lvl="0" indent="-342900" algn="l" rtl="0">
              <a:spcBef>
                <a:spcPts val="0"/>
              </a:spcBef>
              <a:spcAft>
                <a:spcPts val="0"/>
              </a:spcAft>
              <a:buSzPts val="1800"/>
              <a:buChar char="●"/>
            </a:pPr>
            <a:r>
              <a:rPr lang="en-GB"/>
              <a:t>Examined the core </a:t>
            </a:r>
            <a:r>
              <a:rPr lang="en-GB" b="1"/>
              <a:t>operation </a:t>
            </a:r>
            <a:r>
              <a:rPr lang="en-GB"/>
              <a:t>categories  </a:t>
            </a:r>
            <a:endParaRPr/>
          </a:p>
          <a:p>
            <a:pPr marL="457200" lvl="0" indent="-342900" algn="l" rtl="0">
              <a:spcBef>
                <a:spcPts val="0"/>
              </a:spcBef>
              <a:spcAft>
                <a:spcPts val="0"/>
              </a:spcAft>
              <a:buSzPts val="1800"/>
              <a:buChar char="●"/>
            </a:pPr>
            <a:r>
              <a:rPr lang="en-GB"/>
              <a:t>Presented a number of </a:t>
            </a:r>
            <a:r>
              <a:rPr lang="en-GB" b="1"/>
              <a:t>applications</a:t>
            </a:r>
            <a:endParaRPr b="1"/>
          </a:p>
          <a:p>
            <a:pPr marL="457200" lvl="0" indent="-342900" algn="l" rtl="0">
              <a:spcBef>
                <a:spcPts val="0"/>
              </a:spcBef>
              <a:spcAft>
                <a:spcPts val="0"/>
              </a:spcAft>
              <a:buSzPts val="1800"/>
              <a:buChar char="●"/>
            </a:pPr>
            <a:r>
              <a:rPr lang="en-GB"/>
              <a:t>Provided practical </a:t>
            </a:r>
            <a:r>
              <a:rPr lang="en-GB" b="1"/>
              <a:t>recommendations</a:t>
            </a:r>
            <a:endParaRPr b="1"/>
          </a:p>
          <a:p>
            <a:pPr marL="457200" lvl="0" indent="-342900" algn="l" rtl="0">
              <a:spcBef>
                <a:spcPts val="0"/>
              </a:spcBef>
              <a:spcAft>
                <a:spcPts val="0"/>
              </a:spcAft>
              <a:buSzPts val="1800"/>
              <a:buChar char="●"/>
            </a:pPr>
            <a:r>
              <a:rPr lang="en-GB"/>
              <a:t>Outlined existing </a:t>
            </a:r>
            <a:r>
              <a:rPr lang="en-GB" b="1"/>
              <a:t>problems </a:t>
            </a:r>
            <a:r>
              <a:rPr lang="en-GB"/>
              <a:t>and </a:t>
            </a:r>
            <a:r>
              <a:rPr lang="en-GB" b="1"/>
              <a:t>challenges</a:t>
            </a:r>
            <a:endParaRPr b="1"/>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057" name="Google Shape;1057;p94"/>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82</a:t>
            </a:fld>
            <a:r>
              <a:rPr lang="en-GB" dirty="0"/>
              <a:t>/86</a:t>
            </a:r>
            <a:endParaRPr dirty="0"/>
          </a:p>
        </p:txBody>
      </p:sp>
      <p:sp>
        <p:nvSpPr>
          <p:cNvPr id="1058" name="Google Shape;1058;p94"/>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Part 3. Discussion</a:t>
            </a:r>
            <a:endParaRPr/>
          </a:p>
        </p:txBody>
      </p:sp>
    </p:spTree>
  </p:cSld>
  <p:clrMapOvr>
    <a:masterClrMapping/>
  </p:clrMapOvr>
  <mc:AlternateContent xmlns:mc="http://schemas.openxmlformats.org/markup-compatibility/2006" xmlns:p14="http://schemas.microsoft.com/office/powerpoint/2010/main">
    <mc:Choice Requires="p14">
      <p:transition p14:dur="50" advTm="44087">
        <p:fade/>
      </p:transition>
    </mc:Choice>
    <mc:Fallback xmlns="">
      <p:transition advTm="44087">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95"/>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Acknowledgements</a:t>
            </a:r>
            <a:endParaRPr/>
          </a:p>
        </p:txBody>
      </p:sp>
      <p:sp>
        <p:nvSpPr>
          <p:cNvPr id="1064" name="Google Shape;1064;p95"/>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1400" dirty="0"/>
              <a:t>This research is co-financed by Greece and the European Union (European Social Fund-ESF) through the Operational Programme "Human Resources Development, Education and Lifelong Learning 2014-2020" in the context of the project "Modular Light Transport for Photorealistic Rendering on Low-power Graphics Processors" (5049904).</a:t>
            </a:r>
            <a:endParaRPr sz="1400" i="1" dirty="0">
              <a:solidFill>
                <a:srgbClr val="85200C"/>
              </a:solidFill>
            </a:endParaRPr>
          </a:p>
        </p:txBody>
      </p:sp>
      <p:sp>
        <p:nvSpPr>
          <p:cNvPr id="1065" name="Google Shape;1065;p95"/>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83</a:t>
            </a:fld>
            <a:r>
              <a:rPr lang="en-GB" dirty="0"/>
              <a:t>/86</a:t>
            </a:r>
            <a:endParaRPr dirty="0"/>
          </a:p>
        </p:txBody>
      </p:sp>
      <p:pic>
        <p:nvPicPr>
          <p:cNvPr id="1066" name="Google Shape;1066;p95"/>
          <p:cNvPicPr preferRelativeResize="0"/>
          <p:nvPr/>
        </p:nvPicPr>
        <p:blipFill>
          <a:blip r:embed="rId3">
            <a:alphaModFix/>
          </a:blip>
          <a:stretch>
            <a:fillRect/>
          </a:stretch>
        </p:blipFill>
        <p:spPr>
          <a:xfrm>
            <a:off x="2190050" y="2391438"/>
            <a:ext cx="4695201" cy="706325"/>
          </a:xfrm>
          <a:prstGeom prst="rect">
            <a:avLst/>
          </a:prstGeom>
          <a:noFill/>
          <a:ln>
            <a:noFill/>
          </a:ln>
        </p:spPr>
      </p:pic>
      <p:sp>
        <p:nvSpPr>
          <p:cNvPr id="1067" name="Google Shape;1067;p95"/>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68" name="Google Shape;1068;p95"/>
          <p:cNvPicPr preferRelativeResize="0"/>
          <p:nvPr/>
        </p:nvPicPr>
        <p:blipFill rotWithShape="1">
          <a:blip r:embed="rId4">
            <a:alphaModFix/>
          </a:blip>
          <a:srcRect l="9310" t="3938" r="7035"/>
          <a:stretch/>
        </p:blipFill>
        <p:spPr>
          <a:xfrm>
            <a:off x="1503851" y="4302940"/>
            <a:ext cx="6659676" cy="550150"/>
          </a:xfrm>
          <a:prstGeom prst="rect">
            <a:avLst/>
          </a:prstGeom>
          <a:noFill/>
          <a:ln>
            <a:noFill/>
          </a:ln>
        </p:spPr>
      </p:pic>
      <p:sp>
        <p:nvSpPr>
          <p:cNvPr id="1069" name="Google Shape;1069;p95"/>
          <p:cNvSpPr txBox="1"/>
          <p:nvPr/>
        </p:nvSpPr>
        <p:spPr>
          <a:xfrm>
            <a:off x="6489700" y="4302950"/>
            <a:ext cx="1673700" cy="550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100">
                <a:solidFill>
                  <a:srgbClr val="FFFFFF"/>
                </a:solidFill>
                <a:latin typeface="Calibri"/>
                <a:ea typeface="Calibri"/>
                <a:cs typeface="Calibri"/>
                <a:sym typeface="Calibri"/>
              </a:rPr>
              <a:t>http://graphics.cs.aueb.gr</a:t>
            </a:r>
            <a:endParaRPr sz="1100">
              <a:solidFill>
                <a:srgbClr val="FFFFFF"/>
              </a:solidFill>
              <a:latin typeface="Calibri"/>
              <a:ea typeface="Calibri"/>
              <a:cs typeface="Calibri"/>
              <a:sym typeface="Calibri"/>
            </a:endParaRPr>
          </a:p>
        </p:txBody>
      </p:sp>
      <p:pic>
        <p:nvPicPr>
          <p:cNvPr id="1070" name="Google Shape;1070;p95"/>
          <p:cNvPicPr preferRelativeResize="0"/>
          <p:nvPr/>
        </p:nvPicPr>
        <p:blipFill rotWithShape="1">
          <a:blip r:embed="rId4">
            <a:alphaModFix/>
          </a:blip>
          <a:srcRect l="93425" t="3938"/>
          <a:stretch/>
        </p:blipFill>
        <p:spPr>
          <a:xfrm>
            <a:off x="980474" y="4302940"/>
            <a:ext cx="523375" cy="550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50" advTm="23074">
        <p:fade/>
      </p:transition>
    </mc:Choice>
    <mc:Fallback xmlns="">
      <p:transition advTm="23074">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96"/>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Questions</a:t>
            </a:r>
            <a:endParaRPr/>
          </a:p>
        </p:txBody>
      </p:sp>
      <p:sp>
        <p:nvSpPr>
          <p:cNvPr id="1076" name="Google Shape;1076;p96"/>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84</a:t>
            </a:fld>
            <a:r>
              <a:rPr lang="en-GB" dirty="0"/>
              <a:t>/86</a:t>
            </a:r>
            <a:endParaRPr dirty="0"/>
          </a:p>
        </p:txBody>
      </p:sp>
      <p:pic>
        <p:nvPicPr>
          <p:cNvPr id="1077" name="Google Shape;1077;p96"/>
          <p:cNvPicPr preferRelativeResize="0"/>
          <p:nvPr/>
        </p:nvPicPr>
        <p:blipFill rotWithShape="1">
          <a:blip r:embed="rId3">
            <a:alphaModFix/>
          </a:blip>
          <a:srcRect t="2455" b="11693"/>
          <a:stretch/>
        </p:blipFill>
        <p:spPr>
          <a:xfrm>
            <a:off x="2673125" y="1701800"/>
            <a:ext cx="6211025" cy="3202750"/>
          </a:xfrm>
          <a:prstGeom prst="rect">
            <a:avLst/>
          </a:prstGeom>
          <a:noFill/>
          <a:ln>
            <a:noFill/>
          </a:ln>
        </p:spPr>
      </p:pic>
      <p:sp>
        <p:nvSpPr>
          <p:cNvPr id="1078" name="Google Shape;1078;p96"/>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666666"/>
                </a:solidFill>
              </a:rPr>
              <a:t>Source code related to MFR can be found at our group’s new public repository: </a:t>
            </a:r>
            <a:r>
              <a:rPr lang="en-GB" i="1" dirty="0">
                <a:solidFill>
                  <a:srgbClr val="C00000"/>
                </a:solidFill>
                <a:uFill>
                  <a:noFill/>
                </a:uFill>
                <a:hlinkClick r:id="rId4">
                  <a:extLst>
                    <a:ext uri="{A12FA001-AC4F-418D-AE19-62706E023703}">
                      <ahyp:hlinkClr xmlns:ahyp="http://schemas.microsoft.com/office/drawing/2018/hyperlinkcolor" val="tx"/>
                    </a:ext>
                  </a:extLst>
                </a:hlinkClick>
              </a:rPr>
              <a:t>https://github.com/cgaueb/MFR</a:t>
            </a:r>
            <a:endParaRPr i="1" dirty="0">
              <a:solidFill>
                <a:srgbClr val="C00000"/>
              </a:solidFill>
            </a:endParaRPr>
          </a:p>
          <a:p>
            <a:pPr marL="0" lvl="0" indent="0" algn="l" rtl="0">
              <a:spcBef>
                <a:spcPts val="0"/>
              </a:spcBef>
              <a:spcAft>
                <a:spcPts val="0"/>
              </a:spcAft>
              <a:buClr>
                <a:schemeClr val="dk1"/>
              </a:buClr>
              <a:buSzPts val="1100"/>
              <a:buFont typeface="Arial"/>
              <a:buNone/>
            </a:pPr>
            <a:endParaRPr dirty="0">
              <a:solidFill>
                <a:srgbClr val="666666"/>
              </a:solidFill>
            </a:endParaRPr>
          </a:p>
          <a:p>
            <a:pPr marL="0" lvl="0" indent="0" algn="l" rtl="0">
              <a:spcBef>
                <a:spcPts val="0"/>
              </a:spcBef>
              <a:spcAft>
                <a:spcPts val="0"/>
              </a:spcAft>
              <a:buNone/>
            </a:pPr>
            <a:r>
              <a:rPr lang="en-GB" dirty="0">
                <a:solidFill>
                  <a:srgbClr val="666666"/>
                </a:solidFill>
              </a:rPr>
              <a:t>and at our group’s download page: </a:t>
            </a:r>
            <a:endParaRPr dirty="0">
              <a:solidFill>
                <a:srgbClr val="666666"/>
              </a:solidFill>
            </a:endParaRPr>
          </a:p>
          <a:p>
            <a:pPr marL="0" lvl="0" indent="0" algn="l" rtl="0">
              <a:spcBef>
                <a:spcPts val="0"/>
              </a:spcBef>
              <a:spcAft>
                <a:spcPts val="0"/>
              </a:spcAft>
              <a:buClr>
                <a:schemeClr val="dk1"/>
              </a:buClr>
              <a:buSzPts val="1100"/>
              <a:buFont typeface="Arial"/>
              <a:buNone/>
            </a:pPr>
            <a:r>
              <a:rPr lang="en-GB" i="1" dirty="0">
                <a:solidFill>
                  <a:srgbClr val="C00000"/>
                </a:solidFill>
                <a:uFill>
                  <a:noFill/>
                </a:uFill>
                <a:hlinkClick r:id="rId5">
                  <a:extLst>
                    <a:ext uri="{A12FA001-AC4F-418D-AE19-62706E023703}">
                      <ahyp:hlinkClr xmlns:ahyp="http://schemas.microsoft.com/office/drawing/2018/hyperlinkcolor" val="tx"/>
                    </a:ext>
                  </a:extLst>
                </a:hlinkClick>
              </a:rPr>
              <a:t>http://graphics.cs.aueb.gr/graphics/downloads.html</a:t>
            </a:r>
            <a:endParaRPr i="1" dirty="0">
              <a:solidFill>
                <a:srgbClr val="C00000"/>
              </a:solidFill>
            </a:endParaRPr>
          </a:p>
          <a:p>
            <a:pPr marL="0" lvl="0" indent="0" algn="l" rtl="0">
              <a:spcBef>
                <a:spcPts val="0"/>
              </a:spcBef>
              <a:spcAft>
                <a:spcPts val="1600"/>
              </a:spcAft>
              <a:buNone/>
            </a:pPr>
            <a:endParaRPr dirty="0"/>
          </a:p>
        </p:txBody>
      </p:sp>
      <p:sp>
        <p:nvSpPr>
          <p:cNvPr id="1079" name="Google Shape;1079;p96"/>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advTm="20150">
        <p:fade/>
      </p:transition>
    </mc:Choice>
    <mc:Fallback xmlns="">
      <p:transition advTm="2015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9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a:t>
            </a:r>
            <a:endParaRPr/>
          </a:p>
        </p:txBody>
      </p:sp>
      <p:sp>
        <p:nvSpPr>
          <p:cNvPr id="1093" name="Google Shape;1093;p9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indent="0">
              <a:buNone/>
            </a:pPr>
            <a:r>
              <a:rPr lang="en-GB" sz="1000" b="1" dirty="0"/>
              <a:t>[AL18] </a:t>
            </a:r>
            <a:r>
              <a:rPr lang="en-GB" sz="1000" dirty="0"/>
              <a:t>Archer, Leach, “Further Improvements to OIT Sort Performance”, CGI, 2018.</a:t>
            </a:r>
          </a:p>
          <a:p>
            <a:pPr marL="0" indent="0">
              <a:buNone/>
            </a:pPr>
            <a:r>
              <a:rPr lang="en-GB" sz="1000" b="1" dirty="0"/>
              <a:t>[ALvS18] </a:t>
            </a:r>
            <a:r>
              <a:rPr lang="en-GB" sz="1000" dirty="0"/>
              <a:t>Archer et al., “</a:t>
            </a:r>
            <a:r>
              <a:rPr lang="en-US" sz="1000" dirty="0"/>
              <a:t>GPU-based Techniques for Deep Image Merging</a:t>
            </a:r>
            <a:r>
              <a:rPr lang="en-GB" sz="1000" dirty="0"/>
              <a:t>”, </a:t>
            </a:r>
            <a:r>
              <a:rPr lang="en-US" sz="1000" dirty="0"/>
              <a:t>CVM, 2018.</a:t>
            </a:r>
            <a:endParaRPr lang="en-GB" sz="1000" dirty="0"/>
          </a:p>
          <a:p>
            <a:pPr marL="0" indent="0">
              <a:buNone/>
            </a:pPr>
            <a:r>
              <a:rPr lang="en-GB" sz="1000" b="1" dirty="0"/>
              <a:t>[BMB08] </a:t>
            </a:r>
            <a:r>
              <a:rPr lang="en-GB" sz="1000" dirty="0" err="1"/>
              <a:t>Bavoil</a:t>
            </a:r>
            <a:r>
              <a:rPr lang="en-GB" sz="1000" dirty="0"/>
              <a:t>, Myers, “Order Independent Transparency with Dual Depth Peeling”, Tech. rep., Nvidia Corporation, 2008. </a:t>
            </a:r>
          </a:p>
          <a:p>
            <a:pPr marL="0" indent="0">
              <a:buNone/>
            </a:pPr>
            <a:r>
              <a:rPr lang="en-GB" sz="1000" b="1" dirty="0"/>
              <a:t>[BCL*07] </a:t>
            </a:r>
            <a:r>
              <a:rPr lang="en-GB" sz="1000" dirty="0" err="1"/>
              <a:t>Bavoil</a:t>
            </a:r>
            <a:r>
              <a:rPr lang="en-GB" sz="1000" dirty="0"/>
              <a:t> et al., “Multi-fragment Effects on the GPU Using the k-buffer”, I3D, 2007.</a:t>
            </a:r>
            <a:br>
              <a:rPr lang="en-GB" sz="1000" dirty="0"/>
            </a:br>
            <a:r>
              <a:rPr lang="en-GB" sz="1000" b="1" dirty="0"/>
              <a:t>[Car84] </a:t>
            </a:r>
            <a:r>
              <a:rPr lang="en-GB" sz="1000" dirty="0"/>
              <a:t>Carpenter, “The A-buffer, an </a:t>
            </a:r>
            <a:r>
              <a:rPr lang="en-GB" sz="1000" dirty="0" err="1"/>
              <a:t>Antialiased</a:t>
            </a:r>
            <a:r>
              <a:rPr lang="en-GB" sz="1000" dirty="0"/>
              <a:t> Hidden Surface Method. ACM SIGGRAPH”, 1984.</a:t>
            </a:r>
          </a:p>
          <a:p>
            <a:pPr marL="0" lvl="0" indent="0">
              <a:buNone/>
            </a:pPr>
            <a:r>
              <a:rPr lang="en-GB" sz="1000" b="1" dirty="0"/>
              <a:t>[Cat74] </a:t>
            </a:r>
            <a:r>
              <a:rPr lang="en-GB" sz="1000" dirty="0" err="1"/>
              <a:t>Catmull</a:t>
            </a:r>
            <a:r>
              <a:rPr lang="en-GB" sz="1000" dirty="0"/>
              <a:t>, “A subdivision algorithm for computer display of curved surfaces”, PhD thesis, 1974.</a:t>
            </a:r>
          </a:p>
          <a:p>
            <a:pPr marL="0" lvl="0" indent="0">
              <a:buNone/>
            </a:pPr>
            <a:r>
              <a:rPr lang="en-GB" sz="1000" b="1" dirty="0"/>
              <a:t>[CFM*13] </a:t>
            </a:r>
            <a:r>
              <a:rPr lang="en-US" sz="1000" dirty="0" err="1"/>
              <a:t>Carnecky</a:t>
            </a:r>
            <a:r>
              <a:rPr lang="en-US" sz="1000" dirty="0"/>
              <a:t> et al., “Smart Transparency for Illustrative Visualization of Complex Flow Surfaces”, TVCG, 2013.</a:t>
            </a:r>
            <a:endParaRPr lang="en-GB" sz="1000" b="1" dirty="0"/>
          </a:p>
          <a:p>
            <a:pPr marL="0" lvl="0" indent="0">
              <a:buNone/>
            </a:pPr>
            <a:r>
              <a:rPr lang="en-GB" sz="1000" b="1" dirty="0"/>
              <a:t>[CICS05] </a:t>
            </a:r>
            <a:r>
              <a:rPr lang="en-GB" sz="1000" dirty="0"/>
              <a:t>Callahan et al., “Hardware-Assisted Visibility Sorting for Unstructured Volume Rendering”, TVCG, 2005.</a:t>
            </a:r>
          </a:p>
          <a:p>
            <a:pPr marL="0" indent="0">
              <a:buNone/>
            </a:pPr>
            <a:r>
              <a:rPr lang="en-GB" sz="1000" b="1" dirty="0"/>
              <a:t>[Cra10a] </a:t>
            </a:r>
            <a:r>
              <a:rPr lang="en-GB" sz="1000" dirty="0" err="1"/>
              <a:t>Crassin</a:t>
            </a:r>
            <a:r>
              <a:rPr lang="en-GB" sz="1000" dirty="0"/>
              <a:t>, “Linked lists of fragment pages”, Blog post, 2010.</a:t>
            </a:r>
            <a:endParaRPr lang="en-GB" sz="1000" b="1" dirty="0"/>
          </a:p>
          <a:p>
            <a:pPr marL="0" indent="0">
              <a:buNone/>
            </a:pPr>
            <a:r>
              <a:rPr lang="en-GB" sz="1000" b="1" dirty="0"/>
              <a:t>[Cra10b] </a:t>
            </a:r>
            <a:r>
              <a:rPr lang="en-GB" sz="1000" dirty="0" err="1"/>
              <a:t>Crassin</a:t>
            </a:r>
            <a:r>
              <a:rPr lang="en-GB" sz="1000" dirty="0"/>
              <a:t>,</a:t>
            </a:r>
            <a:r>
              <a:rPr lang="en-GB" sz="1000" b="1" dirty="0"/>
              <a:t> </a:t>
            </a:r>
            <a:r>
              <a:rPr lang="en-GB" sz="1000" dirty="0"/>
              <a:t>“Fast and accurate single-pass A-buffer”, Blog post, 2010. </a:t>
            </a:r>
            <a:endParaRPr lang="el-GR" sz="1000" dirty="0"/>
          </a:p>
          <a:p>
            <a:pPr marL="0" indent="0">
              <a:buNone/>
            </a:pPr>
            <a:r>
              <a:rPr lang="el-GR" sz="1000" b="1" dirty="0"/>
              <a:t>[</a:t>
            </a:r>
            <a:r>
              <a:rPr lang="en-GB" sz="1000" b="1" dirty="0"/>
              <a:t>DL03</a:t>
            </a:r>
            <a:r>
              <a:rPr lang="el-GR" sz="1000" b="1" dirty="0"/>
              <a:t>] </a:t>
            </a:r>
            <a:r>
              <a:rPr lang="en-US" sz="1000" dirty="0" err="1"/>
              <a:t>Duan</a:t>
            </a:r>
            <a:r>
              <a:rPr lang="en-US" sz="1000" dirty="0"/>
              <a:t>, LI, “Compression of the layered depth image”, IEEE TIP, 2003.</a:t>
            </a:r>
            <a:br>
              <a:rPr lang="en-GB" sz="1000" dirty="0"/>
            </a:br>
            <a:r>
              <a:rPr lang="en-GB" sz="1000" b="1" dirty="0"/>
              <a:t>[Eve01] </a:t>
            </a:r>
            <a:r>
              <a:rPr lang="en-GB" sz="1000" dirty="0" err="1"/>
              <a:t>Everitt</a:t>
            </a:r>
            <a:r>
              <a:rPr lang="en-GB" sz="1000" dirty="0"/>
              <a:t>, “Interactive Order-Independent Transparency”, Tech. rep., Nvidia Corporation, 2001.</a:t>
            </a:r>
          </a:p>
          <a:p>
            <a:pPr marL="0" lvl="0" indent="0">
              <a:buNone/>
            </a:pPr>
            <a:r>
              <a:rPr lang="en-GB" sz="1000" b="1" dirty="0"/>
              <a:t>[FHSS18] </a:t>
            </a:r>
            <a:r>
              <a:rPr lang="en-US" sz="1000" dirty="0"/>
              <a:t>Franke et al., “Multi-Layer Depth of Field Rendering with Tiled Splatting”, I3D, 2018.</a:t>
            </a:r>
            <a:endParaRPr lang="en-GB" sz="1000" b="1" dirty="0"/>
          </a:p>
          <a:p>
            <a:pPr marL="0" lvl="0" indent="0">
              <a:buNone/>
            </a:pPr>
            <a:r>
              <a:rPr lang="en-GB" sz="1000" b="1" dirty="0"/>
              <a:t>[FMS13] </a:t>
            </a:r>
            <a:r>
              <a:rPr lang="en-GB" sz="1000" dirty="0" err="1"/>
              <a:t>Fiirst</a:t>
            </a:r>
            <a:r>
              <a:rPr lang="en-GB" sz="1000" dirty="0"/>
              <a:t> et al., “Real-Time Deep Shadow Maps”, GPU Pro 4, 2013. </a:t>
            </a:r>
          </a:p>
          <a:p>
            <a:pPr marL="0" lvl="0" indent="0">
              <a:buNone/>
            </a:pPr>
            <a:r>
              <a:rPr lang="en-GB" sz="1000" b="1" dirty="0"/>
              <a:t>[HBSS17] </a:t>
            </a:r>
            <a:r>
              <a:rPr lang="en-GB" sz="1000" dirty="0"/>
              <a:t>Hofmann et al., “</a:t>
            </a:r>
            <a:r>
              <a:rPr lang="en-US" sz="1000" dirty="0"/>
              <a:t>Hierarchical Multi-layer Screen-space Ray Tracing</a:t>
            </a:r>
            <a:r>
              <a:rPr lang="en-GB" sz="1000" dirty="0"/>
              <a:t>”, HPG, 2017.</a:t>
            </a:r>
          </a:p>
          <a:p>
            <a:pPr marL="0" lvl="0" indent="0">
              <a:buNone/>
            </a:pPr>
            <a:r>
              <a:rPr lang="en-GB" sz="1000" b="1" dirty="0"/>
              <a:t>[JCLR19] </a:t>
            </a:r>
            <a:r>
              <a:rPr lang="en-GB" sz="1000" dirty="0"/>
              <a:t>Jansson et al., “Real-Time Hybrid Hair Rendering”, EGSR (</a:t>
            </a:r>
            <a:r>
              <a:rPr lang="en-US" sz="1000" dirty="0"/>
              <a:t>DL-only and Industry Track</a:t>
            </a:r>
            <a:r>
              <a:rPr lang="en-GB" sz="1000" dirty="0"/>
              <a:t>), 2019.</a:t>
            </a:r>
            <a:br>
              <a:rPr lang="en-GB" sz="1000" dirty="0"/>
            </a:br>
            <a:r>
              <a:rPr lang="en-GB" sz="1000" b="1" dirty="0"/>
              <a:t>[KLZ12] </a:t>
            </a:r>
            <a:r>
              <a:rPr lang="en-GB" sz="1000" dirty="0"/>
              <a:t>Knowles et al., “Efficient Layered Fragment Buffer Techniques”, OpenGL Insights, 2012.</a:t>
            </a:r>
            <a:r>
              <a:rPr lang="en-GB" sz="1000" b="1" dirty="0"/>
              <a:t> </a:t>
            </a:r>
            <a:br>
              <a:rPr lang="en-GB" sz="1000" b="1" dirty="0"/>
            </a:br>
            <a:r>
              <a:rPr lang="en-GB" sz="1000" b="1" dirty="0"/>
              <a:t>[KLZ13] </a:t>
            </a:r>
            <a:r>
              <a:rPr lang="en-GB" sz="1000" dirty="0"/>
              <a:t>Knowles et al., “Backwards Memory Allocation and Improved OIT”, Pacific Graphics (Short Papers), 2013.</a:t>
            </a:r>
            <a:br>
              <a:rPr lang="en-GB" sz="1000" b="1" dirty="0"/>
            </a:br>
            <a:r>
              <a:rPr lang="en-GB" sz="1000" b="1" dirty="0"/>
              <a:t>[KLZ14] </a:t>
            </a:r>
            <a:r>
              <a:rPr lang="en-GB" sz="1000" dirty="0"/>
              <a:t>Knowles et al., “Fast sorting for exact OIT of complex scenes”, Vis. Comp., 2014.</a:t>
            </a:r>
          </a:p>
          <a:p>
            <a:pPr marL="0" lvl="0" indent="0">
              <a:buNone/>
            </a:pPr>
            <a:r>
              <a:rPr lang="en-GB" sz="1000" b="1" dirty="0"/>
              <a:t>[KS14] </a:t>
            </a:r>
            <a:r>
              <a:rPr lang="en-US" sz="1000" dirty="0"/>
              <a:t>Kerzner, Salvi, “Streaming G-buffer Compression for Multi-sample Anti-aliasing”, HPG, 2014.</a:t>
            </a:r>
            <a:endParaRPr lang="en-GB" sz="1000" b="1" dirty="0"/>
          </a:p>
          <a:p>
            <a:pPr marL="0" lvl="0" indent="0">
              <a:buNone/>
            </a:pPr>
            <a:r>
              <a:rPr lang="en-GB" sz="1000" b="1" dirty="0"/>
              <a:t>[Kub14] </a:t>
            </a:r>
            <a:r>
              <a:rPr lang="en-GB" sz="1000" dirty="0" err="1"/>
              <a:t>Kubisch</a:t>
            </a:r>
            <a:r>
              <a:rPr lang="en-GB" sz="1000" dirty="0"/>
              <a:t>, “Order Independent Transparency In OpenGL 4.x”, GTC, 2014.</a:t>
            </a:r>
          </a:p>
          <a:p>
            <a:pPr marL="0" lvl="0" indent="0">
              <a:buNone/>
            </a:pPr>
            <a:r>
              <a:rPr lang="en-GB" sz="1000" b="1" dirty="0"/>
              <a:t>[LFS*15] </a:t>
            </a:r>
            <a:r>
              <a:rPr lang="en-GB" sz="1000" dirty="0"/>
              <a:t>Lindholm et al., “Hybrid Data Visualization Based on Depth Complexity Histogram Analysis”, CGF, 2015.</a:t>
            </a:r>
          </a:p>
          <a:p>
            <a:pPr marL="0" lvl="0" indent="0">
              <a:buNone/>
            </a:pPr>
            <a:r>
              <a:rPr lang="en-GB" sz="1000" b="1" dirty="0"/>
              <a:t>[LHL15] </a:t>
            </a:r>
            <a:r>
              <a:rPr lang="en-GB" sz="1000" dirty="0"/>
              <a:t>Lefebvre et al., “Per-Pixel Lists for Single Pass A-Buffer”, GPU Pro 5, 2015. </a:t>
            </a:r>
            <a:br>
              <a:rPr lang="en-GB" sz="1000" dirty="0"/>
            </a:br>
            <a:r>
              <a:rPr lang="en-GB" sz="1000" b="1" dirty="0"/>
              <a:t>[LHLW09]</a:t>
            </a:r>
            <a:r>
              <a:rPr lang="en-GB" sz="1000" dirty="0"/>
              <a:t> Liu et al., “Efficient Depth Peeling via Bucket Sort”. High Performance Graphics 2009. </a:t>
            </a:r>
            <a:br>
              <a:rPr lang="en-GB" sz="1000" dirty="0"/>
            </a:br>
            <a:r>
              <a:rPr lang="en-GB" sz="1000" b="1" dirty="0"/>
              <a:t>[LHLW10] </a:t>
            </a:r>
            <a:r>
              <a:rPr lang="en-GB" sz="1000" dirty="0"/>
              <a:t>Liu et al., “</a:t>
            </a:r>
            <a:r>
              <a:rPr lang="en-GB" sz="1000" dirty="0" err="1"/>
              <a:t>FreePipe</a:t>
            </a:r>
            <a:r>
              <a:rPr lang="en-GB" sz="1000" dirty="0"/>
              <a:t>: A Programmable Parallel Rendering Architecture for Efficient </a:t>
            </a:r>
            <a:r>
              <a:rPr lang="en-GB" sz="1000" dirty="0" err="1"/>
              <a:t>Multifragment</a:t>
            </a:r>
            <a:r>
              <a:rPr lang="en-GB" sz="1000" dirty="0"/>
              <a:t> Effects”, I3D, 2010. </a:t>
            </a:r>
            <a:br>
              <a:rPr lang="en-GB" sz="1000" dirty="0"/>
            </a:br>
            <a:r>
              <a:rPr lang="en-GB" sz="1000" b="1" dirty="0"/>
              <a:t>[LV00] </a:t>
            </a:r>
            <a:r>
              <a:rPr lang="en-US" sz="1000" dirty="0" err="1"/>
              <a:t>Lokovic</a:t>
            </a:r>
            <a:r>
              <a:rPr lang="en-US" sz="1000" dirty="0"/>
              <a:t>, </a:t>
            </a:r>
            <a:r>
              <a:rPr lang="en-US" sz="1000" dirty="0" err="1"/>
              <a:t>Veach</a:t>
            </a:r>
            <a:r>
              <a:rPr lang="en-US" sz="1000" dirty="0"/>
              <a:t>, “Deep Shadow Maps”, SIGGRAPH, 2000.</a:t>
            </a:r>
            <a:endParaRPr lang="en-GB" sz="1000" b="1" dirty="0"/>
          </a:p>
          <a:p>
            <a:pPr marL="0" lvl="0" indent="0">
              <a:buNone/>
            </a:pPr>
            <a:r>
              <a:rPr lang="en-GB" sz="1000" b="1" dirty="0"/>
              <a:t>[MBG16] </a:t>
            </a:r>
            <a:r>
              <a:rPr lang="en-US" sz="1000" dirty="0"/>
              <a:t>Murray et al., “Shape Depiction for Transparent Objects with Bucketed k-Buffer”, EGSR (Experimental Ideas &amp; Implementations), 2016.</a:t>
            </a:r>
            <a:endParaRPr lang="en-GB" sz="1000" b="1" dirty="0"/>
          </a:p>
        </p:txBody>
      </p:sp>
      <p:sp>
        <p:nvSpPr>
          <p:cNvPr id="1094" name="Google Shape;1094;p9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85</a:t>
            </a:fld>
            <a:r>
              <a:rPr lang="en-GB" dirty="0"/>
              <a:t>/86</a:t>
            </a:r>
            <a:endParaRPr dirty="0"/>
          </a:p>
        </p:txBody>
      </p:sp>
      <p:sp>
        <p:nvSpPr>
          <p:cNvPr id="1095" name="Google Shape;1095;p9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98"/>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a:t>
            </a:r>
            <a:endParaRPr/>
          </a:p>
        </p:txBody>
      </p:sp>
      <p:sp>
        <p:nvSpPr>
          <p:cNvPr id="1093" name="Google Shape;1093;p98"/>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buNone/>
            </a:pPr>
            <a:r>
              <a:rPr lang="en-GB" sz="1000" b="1" dirty="0"/>
              <a:t>[MCTB13] </a:t>
            </a:r>
            <a:r>
              <a:rPr lang="en-GB" sz="1000" dirty="0"/>
              <a:t>Maule et al., “Hybrid Transparency”, I3D, 2013.</a:t>
            </a:r>
          </a:p>
          <a:p>
            <a:pPr marL="0" lvl="0" indent="0">
              <a:buNone/>
            </a:pPr>
            <a:r>
              <a:rPr lang="en-GB" sz="1000" b="1" dirty="0"/>
              <a:t>[MCTB14] </a:t>
            </a:r>
            <a:r>
              <a:rPr lang="en-GB" sz="1000" dirty="0"/>
              <a:t>Maule et al., “Memory-optimized order-independent transparency with Dynamic Fragment Buffer”, Comp. &amp; Graph., 2014.</a:t>
            </a:r>
          </a:p>
          <a:p>
            <a:pPr marL="0" lvl="0" indent="0">
              <a:buNone/>
            </a:pPr>
            <a:r>
              <a:rPr lang="en-GB" sz="1000" b="1" dirty="0"/>
              <a:t>[MM14] </a:t>
            </a:r>
            <a:r>
              <a:rPr lang="en-US" sz="1000" dirty="0" err="1"/>
              <a:t>McQuire</a:t>
            </a:r>
            <a:r>
              <a:rPr lang="en-US" sz="1000" dirty="0"/>
              <a:t>, Mara, “Efficient GPU Screen-Space Ray Tracing”, JCGT, 2014.</a:t>
            </a:r>
            <a:endParaRPr lang="en-GB" sz="1000" b="1" dirty="0"/>
          </a:p>
          <a:p>
            <a:pPr marL="0" indent="0">
              <a:buNone/>
            </a:pPr>
            <a:r>
              <a:rPr lang="en-GB" sz="1000" b="1" dirty="0"/>
              <a:t>[MMNL16]</a:t>
            </a:r>
            <a:r>
              <a:rPr lang="en-GB" sz="1000" dirty="0"/>
              <a:t> Mara et al., “Deep G-buffers for Stable Global Illumination Approximation”, HPG, 2016.</a:t>
            </a:r>
          </a:p>
          <a:p>
            <a:pPr marL="0" lvl="0" indent="0">
              <a:buNone/>
            </a:pPr>
            <a:r>
              <a:rPr lang="en-US" sz="1000" b="1" dirty="0"/>
              <a:t>[RFV13] </a:t>
            </a:r>
            <a:r>
              <a:rPr lang="en-US" sz="1000" dirty="0" err="1"/>
              <a:t>Rossignac</a:t>
            </a:r>
            <a:r>
              <a:rPr lang="en-US" sz="1000" dirty="0"/>
              <a:t> et al., “Direct rendering of Boolean combinations of self-trimmed surfaces”, CAD, 2013.</a:t>
            </a:r>
            <a:endParaRPr lang="en-GB" sz="1000" b="1" dirty="0"/>
          </a:p>
          <a:p>
            <a:pPr marL="0" lvl="0" indent="0">
              <a:buNone/>
            </a:pPr>
            <a:r>
              <a:rPr lang="en-GB" sz="1000" b="1" dirty="0"/>
              <a:t>[ROW14] </a:t>
            </a:r>
            <a:r>
              <a:rPr lang="en-US" sz="1000" dirty="0"/>
              <a:t>Radwan et al., “Efficient Collision Detection While Rendering Dynamic Point Clouds”, GI, 2014.</a:t>
            </a:r>
            <a:endParaRPr lang="en-GB" sz="1000" b="1" dirty="0"/>
          </a:p>
          <a:p>
            <a:pPr marL="0" indent="0">
              <a:buNone/>
            </a:pPr>
            <a:r>
              <a:rPr lang="en-GB" sz="1000" b="1" dirty="0"/>
              <a:t>[Sal13] </a:t>
            </a:r>
            <a:r>
              <a:rPr lang="en-GB" sz="1000" dirty="0"/>
              <a:t>Salvi, “Advances in Real-Time Rendering in Games: Pixel Synchronization: Solving old graphics problems with new data structures.”, SIG. Course, 2013.</a:t>
            </a:r>
          </a:p>
          <a:p>
            <a:pPr marL="0" indent="0">
              <a:buNone/>
            </a:pPr>
            <a:r>
              <a:rPr lang="en-GB" sz="1000" b="1" dirty="0"/>
              <a:t>[SDMS15] </a:t>
            </a:r>
            <a:r>
              <a:rPr lang="en-US" sz="1000" dirty="0" err="1"/>
              <a:t>Selgrad</a:t>
            </a:r>
            <a:r>
              <a:rPr lang="en-US" sz="1000" dirty="0"/>
              <a:t> et al., “Filtering Multi-Layer Shadow Maps for Accurate Soft Shadows”, CGF, 2015.</a:t>
            </a:r>
            <a:endParaRPr lang="en-GB" sz="1000" b="1" dirty="0"/>
          </a:p>
          <a:p>
            <a:pPr marL="0" indent="0">
              <a:buNone/>
            </a:pPr>
            <a:r>
              <a:rPr lang="en-GB" sz="1000" b="1" dirty="0"/>
              <a:t>[SGHS98]</a:t>
            </a:r>
            <a:r>
              <a:rPr lang="en-GB" sz="1000" dirty="0"/>
              <a:t> Shade et al., “Layered Depth Images”. Computer Graphics and Interactive Techniques, 1998.</a:t>
            </a:r>
          </a:p>
          <a:p>
            <a:pPr marL="0" indent="0">
              <a:buNone/>
            </a:pPr>
            <a:r>
              <a:rPr lang="en-GB" sz="1000" b="1" dirty="0"/>
              <a:t>[SKS11] </a:t>
            </a:r>
            <a:r>
              <a:rPr lang="en-US" sz="1000" dirty="0"/>
              <a:t>Sousa et al., “Secrets of </a:t>
            </a:r>
            <a:r>
              <a:rPr lang="en-US" sz="1000" dirty="0" err="1"/>
              <a:t>cryengine</a:t>
            </a:r>
            <a:r>
              <a:rPr lang="en-US" sz="1000" dirty="0"/>
              <a:t> 3 graphics technology”, SIGGRAPH Talks, 2011.</a:t>
            </a:r>
            <a:endParaRPr lang="en-GB" sz="1000" b="1" dirty="0"/>
          </a:p>
          <a:p>
            <a:pPr marL="0" indent="0">
              <a:buNone/>
            </a:pPr>
            <a:r>
              <a:rPr lang="en-GB" sz="1000" b="1" dirty="0"/>
              <a:t>[SML11] </a:t>
            </a:r>
            <a:r>
              <a:rPr lang="en-US" sz="1000" dirty="0"/>
              <a:t>Salvi et al., “Adaptive Transparency”, HPG, 2011.</a:t>
            </a:r>
            <a:endParaRPr lang="en-GB" sz="1000" b="1" dirty="0"/>
          </a:p>
          <a:p>
            <a:pPr marL="0" indent="0">
              <a:buNone/>
            </a:pPr>
            <a:r>
              <a:rPr lang="en-GB" sz="1000" b="1" dirty="0"/>
              <a:t>[SV14] </a:t>
            </a:r>
            <a:r>
              <a:rPr lang="en-US" sz="1000" dirty="0"/>
              <a:t>Salvi, Vaidyanathan, “Multi-layer Alpha Blending”, I3D, 2014.</a:t>
            </a:r>
            <a:endParaRPr lang="en-GB" sz="1000" b="1" dirty="0"/>
          </a:p>
          <a:p>
            <a:pPr marL="0" indent="0">
              <a:buNone/>
            </a:pPr>
            <a:r>
              <a:rPr lang="en-GB" sz="1000" b="1" dirty="0"/>
              <a:t>[SVLL10] </a:t>
            </a:r>
            <a:r>
              <a:rPr lang="en-US" sz="1000" dirty="0"/>
              <a:t>Salvi et al., “Adaptive Volumetric Shadow Maps”, EGSR, 2010.</a:t>
            </a:r>
            <a:endParaRPr lang="en-GB" sz="1000" b="1" dirty="0"/>
          </a:p>
          <a:p>
            <a:pPr marL="0" indent="0">
              <a:buNone/>
            </a:pPr>
            <a:r>
              <a:rPr lang="en-GB" sz="1000" b="1" dirty="0"/>
              <a:t>[Thi11] </a:t>
            </a:r>
            <a:r>
              <a:rPr lang="en-GB" sz="1000" dirty="0" err="1"/>
              <a:t>Thibieroz</a:t>
            </a:r>
            <a:r>
              <a:rPr lang="en-GB" sz="1000" dirty="0"/>
              <a:t>, “Order-independent transparency using per-pixel linked lists”, GPU Pro 2, 2011. </a:t>
            </a:r>
          </a:p>
          <a:p>
            <a:pPr marL="0" indent="0">
              <a:buNone/>
            </a:pPr>
            <a:r>
              <a:rPr lang="en-GB" sz="1000" b="1" dirty="0"/>
              <a:t>[TH14] </a:t>
            </a:r>
            <a:r>
              <a:rPr lang="en-GB" sz="1000" dirty="0" err="1"/>
              <a:t>Thibieroz</a:t>
            </a:r>
            <a:r>
              <a:rPr lang="en-GB" sz="1000" dirty="0"/>
              <a:t>, Hillesland, “Grass Fur and All Things Hairy”, GDC, 2014.</a:t>
            </a:r>
            <a:br>
              <a:rPr lang="en-GB" sz="1000" dirty="0"/>
            </a:br>
            <a:r>
              <a:rPr lang="en-GB" sz="1000" b="1" dirty="0"/>
              <a:t>[TSdSK13] </a:t>
            </a:r>
            <a:r>
              <a:rPr lang="en-GB" sz="1000" dirty="0" err="1"/>
              <a:t>Tokuyoshi</a:t>
            </a:r>
            <a:r>
              <a:rPr lang="en-GB" sz="1000" dirty="0"/>
              <a:t> et al., “Adaptive Ray-bundle Tracing with Memory Usage Prediction: Efficient Global Illumination in Large Scenes”, CGF, 2013. </a:t>
            </a:r>
          </a:p>
          <a:p>
            <a:pPr marL="0" indent="0">
              <a:buNone/>
            </a:pPr>
            <a:r>
              <a:rPr lang="en-GB" sz="1000" b="1" dirty="0"/>
              <a:t>[Ulu14] </a:t>
            </a:r>
            <a:r>
              <a:rPr lang="en-US" sz="1000" dirty="0" err="1"/>
              <a:t>Uludag</a:t>
            </a:r>
            <a:r>
              <a:rPr lang="en-US" sz="1000" dirty="0"/>
              <a:t>, “Hi-Z Screen-Space Cone-Traced Reflections”, GPU Pro 5, 2014.</a:t>
            </a:r>
            <a:endParaRPr lang="en-GB" sz="1000" b="1" dirty="0"/>
          </a:p>
          <a:p>
            <a:pPr marL="0" lvl="0" indent="0">
              <a:buNone/>
            </a:pPr>
            <a:r>
              <a:rPr lang="en-GB" sz="1000" b="1" dirty="0"/>
              <a:t>[VAN*19] </a:t>
            </a:r>
            <a:r>
              <a:rPr lang="en-US" sz="1000" dirty="0" err="1"/>
              <a:t>Vicini</a:t>
            </a:r>
            <a:r>
              <a:rPr lang="en-US" sz="1000" dirty="0"/>
              <a:t> et al., “Denoising Deep Monte Carlo Renderings”, CGF, 2019.</a:t>
            </a:r>
            <a:endParaRPr lang="en-GB" sz="1000" b="1" dirty="0"/>
          </a:p>
          <a:p>
            <a:pPr marL="0" lvl="0" indent="0">
              <a:buNone/>
            </a:pPr>
            <a:r>
              <a:rPr lang="en-GB" sz="1000" b="1" dirty="0"/>
              <a:t>[VF12] </a:t>
            </a:r>
            <a:r>
              <a:rPr lang="en-GB" sz="1000" dirty="0"/>
              <a:t>Vasilakis, Fudos, “S-buffer: Sparsity-aware </a:t>
            </a:r>
            <a:r>
              <a:rPr lang="en-GB" sz="1000" dirty="0" err="1"/>
              <a:t>multifragment</a:t>
            </a:r>
            <a:r>
              <a:rPr lang="en-GB" sz="1000" dirty="0"/>
              <a:t> rendering”, EG (Short Papers), 2012. </a:t>
            </a:r>
            <a:br>
              <a:rPr lang="en-GB" sz="1000" b="1" dirty="0"/>
            </a:br>
            <a:r>
              <a:rPr lang="en-GB" sz="1000" b="1" dirty="0"/>
              <a:t>[VF13] </a:t>
            </a:r>
            <a:r>
              <a:rPr lang="en-GB" sz="1000" dirty="0"/>
              <a:t>Vasilakis, Fudos, “Depth-Fighting Aware Methods for </a:t>
            </a:r>
            <a:r>
              <a:rPr lang="en-GB" sz="1000" dirty="0" err="1"/>
              <a:t>Multifragment</a:t>
            </a:r>
            <a:r>
              <a:rPr lang="en-GB" sz="1000" dirty="0"/>
              <a:t> Rendering”, TVCG, 2013. </a:t>
            </a:r>
            <a:br>
              <a:rPr lang="en-GB" sz="1000" dirty="0"/>
            </a:br>
            <a:r>
              <a:rPr lang="en-GB" sz="1000" b="1" dirty="0"/>
              <a:t>[VF14] </a:t>
            </a:r>
            <a:r>
              <a:rPr lang="en-GB" sz="1000" dirty="0"/>
              <a:t>Vasilakis, Fudos, “k</a:t>
            </a:r>
            <a:r>
              <a:rPr lang="en-GB" sz="1000" baseline="30000" dirty="0"/>
              <a:t>+</a:t>
            </a:r>
            <a:r>
              <a:rPr lang="en-GB" sz="1000" dirty="0"/>
              <a:t>-buffer: Fragment Synchronized k-buffer”, I3D, 2014.</a:t>
            </a:r>
            <a:br>
              <a:rPr lang="en-GB" sz="1000" b="1" dirty="0"/>
            </a:br>
            <a:r>
              <a:rPr lang="en-GB" sz="1000" b="1" dirty="0"/>
              <a:t>[VPF15] </a:t>
            </a:r>
            <a:r>
              <a:rPr lang="en-GB" sz="1000" dirty="0"/>
              <a:t>Vasilakis et al., “k</a:t>
            </a:r>
            <a:r>
              <a:rPr lang="en-GB" sz="1000" baseline="30000" dirty="0"/>
              <a:t>+</a:t>
            </a:r>
            <a:r>
              <a:rPr lang="en-GB" sz="1000" dirty="0"/>
              <a:t>-buffer: An Efficient, Memory-Friendly and Dynamic k-buffer Framework”, TVCG, 2015.</a:t>
            </a:r>
            <a:br>
              <a:rPr lang="en-GB" sz="1000" b="1" dirty="0"/>
            </a:br>
            <a:r>
              <a:rPr lang="en-GB" sz="1000" b="1" dirty="0"/>
              <a:t>[VVP16a] </a:t>
            </a:r>
            <a:r>
              <a:rPr lang="en-GB" sz="1000" dirty="0"/>
              <a:t>Vardis et al., “A Multiview and Multilayer Approach for Interactive Ray Tracing”, I3D, 2016. </a:t>
            </a:r>
            <a:br>
              <a:rPr lang="en-GB" sz="1000" dirty="0"/>
            </a:br>
            <a:r>
              <a:rPr lang="en-GB" sz="1000" b="1" dirty="0"/>
              <a:t>[VVP16b]</a:t>
            </a:r>
            <a:r>
              <a:rPr lang="en-GB" sz="1000" dirty="0"/>
              <a:t> Vardis et al. “DIRT: Deferred Image-based Ray Tracing”, HPG, 2016.</a:t>
            </a:r>
          </a:p>
          <a:p>
            <a:pPr marL="0" lvl="0" indent="0">
              <a:buNone/>
            </a:pPr>
            <a:r>
              <a:rPr lang="en-GB" sz="1000" b="1" dirty="0"/>
              <a:t>[VVPM17] </a:t>
            </a:r>
            <a:r>
              <a:rPr lang="en-GB" sz="1000" dirty="0"/>
              <a:t>Vasilakis et al., “Variable k-buffer using Importance Maps.”, EG (Short Papers), 2017.</a:t>
            </a:r>
          </a:p>
          <a:p>
            <a:pPr marL="0" lvl="0" indent="0">
              <a:buNone/>
            </a:pPr>
            <a:r>
              <a:rPr lang="en-GB" sz="1000" b="1" dirty="0"/>
              <a:t>[WHL15]</a:t>
            </a:r>
            <a:r>
              <a:rPr lang="en-GB" sz="1000" dirty="0"/>
              <a:t> Wyman et al., Frustum-traced Raster Shadows: Revisiting Irregular Z-buffers. I3D, 2015.</a:t>
            </a:r>
            <a:br>
              <a:rPr lang="en-GB" sz="1000" dirty="0"/>
            </a:br>
            <a:r>
              <a:rPr lang="en-GB" sz="1000" b="1" dirty="0"/>
              <a:t>[YHGT10] </a:t>
            </a:r>
            <a:r>
              <a:rPr lang="en-GB" sz="1000" dirty="0"/>
              <a:t>Yang et al., “Real-Time Concurrent Linked List Construction on the GPU”, CGF, 2010.</a:t>
            </a:r>
          </a:p>
          <a:p>
            <a:pPr marL="0" lvl="0" indent="0">
              <a:buNone/>
            </a:pPr>
            <a:endParaRPr lang="en-GB" sz="1000" dirty="0"/>
          </a:p>
        </p:txBody>
      </p:sp>
      <p:sp>
        <p:nvSpPr>
          <p:cNvPr id="1094" name="Google Shape;1094;p98"/>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86</a:t>
            </a:fld>
            <a:r>
              <a:rPr lang="en-GB" dirty="0"/>
              <a:t>/86</a:t>
            </a:r>
            <a:endParaRPr dirty="0"/>
          </a:p>
        </p:txBody>
      </p:sp>
      <p:sp>
        <p:nvSpPr>
          <p:cNvPr id="1095" name="Google Shape;1095;p98"/>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655448"/>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0" y="0"/>
            <a:ext cx="74703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MFR pros and cons</a:t>
            </a:r>
            <a:endParaRPr/>
          </a:p>
        </p:txBody>
      </p:sp>
      <p:sp>
        <p:nvSpPr>
          <p:cNvPr id="134" name="Google Shape;134;p21"/>
          <p:cNvSpPr txBox="1">
            <a:spLocks noGrp="1"/>
          </p:cNvSpPr>
          <p:nvPr>
            <p:ph type="body" idx="1"/>
          </p:nvPr>
        </p:nvSpPr>
        <p:spPr>
          <a:xfrm>
            <a:off x="311700" y="732800"/>
            <a:ext cx="8520600" cy="409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t>Pros:</a:t>
            </a:r>
            <a:endParaRPr dirty="0"/>
          </a:p>
          <a:p>
            <a:pPr marL="457200" lvl="0" indent="-342900" algn="l" rtl="0">
              <a:lnSpc>
                <a:spcPct val="100000"/>
              </a:lnSpc>
              <a:spcBef>
                <a:spcPts val="1600"/>
              </a:spcBef>
              <a:spcAft>
                <a:spcPts val="0"/>
              </a:spcAft>
              <a:buSzPts val="1800"/>
              <a:buChar char="●"/>
            </a:pPr>
            <a:r>
              <a:rPr lang="en-GB" dirty="0"/>
              <a:t>Allows effects that require computations from hidden layers</a:t>
            </a:r>
            <a:endParaRPr dirty="0"/>
          </a:p>
          <a:p>
            <a:pPr marL="914400" lvl="1" indent="-317500" algn="l" rtl="0">
              <a:lnSpc>
                <a:spcPct val="100000"/>
              </a:lnSpc>
              <a:spcBef>
                <a:spcPts val="0"/>
              </a:spcBef>
              <a:spcAft>
                <a:spcPts val="0"/>
              </a:spcAft>
              <a:buSzPts val="1400"/>
              <a:buChar char="○"/>
            </a:pPr>
            <a:r>
              <a:rPr lang="en-GB" dirty="0"/>
              <a:t>Examples include: transparency, global illumination, CSG, collision detection, etc.</a:t>
            </a:r>
            <a:endParaRPr dirty="0">
              <a:solidFill>
                <a:srgbClr val="000000"/>
              </a:solidFill>
            </a:endParaRPr>
          </a:p>
          <a:p>
            <a:pPr marL="457200" lvl="0" indent="-342900" algn="l" rtl="0">
              <a:lnSpc>
                <a:spcPct val="100000"/>
              </a:lnSpc>
              <a:spcBef>
                <a:spcPts val="0"/>
              </a:spcBef>
              <a:spcAft>
                <a:spcPts val="0"/>
              </a:spcAft>
              <a:buSzPts val="1800"/>
              <a:buChar char="●"/>
            </a:pPr>
            <a:r>
              <a:rPr lang="en-GB" dirty="0" err="1"/>
              <a:t>Rasterisation</a:t>
            </a:r>
            <a:r>
              <a:rPr lang="en-GB" dirty="0"/>
              <a:t>-based</a:t>
            </a:r>
            <a:endParaRPr dirty="0"/>
          </a:p>
          <a:p>
            <a:pPr marL="914400" lvl="1" indent="-317500" algn="l" rtl="0">
              <a:lnSpc>
                <a:spcPct val="100000"/>
              </a:lnSpc>
              <a:spcBef>
                <a:spcPts val="0"/>
              </a:spcBef>
              <a:spcAft>
                <a:spcPts val="0"/>
              </a:spcAft>
              <a:buSzPts val="1400"/>
              <a:buChar char="○"/>
            </a:pPr>
            <a:r>
              <a:rPr lang="en-GB" dirty="0"/>
              <a:t>Exploits GPU-accelerated pipeline</a:t>
            </a:r>
            <a:endParaRPr dirty="0"/>
          </a:p>
          <a:p>
            <a:pPr marL="914400" lvl="1" indent="-317500" algn="l" rtl="0">
              <a:lnSpc>
                <a:spcPct val="100000"/>
              </a:lnSpc>
              <a:spcBef>
                <a:spcPts val="0"/>
              </a:spcBef>
              <a:spcAft>
                <a:spcPts val="0"/>
              </a:spcAft>
              <a:buSzPts val="1400"/>
              <a:buChar char="○"/>
            </a:pPr>
            <a:r>
              <a:rPr lang="en-GB" dirty="0"/>
              <a:t>Arbitrary dynamic content support</a:t>
            </a:r>
            <a:endParaRPr dirty="0"/>
          </a:p>
          <a:p>
            <a:pPr marL="914400" lvl="1" indent="-317500" algn="l" rtl="0">
              <a:lnSpc>
                <a:spcPct val="100000"/>
              </a:lnSpc>
              <a:spcBef>
                <a:spcPts val="0"/>
              </a:spcBef>
              <a:spcAft>
                <a:spcPts val="0"/>
              </a:spcAft>
              <a:buSzPts val="1400"/>
              <a:buChar char="○"/>
            </a:pPr>
            <a:r>
              <a:rPr lang="en-GB" dirty="0"/>
              <a:t>Fast direct visibility resolve</a:t>
            </a:r>
            <a:endParaRPr dirty="0"/>
          </a:p>
          <a:p>
            <a:pPr marL="914400" lvl="1" indent="-317500" algn="l" rtl="0">
              <a:lnSpc>
                <a:spcPct val="100000"/>
              </a:lnSpc>
              <a:spcBef>
                <a:spcPts val="0"/>
              </a:spcBef>
              <a:spcAft>
                <a:spcPts val="0"/>
              </a:spcAft>
              <a:buSzPts val="1400"/>
              <a:buChar char="○"/>
            </a:pPr>
            <a:r>
              <a:rPr lang="en-GB" dirty="0"/>
              <a:t>Tessellation, instancing, blending can be synergistically used</a:t>
            </a:r>
            <a:endParaRPr dirty="0"/>
          </a:p>
          <a:p>
            <a:pPr marL="914400" lvl="1" indent="-317500" algn="l" rtl="0">
              <a:lnSpc>
                <a:spcPct val="100000"/>
              </a:lnSpc>
              <a:spcBef>
                <a:spcPts val="0"/>
              </a:spcBef>
              <a:spcAft>
                <a:spcPts val="0"/>
              </a:spcAft>
              <a:buSzPts val="1400"/>
              <a:buChar char="○"/>
            </a:pPr>
            <a:r>
              <a:rPr lang="en-GB" dirty="0"/>
              <a:t>Supported in commodity graphics hardware</a:t>
            </a:r>
            <a:endParaRPr dirty="0"/>
          </a:p>
          <a:p>
            <a:pPr marL="457200" lvl="0" indent="-342900" algn="l" rtl="0">
              <a:lnSpc>
                <a:spcPct val="100000"/>
              </a:lnSpc>
              <a:spcBef>
                <a:spcPts val="0"/>
              </a:spcBef>
              <a:spcAft>
                <a:spcPts val="0"/>
              </a:spcAft>
              <a:buClr>
                <a:srgbClr val="FFFFFF"/>
              </a:buClr>
              <a:buSzPts val="1800"/>
              <a:buChar char="●"/>
            </a:pPr>
            <a:r>
              <a:rPr lang="en-GB" dirty="0">
                <a:solidFill>
                  <a:srgbClr val="FFFFFF"/>
                </a:solidFill>
              </a:rPr>
              <a:t>Even more powerful effects with hybrid rendering approaches</a:t>
            </a:r>
            <a:endParaRPr dirty="0">
              <a:solidFill>
                <a:srgbClr val="FFFFFF"/>
              </a:solidFill>
            </a:endParaRPr>
          </a:p>
          <a:p>
            <a:pPr marL="0" lvl="0" indent="0" algn="l" rtl="0">
              <a:lnSpc>
                <a:spcPct val="100000"/>
              </a:lnSpc>
              <a:spcBef>
                <a:spcPts val="1600"/>
              </a:spcBef>
              <a:spcAft>
                <a:spcPts val="0"/>
              </a:spcAft>
              <a:buNone/>
            </a:pPr>
            <a:r>
              <a:rPr lang="en-GB" b="1" dirty="0"/>
              <a:t>Cons:</a:t>
            </a:r>
            <a:endParaRPr b="1" dirty="0"/>
          </a:p>
          <a:p>
            <a:pPr marL="457200" lvl="0" indent="-342900" algn="l" rtl="0">
              <a:lnSpc>
                <a:spcPct val="100000"/>
              </a:lnSpc>
              <a:spcBef>
                <a:spcPts val="1600"/>
              </a:spcBef>
              <a:spcAft>
                <a:spcPts val="0"/>
              </a:spcAft>
              <a:buSzPts val="1800"/>
              <a:buChar char="●"/>
            </a:pPr>
            <a:r>
              <a:rPr lang="en-GB" b="1" dirty="0" err="1"/>
              <a:t>Rasterisation</a:t>
            </a:r>
            <a:r>
              <a:rPr lang="en-GB" b="1" dirty="0"/>
              <a:t>-based :)</a:t>
            </a:r>
            <a:endParaRPr b="1" dirty="0"/>
          </a:p>
          <a:p>
            <a:pPr marL="914400" lvl="1" indent="-317500" algn="l" rtl="0">
              <a:lnSpc>
                <a:spcPct val="100000"/>
              </a:lnSpc>
              <a:spcBef>
                <a:spcPts val="0"/>
              </a:spcBef>
              <a:spcAft>
                <a:spcPts val="0"/>
              </a:spcAft>
              <a:buSzPts val="1400"/>
              <a:buChar char="○"/>
            </a:pPr>
            <a:r>
              <a:rPr lang="en-GB" dirty="0"/>
              <a:t>works on sampled geometric data - approximate solutions (not always [WHL15,VVP16b])</a:t>
            </a:r>
            <a:endParaRPr dirty="0"/>
          </a:p>
          <a:p>
            <a:pPr marL="457200" lvl="0" indent="-342900" algn="l" rtl="0">
              <a:lnSpc>
                <a:spcPct val="100000"/>
              </a:lnSpc>
              <a:spcBef>
                <a:spcPts val="0"/>
              </a:spcBef>
              <a:spcAft>
                <a:spcPts val="0"/>
              </a:spcAft>
              <a:buClr>
                <a:srgbClr val="FFFFFF"/>
              </a:buClr>
              <a:buSzPts val="1800"/>
              <a:buChar char="●"/>
            </a:pPr>
            <a:r>
              <a:rPr lang="en-GB" dirty="0">
                <a:solidFill>
                  <a:srgbClr val="FFFFFF"/>
                </a:solidFill>
              </a:rPr>
              <a:t>Typically, more expensive to evaluate</a:t>
            </a:r>
            <a:endParaRPr dirty="0">
              <a:solidFill>
                <a:srgbClr val="FFFFFF"/>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35" name="Google Shape;135;p21"/>
          <p:cNvSpPr txBox="1">
            <a:spLocks noGrp="1"/>
          </p:cNvSpPr>
          <p:nvPr>
            <p:ph type="sldNum" idx="12"/>
          </p:nvPr>
        </p:nvSpPr>
        <p:spPr>
          <a:xfrm>
            <a:off x="8354950" y="4904544"/>
            <a:ext cx="826800" cy="28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smtClean="0"/>
              <a:t>9</a:t>
            </a:fld>
            <a:r>
              <a:rPr lang="en-GB" dirty="0"/>
              <a:t>/86</a:t>
            </a:r>
            <a:endParaRPr dirty="0"/>
          </a:p>
        </p:txBody>
      </p:sp>
      <p:sp>
        <p:nvSpPr>
          <p:cNvPr id="136" name="Google Shape;136;p21"/>
          <p:cNvSpPr txBox="1">
            <a:spLocks noGrp="1"/>
          </p:cNvSpPr>
          <p:nvPr>
            <p:ph type="title" idx="2"/>
          </p:nvPr>
        </p:nvSpPr>
        <p:spPr>
          <a:xfrm>
            <a:off x="-4850" y="399325"/>
            <a:ext cx="23049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Part 1.1 Introduction</a:t>
            </a:r>
            <a:endParaRPr/>
          </a:p>
        </p:txBody>
      </p:sp>
    </p:spTree>
  </p:cSld>
  <p:clrMapOvr>
    <a:masterClrMapping/>
  </p:clrMapOvr>
  <mc:AlternateContent xmlns:mc="http://schemas.openxmlformats.org/markup-compatibility/2006" xmlns:p14="http://schemas.microsoft.com/office/powerpoint/2010/main">
    <mc:Choice Requires="p14">
      <p:transition p14:dur="50" advTm="13988">
        <p:fade/>
      </p:transition>
    </mc:Choice>
    <mc:Fallback xmlns="">
      <p:transition advTm="13988">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6"/>
</p:tagLst>
</file>

<file path=ppt/tags/tag10.xml><?xml version="1.0" encoding="utf-8"?>
<p:tagLst xmlns:a="http://schemas.openxmlformats.org/drawingml/2006/main" xmlns:r="http://schemas.openxmlformats.org/officeDocument/2006/relationships" xmlns:p="http://schemas.openxmlformats.org/presentationml/2006/main">
  <p:tag name="TIMING" val="|4.4|7.9"/>
</p:tagLst>
</file>

<file path=ppt/tags/tag11.xml><?xml version="1.0" encoding="utf-8"?>
<p:tagLst xmlns:a="http://schemas.openxmlformats.org/drawingml/2006/main" xmlns:r="http://schemas.openxmlformats.org/officeDocument/2006/relationships" xmlns:p="http://schemas.openxmlformats.org/presentationml/2006/main">
  <p:tag name="TIMING" val="|9.4"/>
</p:tagLst>
</file>

<file path=ppt/tags/tag2.xml><?xml version="1.0" encoding="utf-8"?>
<p:tagLst xmlns:a="http://schemas.openxmlformats.org/drawingml/2006/main" xmlns:r="http://schemas.openxmlformats.org/officeDocument/2006/relationships" xmlns:p="http://schemas.openxmlformats.org/presentationml/2006/main">
  <p:tag name="TIMING" val="|10.3"/>
</p:tagLst>
</file>

<file path=ppt/tags/tag3.xml><?xml version="1.0" encoding="utf-8"?>
<p:tagLst xmlns:a="http://schemas.openxmlformats.org/drawingml/2006/main" xmlns:r="http://schemas.openxmlformats.org/officeDocument/2006/relationships" xmlns:p="http://schemas.openxmlformats.org/presentationml/2006/main">
  <p:tag name="TIMING" val="|23.9"/>
</p:tagLst>
</file>

<file path=ppt/tags/tag4.xml><?xml version="1.0" encoding="utf-8"?>
<p:tagLst xmlns:a="http://schemas.openxmlformats.org/drawingml/2006/main" xmlns:r="http://schemas.openxmlformats.org/officeDocument/2006/relationships" xmlns:p="http://schemas.openxmlformats.org/presentationml/2006/main">
  <p:tag name="TIMING" val="|28.9"/>
</p:tagLst>
</file>

<file path=ppt/tags/tag5.xml><?xml version="1.0" encoding="utf-8"?>
<p:tagLst xmlns:a="http://schemas.openxmlformats.org/drawingml/2006/main" xmlns:r="http://schemas.openxmlformats.org/officeDocument/2006/relationships" xmlns:p="http://schemas.openxmlformats.org/presentationml/2006/main">
  <p:tag name="TIMING" val="|17.1"/>
</p:tagLst>
</file>

<file path=ppt/tags/tag6.xml><?xml version="1.0" encoding="utf-8"?>
<p:tagLst xmlns:a="http://schemas.openxmlformats.org/drawingml/2006/main" xmlns:r="http://schemas.openxmlformats.org/officeDocument/2006/relationships" xmlns:p="http://schemas.openxmlformats.org/presentationml/2006/main">
  <p:tag name="TIMING" val="|17.9"/>
</p:tagLst>
</file>

<file path=ppt/tags/tag7.xml><?xml version="1.0" encoding="utf-8"?>
<p:tagLst xmlns:a="http://schemas.openxmlformats.org/drawingml/2006/main" xmlns:r="http://schemas.openxmlformats.org/officeDocument/2006/relationships" xmlns:p="http://schemas.openxmlformats.org/presentationml/2006/main">
  <p:tag name="TIMING" val="|20.6|6.7|6.9|4.3"/>
</p:tagLst>
</file>

<file path=ppt/tags/tag8.xml><?xml version="1.0" encoding="utf-8"?>
<p:tagLst xmlns:a="http://schemas.openxmlformats.org/drawingml/2006/main" xmlns:r="http://schemas.openxmlformats.org/officeDocument/2006/relationships" xmlns:p="http://schemas.openxmlformats.org/presentationml/2006/main">
  <p:tag name="TIMING" val="|43.8"/>
</p:tagLst>
</file>

<file path=ppt/tags/tag9.xml><?xml version="1.0" encoding="utf-8"?>
<p:tagLst xmlns:a="http://schemas.openxmlformats.org/drawingml/2006/main" xmlns:r="http://schemas.openxmlformats.org/officeDocument/2006/relationships" xmlns:p="http://schemas.openxmlformats.org/presentationml/2006/main">
  <p:tag name="TIMING" val="|7.2|2.2|6.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1525</TotalTime>
  <Words>12006</Words>
  <Application>Microsoft Office PowerPoint</Application>
  <PresentationFormat>On-screen Show (16:9)</PresentationFormat>
  <Paragraphs>1444</Paragraphs>
  <Slides>86</Slides>
  <Notes>86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86</vt:i4>
      </vt:variant>
    </vt:vector>
  </HeadingPairs>
  <TitlesOfParts>
    <vt:vector size="90" baseType="lpstr">
      <vt:lpstr>Arial</vt:lpstr>
      <vt:lpstr>Calibri</vt:lpstr>
      <vt:lpstr>Lora</vt:lpstr>
      <vt:lpstr>Simple Light</vt:lpstr>
      <vt:lpstr>A Survey of Multifragment Rendering</vt:lpstr>
      <vt:lpstr>Multifragment Rendering</vt:lpstr>
      <vt:lpstr>Outline</vt:lpstr>
      <vt:lpstr>What the STAR is about </vt:lpstr>
      <vt:lpstr>What the STAR is about </vt:lpstr>
      <vt:lpstr>What the STAR is about </vt:lpstr>
      <vt:lpstr>MFR pros and cons</vt:lpstr>
      <vt:lpstr>MFR pros and cons</vt:lpstr>
      <vt:lpstr>MFR pros and cons</vt:lpstr>
      <vt:lpstr>MFR pros and cons</vt:lpstr>
      <vt:lpstr>MFR pros and cons</vt:lpstr>
      <vt:lpstr>1.2 Fundamentals</vt:lpstr>
      <vt:lpstr>1.2 Fundamentals</vt:lpstr>
      <vt:lpstr>Rasterisation</vt:lpstr>
      <vt:lpstr>Rasterisation</vt:lpstr>
      <vt:lpstr>Rasterisation - Direct Visibility Determination</vt:lpstr>
      <vt:lpstr>Generalisation</vt:lpstr>
      <vt:lpstr>Generalisation - Construction</vt:lpstr>
      <vt:lpstr>Generalisation - Construction</vt:lpstr>
      <vt:lpstr>Generalisation - Operation</vt:lpstr>
      <vt:lpstr>Generalisation - Image Composition</vt:lpstr>
      <vt:lpstr>Classification</vt:lpstr>
      <vt:lpstr>Classification</vt:lpstr>
      <vt:lpstr>Classification</vt:lpstr>
      <vt:lpstr>Classification</vt:lpstr>
      <vt:lpstr>Depth Peeling</vt:lpstr>
      <vt:lpstr>Depth Peeling</vt:lpstr>
      <vt:lpstr>Depth Peeling</vt:lpstr>
      <vt:lpstr>Depth Peeling</vt:lpstr>
      <vt:lpstr>Depth Peeling</vt:lpstr>
      <vt:lpstr>Depth Peeling</vt:lpstr>
      <vt:lpstr>Depth Peeling</vt:lpstr>
      <vt:lpstr>A-buffer</vt:lpstr>
      <vt:lpstr>A-buffer</vt:lpstr>
      <vt:lpstr>A-buffer - Store Stage</vt:lpstr>
      <vt:lpstr>A-buffer - Store Stage</vt:lpstr>
      <vt:lpstr>A-buffer - Store Stage</vt:lpstr>
      <vt:lpstr>A-buffer - Store Stage</vt:lpstr>
      <vt:lpstr>A-buffer - Store Stage</vt:lpstr>
      <vt:lpstr>A-buffer - Store Stage</vt:lpstr>
      <vt:lpstr>A-buffer - Store Stage</vt:lpstr>
      <vt:lpstr>A-buffer - Store Stage</vt:lpstr>
      <vt:lpstr>A-buffer - Store Stage</vt:lpstr>
      <vt:lpstr>A-buffer - Store Stage</vt:lpstr>
      <vt:lpstr>A-buffer - Store Stage</vt:lpstr>
      <vt:lpstr>A-buffer - Store Stage</vt:lpstr>
      <vt:lpstr>A-buffer - Sort Stage</vt:lpstr>
      <vt:lpstr>A-buffer - Sort Stage</vt:lpstr>
      <vt:lpstr>A-buffer - Sort Stage</vt:lpstr>
      <vt:lpstr>A-buffer - Sort Stage</vt:lpstr>
      <vt:lpstr>A-buffer - Sort Stage</vt:lpstr>
      <vt:lpstr>k-buffer</vt:lpstr>
      <vt:lpstr>k-buffer</vt:lpstr>
      <vt:lpstr>k-buffer</vt:lpstr>
      <vt:lpstr>k-buffer</vt:lpstr>
      <vt:lpstr>k-buffer</vt:lpstr>
      <vt:lpstr>k-buffer</vt:lpstr>
      <vt:lpstr>2.2. Operations</vt:lpstr>
      <vt:lpstr>Depth-only Traversal</vt:lpstr>
      <vt:lpstr>Ray Tracing</vt:lpstr>
      <vt:lpstr>Ray Tracing</vt:lpstr>
      <vt:lpstr>Ray Tracing</vt:lpstr>
      <vt:lpstr>Ray Tracing</vt:lpstr>
      <vt:lpstr>Ray Tracing</vt:lpstr>
      <vt:lpstr>Ray Tracing</vt:lpstr>
      <vt:lpstr>Nearest Neighbours</vt:lpstr>
      <vt:lpstr>Compοsition</vt:lpstr>
      <vt:lpstr>Compression</vt:lpstr>
      <vt:lpstr>Applications</vt:lpstr>
      <vt:lpstr>Order-Independent Transparency</vt:lpstr>
      <vt:lpstr>Shadows </vt:lpstr>
      <vt:lpstr>Global Illumination</vt:lpstr>
      <vt:lpstr>Distribution Effects and Filtering </vt:lpstr>
      <vt:lpstr>Shape Representation </vt:lpstr>
      <vt:lpstr>3. Open Problems / Challenges</vt:lpstr>
      <vt:lpstr>Open Problems / Challenges</vt:lpstr>
      <vt:lpstr>Open Problems / Challenges</vt:lpstr>
      <vt:lpstr>Open Problems / Challenges</vt:lpstr>
      <vt:lpstr>Open Problems / Challenges</vt:lpstr>
      <vt:lpstr>Open Problems / Challenges</vt:lpstr>
      <vt:lpstr>Open Problems / Challenges</vt:lpstr>
      <vt:lpstr>Conclusion</vt:lpstr>
      <vt:lpstr>Acknowledgements</vt:lpstr>
      <vt:lpstr>Questions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Survey of Multifragment Rendering</dc:title>
  <dc:creator>Kostas Vardis</dc:creator>
  <cp:lastModifiedBy>ΒΑΣΙΛΑΚΗΣ ΑΝΔΡΕΑΣ-ΑΛΕΞΑΝΔΡΟΣ;VASILAKIS ANDREAS-ALEJANDROS</cp:lastModifiedBy>
  <cp:revision>176</cp:revision>
  <dcterms:modified xsi:type="dcterms:W3CDTF">2020-05-12T13:03:17Z</dcterms:modified>
</cp:coreProperties>
</file>