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34"/>
  </p:notesMasterIdLst>
  <p:handoutMasterIdLst>
    <p:handoutMasterId r:id="rId35"/>
  </p:handoutMasterIdLst>
  <p:sldIdLst>
    <p:sldId id="260" r:id="rId2"/>
    <p:sldId id="256" r:id="rId3"/>
    <p:sldId id="264" r:id="rId4"/>
    <p:sldId id="265" r:id="rId5"/>
    <p:sldId id="266" r:id="rId6"/>
    <p:sldId id="257" r:id="rId7"/>
    <p:sldId id="268" r:id="rId8"/>
    <p:sldId id="267" r:id="rId9"/>
    <p:sldId id="269" r:id="rId10"/>
    <p:sldId id="270" r:id="rId11"/>
    <p:sldId id="271" r:id="rId12"/>
    <p:sldId id="276" r:id="rId13"/>
    <p:sldId id="272" r:id="rId14"/>
    <p:sldId id="273" r:id="rId15"/>
    <p:sldId id="275" r:id="rId16"/>
    <p:sldId id="274" r:id="rId17"/>
    <p:sldId id="277" r:id="rId18"/>
    <p:sldId id="278" r:id="rId19"/>
    <p:sldId id="279" r:id="rId20"/>
    <p:sldId id="283" r:id="rId21"/>
    <p:sldId id="284" r:id="rId22"/>
    <p:sldId id="293" r:id="rId23"/>
    <p:sldId id="285" r:id="rId24"/>
    <p:sldId id="294" r:id="rId25"/>
    <p:sldId id="286" r:id="rId26"/>
    <p:sldId id="292" r:id="rId27"/>
    <p:sldId id="287" r:id="rId28"/>
    <p:sldId id="290" r:id="rId29"/>
    <p:sldId id="291" r:id="rId30"/>
    <p:sldId id="288" r:id="rId31"/>
    <p:sldId id="289" r:id="rId32"/>
    <p:sldId id="263" r:id="rId3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49745" autoAdjust="0"/>
  </p:normalViewPr>
  <p:slideViewPr>
    <p:cSldViewPr>
      <p:cViewPr varScale="1">
        <p:scale>
          <a:sx n="39" d="100"/>
          <a:sy n="39" d="100"/>
        </p:scale>
        <p:origin x="2064" y="48"/>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p:cViewPr varScale="1">
        <p:scale>
          <a:sx n="50" d="100"/>
          <a:sy n="50" d="100"/>
        </p:scale>
        <p:origin x="2868"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8D6BB0-80A8-466B-8EED-CF62B25AF13F}" type="datetimeFigureOut">
              <a:rPr lang="en-US" smtClean="0"/>
              <a:t>4/9/2014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95117-67F4-4D74-A8EE-57283A675596}" type="slidenum">
              <a:rPr lang="en-US" smtClean="0"/>
              <a:t>‹#›</a:t>
            </a:fld>
            <a:endParaRPr lang="en-US"/>
          </a:p>
        </p:txBody>
      </p:sp>
    </p:spTree>
    <p:extLst>
      <p:ext uri="{BB962C8B-B14F-4D97-AF65-F5344CB8AC3E}">
        <p14:creationId xmlns:p14="http://schemas.microsoft.com/office/powerpoint/2010/main" val="2669984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2A9B43-DFF5-4B69-81CB-C24B0C2F0219}" type="datetimeFigureOut">
              <a:rPr lang="en-US" smtClean="0"/>
              <a:t>4/9/2014</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471A4D-649A-488E-BC6E-4FD62A25F014}" type="slidenum">
              <a:rPr lang="en-US" smtClean="0"/>
              <a:t>‹#›</a:t>
            </a:fld>
            <a:endParaRPr lang="en-US"/>
          </a:p>
        </p:txBody>
      </p:sp>
    </p:spTree>
    <p:extLst>
      <p:ext uri="{BB962C8B-B14F-4D97-AF65-F5344CB8AC3E}">
        <p14:creationId xmlns:p14="http://schemas.microsoft.com/office/powerpoint/2010/main" val="644599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1" dirty="0" smtClean="0"/>
              <a:t>Instructions</a:t>
            </a:r>
            <a:r>
              <a:rPr lang="en-US" b="1" baseline="0" dirty="0" smtClean="0"/>
              <a:t> for technical presentation</a:t>
            </a:r>
            <a:r>
              <a:rPr lang="en-US" b="1" dirty="0" smtClean="0"/>
              <a:t>:</a:t>
            </a:r>
          </a:p>
          <a:p>
            <a:endParaRPr lang="en-US" dirty="0" smtClean="0"/>
          </a:p>
          <a:p>
            <a:r>
              <a:rPr lang="en-US" dirty="0" smtClean="0"/>
              <a:t>* The provided</a:t>
            </a:r>
            <a:r>
              <a:rPr lang="en-US" baseline="0" dirty="0" smtClean="0"/>
              <a:t> </a:t>
            </a:r>
            <a:r>
              <a:rPr lang="en-US" dirty="0" smtClean="0"/>
              <a:t>Windows-based PowerPoint 2010 presentation is to be used for the fast-forward session. You may use it as a template for the</a:t>
            </a:r>
            <a:r>
              <a:rPr lang="en-US" baseline="0" dirty="0" smtClean="0"/>
              <a:t> technical session. This not mandatory.</a:t>
            </a:r>
            <a:endParaRPr lang="en-US" dirty="0" smtClean="0"/>
          </a:p>
          <a:p>
            <a:endParaRPr lang="en-US" b="1" dirty="0" smtClean="0"/>
          </a:p>
          <a:p>
            <a:r>
              <a:rPr lang="en-US" b="1" dirty="0" smtClean="0"/>
              <a:t>Instructions</a:t>
            </a:r>
            <a:r>
              <a:rPr lang="en-US" b="1" baseline="0" dirty="0" smtClean="0"/>
              <a:t> for fast-forward session</a:t>
            </a:r>
            <a:r>
              <a:rPr lang="en-US" b="1" dirty="0" smtClean="0"/>
              <a:t>:</a:t>
            </a:r>
          </a:p>
          <a:p>
            <a:endParaRPr lang="en-US" dirty="0" smtClean="0"/>
          </a:p>
          <a:p>
            <a:r>
              <a:rPr lang="en-US" dirty="0" smtClean="0"/>
              <a:t>* The use of the provided</a:t>
            </a:r>
            <a:r>
              <a:rPr lang="en-US" baseline="0" dirty="0" smtClean="0"/>
              <a:t> </a:t>
            </a:r>
            <a:r>
              <a:rPr lang="en-US" dirty="0" smtClean="0"/>
              <a:t>Windows-based PowerPoint 2010 presentation is </a:t>
            </a:r>
            <a:r>
              <a:rPr lang="en-US" b="1" dirty="0" smtClean="0"/>
              <a:t>mandatory</a:t>
            </a:r>
            <a:r>
              <a:rPr lang="en-US" b="1" baseline="0" dirty="0" smtClean="0"/>
              <a:t> </a:t>
            </a:r>
            <a:r>
              <a:rPr lang="en-US" b="0" baseline="0" dirty="0" smtClean="0"/>
              <a:t>for the fast-forward session</a:t>
            </a:r>
            <a:r>
              <a:rPr lang="en-US" dirty="0" smtClean="0"/>
              <a:t>.</a:t>
            </a:r>
          </a:p>
          <a:p>
            <a:endParaRPr lang="en-US" dirty="0" smtClean="0"/>
          </a:p>
          <a:p>
            <a:r>
              <a:rPr lang="en-US" dirty="0" smtClean="0"/>
              <a:t>* During this session, each of you will have 30 seconds to summarize your paper. Every paper must be represented by one or more of its authors.</a:t>
            </a:r>
          </a:p>
          <a:p>
            <a:endParaRPr lang="en-US" dirty="0" smtClean="0"/>
          </a:p>
          <a:p>
            <a:r>
              <a:rPr lang="en-US" dirty="0" smtClean="0"/>
              <a:t>* You may insert any number of slides, each of which must automatically advance to the slide beyond it (including the last one), adding up to a maximum of 30 seconds.</a:t>
            </a:r>
          </a:p>
          <a:p>
            <a:endParaRPr lang="en-US" dirty="0" smtClean="0"/>
          </a:p>
          <a:p>
            <a:r>
              <a:rPr lang="en-US" dirty="0" smtClean="0"/>
              <a:t>* Your slides may contain audio, and video.</a:t>
            </a:r>
          </a:p>
          <a:p>
            <a:endParaRPr lang="en-US" dirty="0" smtClean="0"/>
          </a:p>
          <a:p>
            <a:r>
              <a:rPr lang="en-US" dirty="0" smtClean="0"/>
              <a:t>* Try to keep the total size of your materials (PowerPoint, audio, and video) to 40 MB or less.</a:t>
            </a:r>
          </a:p>
          <a:p>
            <a:endParaRPr lang="en-US" dirty="0" smtClean="0"/>
          </a:p>
          <a:p>
            <a:r>
              <a:rPr lang="en-US" dirty="0" smtClean="0"/>
              <a:t>* We will concatenate all of the presentations into one large presentation, which will be played on a Windows-based computer.</a:t>
            </a:r>
          </a:p>
          <a:p>
            <a:endParaRPr lang="en-US" dirty="0" smtClean="0"/>
          </a:p>
          <a:p>
            <a:r>
              <a:rPr lang="en-US" dirty="0" smtClean="0"/>
              <a:t>* To avoid problems with the final presentation, no last minute changes can be accepted. Please test your slides on setup similar to the target environment (fonts, animations, and video may behave differently).</a:t>
            </a:r>
          </a:p>
          <a:p>
            <a:endParaRPr lang="en-US" dirty="0" smtClean="0"/>
          </a:p>
          <a:p>
            <a:r>
              <a:rPr lang="en-US" b="1" dirty="0" smtClean="0"/>
              <a:t>Details:</a:t>
            </a:r>
          </a:p>
          <a:p>
            <a:endParaRPr lang="en-US" dirty="0" smtClean="0"/>
          </a:p>
          <a:p>
            <a:r>
              <a:rPr lang="en-US" dirty="0" smtClean="0"/>
              <a:t>Assembling these presentations is a huge task, and we request that you help by adhering to the following guidelines:</a:t>
            </a:r>
          </a:p>
          <a:p>
            <a:endParaRPr lang="en-US" dirty="0" smtClean="0"/>
          </a:p>
          <a:p>
            <a:r>
              <a:rPr lang="en-US" dirty="0" smtClean="0"/>
              <a:t>* Each presentation</a:t>
            </a:r>
            <a:r>
              <a:rPr lang="en-US" baseline="0" dirty="0" smtClean="0"/>
              <a:t> begin with a 5 seconds slide (showing the EG2014 logo) : it provides time for next authors to get to the podium, while previous ones get off the stage.</a:t>
            </a:r>
          </a:p>
          <a:p>
            <a:endParaRPr lang="fr-FR" dirty="0" smtClean="0"/>
          </a:p>
          <a:p>
            <a:r>
              <a:rPr lang="fr-FR" dirty="0" smtClean="0"/>
              <a:t>* </a:t>
            </a:r>
            <a:r>
              <a:rPr lang="en-US" noProof="0" dirty="0" smtClean="0"/>
              <a:t>Then,</a:t>
            </a:r>
            <a:r>
              <a:rPr lang="en-US" baseline="0" noProof="0" dirty="0" smtClean="0"/>
              <a:t> a second 5 seconds slide will show your paper title with the names of authors and affiliations : you are responsible to complete this slide</a:t>
            </a:r>
          </a:p>
          <a:p>
            <a:endParaRPr lang="fr-FR" noProof="0" dirty="0" smtClean="0"/>
          </a:p>
          <a:p>
            <a:r>
              <a:rPr lang="fr-FR" noProof="0" dirty="0" smtClean="0"/>
              <a:t>* </a:t>
            </a:r>
            <a:r>
              <a:rPr lang="en-US" noProof="0" dirty="0" smtClean="0"/>
              <a:t>Then, </a:t>
            </a:r>
            <a:r>
              <a:rPr lang="en-US" baseline="0" noProof="0" dirty="0" smtClean="0"/>
              <a:t>your own slides will be display : you should use the provided template, but change will be accepted as long as the two first slides remain unchanged. The total time for your slide is limited to a total of 30 seconds.</a:t>
            </a:r>
            <a:endParaRPr lang="en-US" noProof="0" dirty="0" smtClean="0"/>
          </a:p>
          <a:p>
            <a:endParaRPr lang="en-US" dirty="0" smtClean="0"/>
          </a:p>
          <a:p>
            <a:r>
              <a:rPr lang="fr-FR" dirty="0" smtClean="0"/>
              <a:t>* </a:t>
            </a:r>
            <a:r>
              <a:rPr lang="en-US" dirty="0" smtClean="0"/>
              <a:t>Your presentation will end with the next EG2014 logo slide lasting 5 seconds, during which you should leave the stage allowing the next presenter to hop on and reach the podium in time.</a:t>
            </a:r>
          </a:p>
          <a:p>
            <a:endParaRPr lang="en-US" dirty="0" smtClean="0"/>
          </a:p>
          <a:p>
            <a:r>
              <a:rPr lang="en-US" dirty="0" smtClean="0"/>
              <a:t>* The entire fast forward presentation will be pre-recorded, with all timings and slide changes built in. You will not have the ability to go back to a previous slide or to make a slide last longer. Be prepared to simply let the presentation run.</a:t>
            </a:r>
          </a:p>
          <a:p>
            <a:endParaRPr lang="en-US" dirty="0" smtClean="0"/>
          </a:p>
          <a:p>
            <a:r>
              <a:rPr lang="en-US" dirty="0" smtClean="0"/>
              <a:t>* There might be a keyboard and mouse on stage, but the whole show is automated. Presenters WILL NOT be able to manually control slide changes.</a:t>
            </a:r>
          </a:p>
          <a:p>
            <a:endParaRPr lang="en-US" dirty="0" smtClean="0"/>
          </a:p>
          <a:p>
            <a:r>
              <a:rPr lang="en-US" dirty="0" smtClean="0"/>
              <a:t>* Some slides corresponding to Session Title slides will be inserted. These slides will last 10 seconds on screen and are intended to let the audience catch their breath.</a:t>
            </a:r>
          </a:p>
          <a:p>
            <a:endParaRPr lang="en-US" dirty="0" smtClean="0"/>
          </a:p>
          <a:p>
            <a:r>
              <a:rPr lang="en-US" b="1" dirty="0" smtClean="0"/>
              <a:t>Technical Guidelines:</a:t>
            </a:r>
          </a:p>
          <a:p>
            <a:endParaRPr lang="en-US" dirty="0" smtClean="0"/>
          </a:p>
          <a:p>
            <a:r>
              <a:rPr lang="en-US" dirty="0" smtClean="0"/>
              <a:t>* As stated above, all slides in your presentation must automatically advance to the next</a:t>
            </a:r>
            <a:r>
              <a:rPr lang="en-US" baseline="0" dirty="0" smtClean="0"/>
              <a:t> with a fixed time, the last one included</a:t>
            </a:r>
            <a:r>
              <a:rPr lang="en-US" dirty="0" smtClean="0"/>
              <a:t>.</a:t>
            </a:r>
          </a:p>
          <a:p>
            <a:endParaRPr lang="en-US" dirty="0" smtClean="0"/>
          </a:p>
          <a:p>
            <a:r>
              <a:rPr lang="en-US" dirty="0" smtClean="0"/>
              <a:t>* Audio is welcome.  If you use audio in your slides, please have it be in mp3 format.</a:t>
            </a:r>
          </a:p>
          <a:p>
            <a:endParaRPr lang="en-US" dirty="0" smtClean="0"/>
          </a:p>
          <a:p>
            <a:r>
              <a:rPr lang="en-US" dirty="0" smtClean="0"/>
              <a:t>* Video files are also welcome, these should be in WMV format </a:t>
            </a:r>
            <a:r>
              <a:rPr lang="en-US" b="1" dirty="0" smtClean="0"/>
              <a:t>exclusively</a:t>
            </a:r>
            <a:r>
              <a:rPr lang="en-US" dirty="0" smtClean="0"/>
              <a:t>; please do NOT use QuickTime (.</a:t>
            </a:r>
            <a:r>
              <a:rPr lang="en-US" dirty="0" err="1" smtClean="0"/>
              <a:t>mov</a:t>
            </a:r>
            <a:r>
              <a:rPr lang="en-US" dirty="0" smtClean="0"/>
              <a:t>) formats for your video, since unfortunately these will not play in PowerPoint running under Windows.</a:t>
            </a:r>
          </a:p>
          <a:p>
            <a:endParaRPr lang="en-US" dirty="0" smtClean="0"/>
          </a:p>
          <a:p>
            <a:r>
              <a:rPr lang="en-US" dirty="0" smtClean="0"/>
              <a:t>* When importing video, please make sure to select the option "Start Playing Automatically", when prompted.</a:t>
            </a:r>
          </a:p>
          <a:p>
            <a:endParaRPr lang="en-US" dirty="0" smtClean="0"/>
          </a:p>
          <a:p>
            <a:r>
              <a:rPr lang="en-US" dirty="0" smtClean="0"/>
              <a:t>* If you plan to include mathematical equations, we suggest that you embed them as images and not active objects, since font discrepancies may cause parts or all of your equations to be shifted or entirely changed in some cases.</a:t>
            </a:r>
          </a:p>
          <a:p>
            <a:endParaRPr lang="en-US" dirty="0" smtClean="0"/>
          </a:p>
          <a:p>
            <a:r>
              <a:rPr lang="en-US" dirty="0" smtClean="0"/>
              <a:t>* More generally, we suggest that when introducing regular text you use only the standard fonts that ship with Windows. If you wish to use any other fonts, you should convert the text to an image and then embed the image in place of the text.</a:t>
            </a:r>
            <a:endParaRPr lang="en-US" dirty="0"/>
          </a:p>
        </p:txBody>
      </p:sp>
      <p:sp>
        <p:nvSpPr>
          <p:cNvPr id="4" name="Espace réservé du numéro de diapositive 3"/>
          <p:cNvSpPr>
            <a:spLocks noGrp="1"/>
          </p:cNvSpPr>
          <p:nvPr>
            <p:ph type="sldNum" sz="quarter" idx="10"/>
          </p:nvPr>
        </p:nvSpPr>
        <p:spPr/>
        <p:txBody>
          <a:bodyPr/>
          <a:lstStyle/>
          <a:p>
            <a:fld id="{30471A4D-649A-488E-BC6E-4FD62A25F014}" type="slidenum">
              <a:rPr lang="en-US" smtClean="0"/>
              <a:t>1</a:t>
            </a:fld>
            <a:endParaRPr lang="en-US"/>
          </a:p>
        </p:txBody>
      </p:sp>
    </p:spTree>
    <p:extLst>
      <p:ext uri="{BB962C8B-B14F-4D97-AF65-F5344CB8AC3E}">
        <p14:creationId xmlns:p14="http://schemas.microsoft.com/office/powerpoint/2010/main" val="2569831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this end, we introduce a general framework to efficiently generating multi-resolution</a:t>
            </a:r>
            <a:r>
              <a:rPr lang="en-US" baseline="0" dirty="0" smtClean="0"/>
              <a:t> segmentations of arbitrary animated objects.</a:t>
            </a:r>
          </a:p>
          <a:p>
            <a:endParaRPr lang="en-US" baseline="0" dirty="0" smtClean="0"/>
          </a:p>
          <a:p>
            <a:r>
              <a:rPr lang="en-US" baseline="0" dirty="0" smtClean="0"/>
              <a:t>Based on the observation that only a limited part of the surface region is modified from frame-to-frame,</a:t>
            </a:r>
          </a:p>
          <a:p>
            <a:r>
              <a:rPr lang="en-US" baseline="0" dirty="0" smtClean="0"/>
              <a:t>we initially construct an over-segmentation by combining a set of individual </a:t>
            </a:r>
            <a:r>
              <a:rPr lang="en-US" baseline="0" dirty="0" err="1" smtClean="0"/>
              <a:t>partitionings</a:t>
            </a:r>
            <a:r>
              <a:rPr lang="en-US" baseline="0" dirty="0" smtClean="0"/>
              <a:t> corresponding to each input pose of the animation sequence.</a:t>
            </a:r>
          </a:p>
          <a:p>
            <a:endParaRPr lang="en-US" baseline="0" dirty="0" smtClean="0"/>
          </a:p>
          <a:p>
            <a:r>
              <a:rPr lang="en-US" baseline="0" dirty="0" smtClean="0"/>
              <a:t>The desired segmentation resolution is dynamically determined by the user by applying a fast progressive simplification process which aims at cleaning insignificant segments.</a:t>
            </a:r>
          </a:p>
        </p:txBody>
      </p:sp>
      <p:sp>
        <p:nvSpPr>
          <p:cNvPr id="4" name="Slide Number Placeholder 3"/>
          <p:cNvSpPr>
            <a:spLocks noGrp="1"/>
          </p:cNvSpPr>
          <p:nvPr>
            <p:ph type="sldNum" sz="quarter" idx="10"/>
          </p:nvPr>
        </p:nvSpPr>
        <p:spPr/>
        <p:txBody>
          <a:bodyPr/>
          <a:lstStyle/>
          <a:p>
            <a:fld id="{30471A4D-649A-488E-BC6E-4FD62A25F014}" type="slidenum">
              <a:rPr lang="en-US" smtClean="0"/>
              <a:t>10</a:t>
            </a:fld>
            <a:endParaRPr lang="en-US"/>
          </a:p>
        </p:txBody>
      </p:sp>
    </p:spTree>
    <p:extLst>
      <p:ext uri="{BB962C8B-B14F-4D97-AF65-F5344CB8AC3E}">
        <p14:creationId xmlns:p14="http://schemas.microsoft.com/office/powerpoint/2010/main" val="1364966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at</a:t>
            </a:r>
            <a:r>
              <a:rPr lang="en-US" baseline="0" dirty="0" smtClean="0"/>
              <a:t> the first part of our pipeline, a</a:t>
            </a:r>
            <a:r>
              <a:rPr lang="en-US" dirty="0" smtClean="0"/>
              <a:t> pose partitioning feature,</a:t>
            </a:r>
            <a:r>
              <a:rPr lang="en-US" baseline="0" dirty="0" smtClean="0"/>
              <a:t> usually a deformation measure, is computed from a target and a reference pose. </a:t>
            </a:r>
          </a:p>
          <a:p>
            <a:r>
              <a:rPr lang="en-US" baseline="0" dirty="0" smtClean="0"/>
              <a:t>The reference frame can be either the previous or the first frame. </a:t>
            </a:r>
          </a:p>
          <a:p>
            <a:endParaRPr lang="en-US" baseline="0" dirty="0" smtClean="0"/>
          </a:p>
          <a:p>
            <a:r>
              <a:rPr lang="en-US" baseline="0" dirty="0" smtClean="0"/>
              <a:t>In this work, we have selected rotation angles, extracted from the deformation gradients computed with respect to the rest-pose, to define the feature-space.</a:t>
            </a:r>
          </a:p>
        </p:txBody>
      </p:sp>
      <p:sp>
        <p:nvSpPr>
          <p:cNvPr id="4" name="Slide Number Placeholder 3"/>
          <p:cNvSpPr>
            <a:spLocks noGrp="1"/>
          </p:cNvSpPr>
          <p:nvPr>
            <p:ph type="sldNum" sz="quarter" idx="10"/>
          </p:nvPr>
        </p:nvSpPr>
        <p:spPr/>
        <p:txBody>
          <a:bodyPr/>
          <a:lstStyle/>
          <a:p>
            <a:fld id="{30471A4D-649A-488E-BC6E-4FD62A25F014}" type="slidenum">
              <a:rPr lang="en-US" smtClean="0"/>
              <a:t>11</a:t>
            </a:fld>
            <a:endParaRPr lang="en-US"/>
          </a:p>
        </p:txBody>
      </p:sp>
    </p:spTree>
    <p:extLst>
      <p:ext uri="{BB962C8B-B14F-4D97-AF65-F5344CB8AC3E}">
        <p14:creationId xmlns:p14="http://schemas.microsoft.com/office/powerpoint/2010/main" val="2952172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partitioning of</a:t>
            </a:r>
            <a:r>
              <a:rPr lang="en-US" baseline="0" dirty="0" smtClean="0"/>
              <a:t> each pose can be computed using any of the numerous available clustering methods.</a:t>
            </a:r>
            <a:endParaRPr lang="en-US" dirty="0" smtClean="0"/>
          </a:p>
          <a:p>
            <a:endParaRPr lang="en-US" dirty="0" smtClean="0"/>
          </a:p>
          <a:p>
            <a:r>
              <a:rPr lang="en-US" dirty="0" smtClean="0"/>
              <a:t>Due to the independence between poses, we can perform this operation in parallel.</a:t>
            </a:r>
          </a:p>
          <a:p>
            <a:endParaRPr lang="en-US" dirty="0" smtClean="0"/>
          </a:p>
          <a:p>
            <a:r>
              <a:rPr lang="en-US" dirty="0" smtClean="0"/>
              <a:t>For primary pose-decomposition in our experiments, we have utilized</a:t>
            </a:r>
            <a:r>
              <a:rPr lang="en-US" baseline="0" dirty="0" smtClean="0"/>
              <a:t> a top-down hierarchical clustering technique.</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12</a:t>
            </a:fld>
            <a:endParaRPr lang="en-US"/>
          </a:p>
        </p:txBody>
      </p:sp>
    </p:spTree>
    <p:extLst>
      <p:ext uri="{BB962C8B-B14F-4D97-AF65-F5344CB8AC3E}">
        <p14:creationId xmlns:p14="http://schemas.microsoft.com/office/powerpoint/2010/main" val="1749288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a:t>
            </a:r>
            <a:r>
              <a:rPr lang="en-US" baseline="0" dirty="0" smtClean="0"/>
              <a:t> to build the over-segmentation, we define a clustering animation vector for each </a:t>
            </a:r>
            <a:r>
              <a:rPr lang="en-US" baseline="0" dirty="0" smtClean="0"/>
              <a:t>vertex, </a:t>
            </a:r>
            <a:r>
              <a:rPr lang="en-US" baseline="0" dirty="0" smtClean="0"/>
              <a:t>such that each entry corresponds to the cluster index that </a:t>
            </a:r>
            <a:r>
              <a:rPr lang="en-US" baseline="0" dirty="0" smtClean="0"/>
              <a:t>the vertex </a:t>
            </a:r>
            <a:r>
              <a:rPr lang="en-US" baseline="0" dirty="0" smtClean="0"/>
              <a:t>belongs to, in each pose.</a:t>
            </a:r>
          </a:p>
          <a:p>
            <a:endParaRPr lang="en-US" baseline="0" dirty="0" smtClean="0"/>
          </a:p>
          <a:p>
            <a:r>
              <a:rPr lang="en-US" dirty="0" smtClean="0"/>
              <a:t>To algorithmically obtain the final segments of the over-segmentation,</a:t>
            </a:r>
            <a:r>
              <a:rPr lang="en-US" baseline="0" dirty="0" smtClean="0"/>
              <a:t> we can easily perform a pruned breadth-first-search to detect connected vertices with the same </a:t>
            </a:r>
            <a:r>
              <a:rPr lang="en-US" baseline="0" dirty="0" smtClean="0"/>
              <a:t>clustering animation vector.</a:t>
            </a:r>
            <a:endParaRPr lang="en-US" baseline="0" dirty="0" smtClean="0"/>
          </a:p>
          <a:p>
            <a:endParaRPr lang="en-US" baseline="0" dirty="0" smtClean="0"/>
          </a:p>
          <a:p>
            <a:r>
              <a:rPr lang="en-US" baseline="0" dirty="0" smtClean="0"/>
              <a:t>It </a:t>
            </a:r>
            <a:r>
              <a:rPr lang="en-US" baseline="0" dirty="0" smtClean="0"/>
              <a:t>can be easily shown that the over-segmentation computation has linear complexity on the number of vertices.</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13</a:t>
            </a:fld>
            <a:endParaRPr lang="en-US"/>
          </a:p>
        </p:txBody>
      </p:sp>
    </p:spTree>
    <p:extLst>
      <p:ext uri="{BB962C8B-B14F-4D97-AF65-F5344CB8AC3E}">
        <p14:creationId xmlns:p14="http://schemas.microsoft.com/office/powerpoint/2010/main" val="3207952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Following</a:t>
            </a:r>
            <a:r>
              <a:rPr lang="en-US" baseline="0" dirty="0" smtClean="0"/>
              <a:t> the generation of the over-segmentation, we perform a progressive decimation process using a parameter h, starting from the last animation pose towards the first one aiming at cleaning noisy segments erroneously created when merging successive </a:t>
            </a:r>
            <a:r>
              <a:rPr lang="en-US" baseline="0" dirty="0" err="1" smtClean="0"/>
              <a:t>partitionings</a:t>
            </a:r>
            <a:r>
              <a:rPr lang="en-US" baseline="0" dirty="0" smtClean="0"/>
              <a:t>, due to small cluster border differences.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Intuitively, the more h is increased, the larger the parts to be removed.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14</a:t>
            </a:fld>
            <a:endParaRPr lang="en-US"/>
          </a:p>
        </p:txBody>
      </p:sp>
    </p:spTree>
    <p:extLst>
      <p:ext uri="{BB962C8B-B14F-4D97-AF65-F5344CB8AC3E}">
        <p14:creationId xmlns:p14="http://schemas.microsoft.com/office/powerpoint/2010/main" val="3883484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Given a</a:t>
            </a:r>
            <a:r>
              <a:rPr lang="en-US" baseline="0" dirty="0" smtClean="0"/>
              <a:t> pair of neighbor segments at </a:t>
            </a:r>
            <a:r>
              <a:rPr lang="en-US" baseline="0" smtClean="0"/>
              <a:t>an arbitrary pose </a:t>
            </a:r>
            <a:r>
              <a:rPr lang="en-US" baseline="0" dirty="0" smtClean="0"/>
              <a:t>that belong to the same cluster in all poses from the first until the previous one, meaning that were split to represent separate segments in this pose, </a:t>
            </a:r>
          </a:p>
          <a:p>
            <a:pPr algn="just"/>
            <a:r>
              <a:rPr lang="en-US" baseline="0" dirty="0" smtClean="0"/>
              <a:t>the first segment absorb the other one based on the following reduction rules:</a:t>
            </a:r>
          </a:p>
          <a:p>
            <a:pPr algn="just"/>
            <a:r>
              <a:rPr lang="en-US" baseline="0" dirty="0" smtClean="0"/>
              <a:t> </a:t>
            </a:r>
          </a:p>
          <a:p>
            <a:pPr algn="just"/>
            <a:r>
              <a:rPr lang="en-US" dirty="0" smtClean="0"/>
              <a:t>The first condition states that tested</a:t>
            </a:r>
            <a:r>
              <a:rPr lang="en-US" baseline="0" dirty="0" smtClean="0"/>
              <a:t> segment </a:t>
            </a:r>
            <a:r>
              <a:rPr lang="en-US" dirty="0" smtClean="0"/>
              <a:t>is small as</a:t>
            </a:r>
            <a:r>
              <a:rPr lang="en-US" baseline="0" dirty="0" smtClean="0"/>
              <a:t> compared to the cluster that contains it in this pose.</a:t>
            </a:r>
          </a:p>
          <a:p>
            <a:pPr algn="just"/>
            <a:r>
              <a:rPr lang="en-US" baseline="0" dirty="0" smtClean="0"/>
              <a:t>The second condition states that tested segment is small as compared to the cluster that contains it in</a:t>
            </a:r>
          </a:p>
          <a:p>
            <a:pPr algn="just"/>
            <a:r>
              <a:rPr lang="en-US" baseline="0" dirty="0" smtClean="0"/>
              <a:t>Over-segmentation generated </a:t>
            </a:r>
            <a:r>
              <a:rPr lang="en-US" baseline="0" dirty="0" smtClean="0"/>
              <a:t>until previous pose which consists of the absorbing segment including the components that have been removed from the merging from the current pose.</a:t>
            </a:r>
          </a:p>
          <a:p>
            <a:pPr algn="just"/>
            <a:endParaRPr lang="en-US" baseline="0"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n-US" baseline="0" dirty="0" smtClean="0"/>
              <a:t>To clarify these rules lets see this example. The </a:t>
            </a:r>
            <a:r>
              <a:rPr lang="en-US" baseline="0" dirty="0" smtClean="0"/>
              <a:t>red clusters at </a:t>
            </a:r>
            <a:r>
              <a:rPr lang="en-US" baseline="0" dirty="0" smtClean="0"/>
              <a:t>the left figure corresponds to the partitioning of the current pose, (we </a:t>
            </a:r>
            <a:r>
              <a:rPr lang="en-US" baseline="0" dirty="0" smtClean="0"/>
              <a:t>have highlighted just one of </a:t>
            </a:r>
            <a:r>
              <a:rPr lang="en-US" baseline="0" dirty="0" smtClean="0"/>
              <a:t>them), </a:t>
            </a:r>
            <a:r>
              <a:rPr lang="en-US" baseline="0" dirty="0" smtClean="0"/>
              <a:t>while the blue ones corresponds to over-segmentation </a:t>
            </a:r>
            <a:r>
              <a:rPr lang="en-US" baseline="0" dirty="0" smtClean="0"/>
              <a:t>computed until </a:t>
            </a:r>
            <a:r>
              <a:rPr lang="en-US" baseline="0" dirty="0" smtClean="0"/>
              <a:t>the previous one. After joining them in the middle figure, two new clusters are generated. In the case where we are trying to merge the resulted blue cluster with the generated </a:t>
            </a:r>
            <a:r>
              <a:rPr lang="en-US" baseline="0" dirty="0" err="1" smtClean="0"/>
              <a:t>s_two</a:t>
            </a:r>
            <a:r>
              <a:rPr lang="en-US" baseline="0" dirty="0" smtClean="0"/>
              <a:t> </a:t>
            </a:r>
            <a:r>
              <a:rPr lang="en-US" baseline="0" dirty="0" smtClean="0"/>
              <a:t>green cluster</a:t>
            </a:r>
            <a:r>
              <a:rPr lang="en-US" baseline="0" dirty="0" smtClean="0"/>
              <a:t>, we observe </a:t>
            </a:r>
            <a:r>
              <a:rPr lang="en-US" baseline="0" dirty="0" smtClean="0"/>
              <a:t>that </a:t>
            </a:r>
            <a:r>
              <a:rPr lang="en-US" baseline="0" dirty="0" smtClean="0"/>
              <a:t>the area of </a:t>
            </a:r>
            <a:r>
              <a:rPr lang="en-US" baseline="0" dirty="0" err="1" smtClean="0"/>
              <a:t>s_two</a:t>
            </a:r>
            <a:r>
              <a:rPr lang="en-US" baseline="0" dirty="0" smtClean="0"/>
              <a:t> is small from its </a:t>
            </a:r>
            <a:r>
              <a:rPr lang="en-US" baseline="0" dirty="0" smtClean="0"/>
              <a:t>father (the </a:t>
            </a:r>
            <a:r>
              <a:rPr lang="en-US" baseline="0" dirty="0" smtClean="0"/>
              <a:t>red </a:t>
            </a:r>
            <a:r>
              <a:rPr lang="en-US" baseline="0" dirty="0" smtClean="0"/>
              <a:t>cluster) and </a:t>
            </a:r>
            <a:r>
              <a:rPr lang="en-US" baseline="0" dirty="0" smtClean="0"/>
              <a:t>is small from the segment that contains the blue cluster and the two green ones (which is the initial blue cluster). So that means that the </a:t>
            </a:r>
            <a:r>
              <a:rPr lang="en-US" baseline="0" dirty="0" err="1" smtClean="0"/>
              <a:t>s_two</a:t>
            </a:r>
            <a:r>
              <a:rPr lang="en-US" baseline="0" dirty="0" smtClean="0"/>
              <a:t> cluster is not a significant part and should be absorbed</a:t>
            </a:r>
            <a:r>
              <a:rPr lang="en-US" baseline="0" dirty="0" smtClean="0"/>
              <a:t>.</a:t>
            </a:r>
            <a:endParaRPr lang="en-US" dirty="0" smtClean="0"/>
          </a:p>
          <a:p>
            <a:pPr algn="just"/>
            <a:endParaRPr lang="en-US" dirty="0" smtClean="0"/>
          </a:p>
          <a:p>
            <a:pPr algn="just"/>
            <a:r>
              <a:rPr lang="en-US" dirty="0" smtClean="0"/>
              <a:t>We</a:t>
            </a:r>
            <a:r>
              <a:rPr lang="en-US" baseline="0" dirty="0" smtClean="0"/>
              <a:t> </a:t>
            </a:r>
            <a:r>
              <a:rPr lang="en-US" baseline="0" dirty="0" smtClean="0"/>
              <a:t>would like to note that we have also explored global rules, not temporal coherent, and we have observed that they tend to favor larger clusters without respecting other characteristics.</a:t>
            </a:r>
            <a:endParaRPr lang="en-US" dirty="0" smtClean="0"/>
          </a:p>
        </p:txBody>
      </p:sp>
      <p:sp>
        <p:nvSpPr>
          <p:cNvPr id="4" name="Slide Number Placeholder 3"/>
          <p:cNvSpPr>
            <a:spLocks noGrp="1"/>
          </p:cNvSpPr>
          <p:nvPr>
            <p:ph type="sldNum" sz="quarter" idx="10"/>
          </p:nvPr>
        </p:nvSpPr>
        <p:spPr/>
        <p:txBody>
          <a:bodyPr/>
          <a:lstStyle/>
          <a:p>
            <a:fld id="{30471A4D-649A-488E-BC6E-4FD62A25F014}" type="slidenum">
              <a:rPr lang="en-US" smtClean="0"/>
              <a:t>15</a:t>
            </a:fld>
            <a:endParaRPr lang="en-US"/>
          </a:p>
        </p:txBody>
      </p:sp>
    </p:spTree>
    <p:extLst>
      <p:ext uri="{BB962C8B-B14F-4D97-AF65-F5344CB8AC3E}">
        <p14:creationId xmlns:p14="http://schemas.microsoft.com/office/powerpoint/2010/main" val="2153212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clusters may vanish,</a:t>
            </a:r>
            <a:r>
              <a:rPr lang="en-US" baseline="0" dirty="0" smtClean="0"/>
              <a:t> shift or arise when moving through time, we introduce a perceptually friendly visualization scheme to propagate as mush as possible the segment colors between consecutive frames.</a:t>
            </a:r>
          </a:p>
          <a:p>
            <a:endParaRPr lang="en-US" baseline="0" dirty="0" smtClean="0"/>
          </a:p>
          <a:p>
            <a:r>
              <a:rPr lang="en-US" baseline="0" dirty="0" smtClean="0"/>
              <a:t>We follow a strategy that aims at covering a high distribution of the color space minimizing the possibility of close colors be assigned to neighbor clusters.</a:t>
            </a:r>
          </a:p>
          <a:p>
            <a:endParaRPr lang="en-US" baseline="0" dirty="0" smtClean="0"/>
          </a:p>
          <a:p>
            <a:r>
              <a:rPr lang="en-US" baseline="0" dirty="0" smtClean="0"/>
              <a:t>The algorithm starts by initially painting the partitioning of the first pose followed by a </a:t>
            </a:r>
            <a:r>
              <a:rPr lang="en-US" baseline="0" dirty="0" smtClean="0"/>
              <a:t>area-based propagation </a:t>
            </a:r>
            <a:r>
              <a:rPr lang="en-US" baseline="0" dirty="0" smtClean="0"/>
              <a:t>of the cluster colors from pose-to-pose.</a:t>
            </a:r>
          </a:p>
          <a:p>
            <a:endParaRPr lang="en-US" baseline="0" dirty="0" smtClean="0"/>
          </a:p>
          <a:p>
            <a:r>
              <a:rPr lang="en-US" baseline="0" dirty="0" smtClean="0"/>
              <a:t>Note that the same algorithm can also be used for any segmentation pair without the need of any history context. Thus, we have applied it to demonstrate the color transition results between clusters of variable and multi-resolution segmentations.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video comparison, notice the perceptual improvement with the pose-to-pose coloring when moving throughout the sequence.</a:t>
            </a:r>
          </a:p>
        </p:txBody>
      </p:sp>
      <p:sp>
        <p:nvSpPr>
          <p:cNvPr id="4" name="Slide Number Placeholder 3"/>
          <p:cNvSpPr>
            <a:spLocks noGrp="1"/>
          </p:cNvSpPr>
          <p:nvPr>
            <p:ph type="sldNum" sz="quarter" idx="10"/>
          </p:nvPr>
        </p:nvSpPr>
        <p:spPr/>
        <p:txBody>
          <a:bodyPr/>
          <a:lstStyle/>
          <a:p>
            <a:fld id="{30471A4D-649A-488E-BC6E-4FD62A25F014}" type="slidenum">
              <a:rPr lang="en-US" smtClean="0"/>
              <a:t>16</a:t>
            </a:fld>
            <a:endParaRPr lang="en-US"/>
          </a:p>
        </p:txBody>
      </p:sp>
    </p:spTree>
    <p:extLst>
      <p:ext uri="{BB962C8B-B14F-4D97-AF65-F5344CB8AC3E}">
        <p14:creationId xmlns:p14="http://schemas.microsoft.com/office/powerpoint/2010/main" val="2039296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a:t>
            </a:r>
            <a:r>
              <a:rPr lang="en-US" baseline="0" dirty="0" smtClean="0"/>
              <a:t> mentioned earlier, we provide users with an interactive tool to adapt the resolution of the final segmentation by simply adjusting the h parameter.</a:t>
            </a:r>
          </a:p>
          <a:p>
            <a:endParaRPr lang="en-US" baseline="0" dirty="0" smtClean="0"/>
          </a:p>
          <a:p>
            <a:r>
              <a:rPr lang="en-US" baseline="0" dirty="0" smtClean="0"/>
              <a:t>We have to note that we can generate segmentations only between the resolution range of the first </a:t>
            </a:r>
            <a:r>
              <a:rPr lang="en-US" baseline="0" dirty="0" smtClean="0"/>
              <a:t>partitioning (if we set h to one) </a:t>
            </a:r>
            <a:r>
              <a:rPr lang="en-US" baseline="0" dirty="0" smtClean="0"/>
              <a:t>and the </a:t>
            </a:r>
            <a:r>
              <a:rPr lang="en-US" baseline="0" dirty="0" smtClean="0"/>
              <a:t>over-segmentation (if we set h to zero).</a:t>
            </a:r>
            <a:endParaRPr lang="en-US" baseline="0" dirty="0" smtClean="0"/>
          </a:p>
          <a:p>
            <a:endParaRPr lang="en-US" baseline="0" dirty="0" smtClean="0"/>
          </a:p>
          <a:p>
            <a:r>
              <a:rPr lang="en-US" baseline="0" dirty="0" smtClean="0"/>
              <a:t>When there is a high similarity between individual pose </a:t>
            </a:r>
            <a:r>
              <a:rPr lang="en-US" baseline="0" dirty="0" err="1" smtClean="0"/>
              <a:t>partitionings</a:t>
            </a:r>
            <a:r>
              <a:rPr lang="en-US" baseline="0" dirty="0" smtClean="0"/>
              <a:t> then this range is </a:t>
            </a:r>
            <a:r>
              <a:rPr lang="en-US" baseline="0" dirty="0" smtClean="0"/>
              <a:t>significantly reduced</a:t>
            </a:r>
            <a:r>
              <a:rPr lang="en-US" baseline="0" dirty="0" smtClean="0"/>
              <a:t>.</a:t>
            </a:r>
          </a:p>
          <a:p>
            <a:endParaRPr lang="en-US" baseline="0" dirty="0" smtClean="0"/>
          </a:p>
          <a:p>
            <a:r>
              <a:rPr lang="en-US" baseline="0" dirty="0" smtClean="0"/>
              <a:t>Finally, this operation is very fast since it does not depend on the mesh geometry size.</a:t>
            </a:r>
          </a:p>
          <a:p>
            <a:endParaRPr lang="en-US" baseline="0" dirty="0" smtClean="0"/>
          </a:p>
          <a:p>
            <a:r>
              <a:rPr lang="en-US" dirty="0" smtClean="0"/>
              <a:t>Here,</a:t>
            </a:r>
            <a:r>
              <a:rPr lang="en-US" baseline="0" dirty="0" smtClean="0"/>
              <a:t> we illustrate different resolution segmentations from high-to low detail of the hand animation. </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17</a:t>
            </a:fld>
            <a:endParaRPr lang="en-US"/>
          </a:p>
        </p:txBody>
      </p:sp>
    </p:spTree>
    <p:extLst>
      <p:ext uri="{BB962C8B-B14F-4D97-AF65-F5344CB8AC3E}">
        <p14:creationId xmlns:p14="http://schemas.microsoft.com/office/powerpoint/2010/main" val="1067848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 clustering independence between individual poses,</a:t>
            </a:r>
            <a:r>
              <a:rPr lang="en-US" baseline="0" dirty="0" smtClean="0"/>
              <a:t> we offer users with a smooth transition between pose-to-pose </a:t>
            </a:r>
            <a:r>
              <a:rPr lang="en-US" baseline="0" dirty="0" err="1" smtClean="0"/>
              <a:t>partitionings</a:t>
            </a:r>
            <a:r>
              <a:rPr lang="en-US" baseline="0" dirty="0" smtClean="0"/>
              <a:t>, by merging the partitioning of the current pose with that of the next pose.</a:t>
            </a:r>
          </a:p>
          <a:p>
            <a:endParaRPr lang="en-US" baseline="0" dirty="0" smtClean="0"/>
          </a:p>
          <a:p>
            <a:r>
              <a:rPr lang="en-US" baseline="0" dirty="0" smtClean="0"/>
              <a:t>Using our method we can achieve interactive performance when a fast per-pose segmentation is employed.</a:t>
            </a:r>
          </a:p>
          <a:p>
            <a:endParaRPr lang="en-US" baseline="0" dirty="0" smtClean="0"/>
          </a:p>
          <a:p>
            <a:r>
              <a:rPr lang="en-US" baseline="0" dirty="0" smtClean="0"/>
              <a:t>We can </a:t>
            </a:r>
            <a:r>
              <a:rPr lang="en-US" baseline="0" dirty="0" smtClean="0"/>
              <a:t>observe </a:t>
            </a:r>
            <a:r>
              <a:rPr lang="en-US" baseline="0" dirty="0" smtClean="0"/>
              <a:t>in this video comparison that the temporal coherency is better preserved when the joined clustering sequence is used as compared to the color-propagated pose </a:t>
            </a:r>
            <a:r>
              <a:rPr lang="en-US" baseline="0" dirty="0" err="1" smtClean="0"/>
              <a:t>clusterings</a:t>
            </a:r>
            <a:r>
              <a:rPr lang="en-US" baseline="0" dirty="0" smtClean="0"/>
              <a:t>.</a:t>
            </a:r>
          </a:p>
          <a:p>
            <a:endParaRPr lang="en-US" baseline="0" dirty="0" smtClean="0"/>
          </a:p>
          <a:p>
            <a:r>
              <a:rPr lang="en-US" baseline="0" dirty="0" smtClean="0"/>
              <a:t>An interesting extension of this approach in order to improve </a:t>
            </a:r>
            <a:r>
              <a:rPr lang="en-US" baseline="0" dirty="0" smtClean="0"/>
              <a:t>more temporal </a:t>
            </a:r>
            <a:r>
              <a:rPr lang="en-US" baseline="0" dirty="0" smtClean="0"/>
              <a:t>coherency could be to increase the joining in a larger </a:t>
            </a:r>
            <a:r>
              <a:rPr lang="en-US" baseline="0" dirty="0" smtClean="0"/>
              <a:t>frame-time </a:t>
            </a:r>
            <a:r>
              <a:rPr lang="en-US" baseline="0" dirty="0" smtClean="0"/>
              <a:t>window.</a:t>
            </a:r>
          </a:p>
          <a:p>
            <a:endParaRPr lang="en-US" baseline="0" dirty="0" smtClean="0"/>
          </a:p>
        </p:txBody>
      </p:sp>
      <p:sp>
        <p:nvSpPr>
          <p:cNvPr id="4" name="Slide Number Placeholder 3"/>
          <p:cNvSpPr>
            <a:spLocks noGrp="1"/>
          </p:cNvSpPr>
          <p:nvPr>
            <p:ph type="sldNum" sz="quarter" idx="10"/>
          </p:nvPr>
        </p:nvSpPr>
        <p:spPr/>
        <p:txBody>
          <a:bodyPr/>
          <a:lstStyle/>
          <a:p>
            <a:fld id="{30471A4D-649A-488E-BC6E-4FD62A25F014}" type="slidenum">
              <a:rPr lang="en-US" smtClean="0"/>
              <a:t>18</a:t>
            </a:fld>
            <a:endParaRPr lang="en-US"/>
          </a:p>
        </p:txBody>
      </p:sp>
    </p:spTree>
    <p:extLst>
      <p:ext uri="{BB962C8B-B14F-4D97-AF65-F5344CB8AC3E}">
        <p14:creationId xmlns:p14="http://schemas.microsoft.com/office/powerpoint/2010/main" val="257938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feature that is not supported</a:t>
            </a:r>
            <a:r>
              <a:rPr lang="en-US" baseline="0" dirty="0" smtClean="0"/>
              <a:t> by previous approaches, is that our framework can efficiently handle segmentations of streamed or dynamically created mesh animations without the need of storing the </a:t>
            </a:r>
            <a:r>
              <a:rPr lang="en-US" baseline="0" dirty="0" smtClean="0"/>
              <a:t>processed </a:t>
            </a:r>
            <a:r>
              <a:rPr lang="en-US" baseline="0" dirty="0" smtClean="0"/>
              <a:t>animations for off-line segmentation.</a:t>
            </a:r>
          </a:p>
          <a:p>
            <a:endParaRPr lang="en-US" baseline="0" dirty="0" smtClean="0"/>
          </a:p>
          <a:p>
            <a:r>
              <a:rPr lang="en-US" baseline="0" dirty="0" smtClean="0"/>
              <a:t>This algorithm can also be applied when we want to segment extremely large mesh animations that cannot be maintained in the memory.</a:t>
            </a:r>
          </a:p>
          <a:p>
            <a:endParaRPr lang="en-US" baseline="0" dirty="0" smtClean="0"/>
          </a:p>
          <a:p>
            <a:r>
              <a:rPr lang="en-US" baseline="0" dirty="0" smtClean="0"/>
              <a:t>The idea is very simple, we just merge the newly arrived pose partitioning with the segmentation resulted from merging the partitioning of all previous poses. </a:t>
            </a:r>
          </a:p>
          <a:p>
            <a:endParaRPr lang="en-US" baseline="0" dirty="0" smtClean="0"/>
          </a:p>
          <a:p>
            <a:r>
              <a:rPr lang="en-US" baseline="0" dirty="0" smtClean="0"/>
              <a:t>In this video, we provide a comparison of the real-time segmentation results without and with performing pose-to-pose cleaning. </a:t>
            </a:r>
            <a:r>
              <a:rPr lang="en-US" baseline="0" dirty="0" smtClean="0"/>
              <a:t>We </a:t>
            </a:r>
            <a:r>
              <a:rPr lang="en-US" baseline="0" dirty="0" smtClean="0"/>
              <a:t>clearly observe that the intermediate segmentations are enhanced by the cleaning procedure.</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19</a:t>
            </a:fld>
            <a:endParaRPr lang="en-US"/>
          </a:p>
        </p:txBody>
      </p:sp>
    </p:spTree>
    <p:extLst>
      <p:ext uri="{BB962C8B-B14F-4D97-AF65-F5344CB8AC3E}">
        <p14:creationId xmlns:p14="http://schemas.microsoft.com/office/powerpoint/2010/main" val="18609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Thanks</a:t>
            </a:r>
            <a:r>
              <a:rPr lang="en-US" sz="1200" baseline="0" dirty="0" smtClean="0"/>
              <a:t> for the introduction…</a:t>
            </a:r>
          </a:p>
          <a:p>
            <a:endParaRPr lang="en-US" sz="1200" baseline="0" dirty="0" smtClean="0"/>
          </a:p>
          <a:p>
            <a:r>
              <a:rPr lang="en-US" sz="1200" baseline="0" dirty="0" smtClean="0"/>
              <a:t>At this talk, we will show how we can efficiently derive coherent, variable and multi-resolution segmentations of arbitrary animated meshes.</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2</a:t>
            </a:fld>
            <a:endParaRPr lang="en-US"/>
          </a:p>
        </p:txBody>
      </p:sp>
    </p:spTree>
    <p:extLst>
      <p:ext uri="{BB962C8B-B14F-4D97-AF65-F5344CB8AC3E}">
        <p14:creationId xmlns:p14="http://schemas.microsoft.com/office/powerpoint/2010/main" val="806879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evaluate our proposed framework with respect</a:t>
            </a:r>
            <a:r>
              <a:rPr lang="en-US" baseline="0" dirty="0" smtClean="0"/>
              <a:t> to performance and quality under a broad set of testing inputs.</a:t>
            </a:r>
          </a:p>
          <a:p>
            <a:endParaRPr lang="en-US" baseline="0" dirty="0" smtClean="0"/>
          </a:p>
          <a:p>
            <a:r>
              <a:rPr lang="en-US" baseline="0" dirty="0" smtClean="0"/>
              <a:t>This table presents a comparative performance overview of the intermediate steps employed by our method to produce a final segmentation. </a:t>
            </a:r>
          </a:p>
          <a:p>
            <a:endParaRPr lang="en-US" baseline="0" dirty="0" smtClean="0"/>
          </a:p>
          <a:p>
            <a:r>
              <a:rPr lang="en-US" baseline="0" dirty="0" smtClean="0"/>
              <a:t>We can conclude that the computation times for all steps exhibit a linear behavior on the mesh geometry size.</a:t>
            </a:r>
          </a:p>
          <a:p>
            <a:endParaRPr lang="en-US" baseline="0" dirty="0" smtClean="0"/>
          </a:p>
          <a:p>
            <a:r>
              <a:rPr lang="en-US" baseline="0" dirty="0" smtClean="0"/>
              <a:t>The over-segmentation and cleaning performance scales linearly when the number of per-pose segments increases.</a:t>
            </a:r>
          </a:p>
          <a:p>
            <a:endParaRPr lang="en-US" baseline="0" dirty="0" smtClean="0"/>
          </a:p>
          <a:p>
            <a:r>
              <a:rPr lang="en-US" baseline="0" dirty="0" smtClean="0"/>
              <a:t>The efficiency of our framework is constrained by the individual pose </a:t>
            </a:r>
            <a:r>
              <a:rPr lang="en-US" baseline="0" dirty="0" err="1" smtClean="0"/>
              <a:t>partitionings</a:t>
            </a:r>
            <a:r>
              <a:rPr lang="en-US" baseline="0" dirty="0" smtClean="0"/>
              <a:t> which take more than 90% of the total computation time.</a:t>
            </a:r>
          </a:p>
          <a:p>
            <a:endParaRPr lang="en-US" baseline="0" dirty="0" smtClean="0"/>
          </a:p>
          <a:p>
            <a:r>
              <a:rPr lang="en-US" baseline="0" dirty="0" smtClean="0"/>
              <a:t>Finally, we observe that changing the segmentation resolution is a very fast operation.</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20</a:t>
            </a:fld>
            <a:endParaRPr lang="en-US"/>
          </a:p>
        </p:txBody>
      </p:sp>
    </p:spTree>
    <p:extLst>
      <p:ext uri="{BB962C8B-B14F-4D97-AF65-F5344CB8AC3E}">
        <p14:creationId xmlns:p14="http://schemas.microsoft.com/office/powerpoint/2010/main" val="251736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Intuitively, when mesh</a:t>
            </a:r>
            <a:r>
              <a:rPr lang="en-US" baseline="0" dirty="0" smtClean="0"/>
              <a:t> movement is defined as a function of an underlying skeleton, the segmentation objective is to partition the surface into meaningful volumetric parts.</a:t>
            </a:r>
          </a:p>
          <a:p>
            <a:endParaRPr lang="en-US" baseline="0" dirty="0" smtClean="0"/>
          </a:p>
          <a:p>
            <a:r>
              <a:rPr lang="en-US" dirty="0" smtClean="0"/>
              <a:t>This video shows the comparison of our method </a:t>
            </a:r>
            <a:r>
              <a:rPr lang="en-US" dirty="0" smtClean="0"/>
              <a:t>with a </a:t>
            </a:r>
            <a:r>
              <a:rPr lang="en-US" baseline="0" dirty="0" smtClean="0"/>
              <a:t>global segmentation method </a:t>
            </a:r>
            <a:r>
              <a:rPr lang="en-US" dirty="0" smtClean="0"/>
              <a:t>for </a:t>
            </a:r>
            <a:r>
              <a:rPr lang="en-US" dirty="0" smtClean="0"/>
              <a:t>several resolutions in terms of</a:t>
            </a:r>
            <a:r>
              <a:rPr lang="en-US" baseline="0" dirty="0" smtClean="0"/>
              <a:t> extracting rigid parts when segmenting an animated hand.</a:t>
            </a:r>
          </a:p>
          <a:p>
            <a:endParaRPr lang="en-US" baseline="0" dirty="0" smtClean="0"/>
          </a:p>
          <a:p>
            <a:r>
              <a:rPr lang="en-US" dirty="0" smtClean="0"/>
              <a:t>Observe that the segmentations</a:t>
            </a:r>
            <a:r>
              <a:rPr lang="en-US" baseline="0" dirty="0" smtClean="0"/>
              <a:t> computed from the global segmentation method failed to accurately partition most of the articulations. </a:t>
            </a:r>
            <a:endParaRPr lang="en-US" baseline="0" dirty="0" smtClean="0"/>
          </a:p>
          <a:p>
            <a:endParaRPr lang="en-US" baseline="0" dirty="0" smtClean="0"/>
          </a:p>
          <a:p>
            <a:r>
              <a:rPr lang="en-US" baseline="0" dirty="0" smtClean="0"/>
              <a:t>For </a:t>
            </a:r>
            <a:r>
              <a:rPr lang="en-US" baseline="0" dirty="0" smtClean="0"/>
              <a:t>example, observe that  the red middle finger is wrongly </a:t>
            </a:r>
            <a:r>
              <a:rPr lang="en-US" baseline="0" dirty="0" smtClean="0"/>
              <a:t>partitioned in low resolutions .</a:t>
            </a:r>
            <a:endParaRPr lang="en-US" baseline="0" dirty="0" smtClean="0"/>
          </a:p>
          <a:p>
            <a:endParaRPr lang="en-US" baseline="0" dirty="0" smtClean="0"/>
          </a:p>
          <a:p>
            <a:r>
              <a:rPr lang="en-US" baseline="0" dirty="0" smtClean="0"/>
              <a:t>Finally, it is clear that our method better preserves the rigidity in the segmentation when the level of detail is increasing.</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21</a:t>
            </a:fld>
            <a:endParaRPr lang="en-US"/>
          </a:p>
        </p:txBody>
      </p:sp>
    </p:spTree>
    <p:extLst>
      <p:ext uri="{BB962C8B-B14F-4D97-AF65-F5344CB8AC3E}">
        <p14:creationId xmlns:p14="http://schemas.microsoft.com/office/powerpoint/2010/main" val="37823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here are the</a:t>
            </a:r>
            <a:r>
              <a:rPr lang="en-US" baseline="0" dirty="0" smtClean="0"/>
              <a:t> results for segmenting a horse gallop mesh animation.</a:t>
            </a:r>
          </a:p>
          <a:p>
            <a:endParaRPr lang="en-US" baseline="0" dirty="0" smtClean="0"/>
          </a:p>
          <a:p>
            <a:r>
              <a:rPr lang="en-US" baseline="0" dirty="0" smtClean="0"/>
              <a:t>Observe that </a:t>
            </a:r>
            <a:r>
              <a:rPr lang="en-US" baseline="0" dirty="0" smtClean="0"/>
              <a:t>the right back </a:t>
            </a:r>
            <a:r>
              <a:rPr lang="en-US" baseline="0" dirty="0" smtClean="0"/>
              <a:t>and front legs are </a:t>
            </a:r>
            <a:r>
              <a:rPr lang="en-US" baseline="0" dirty="0" smtClean="0"/>
              <a:t>not accurately partitioned </a:t>
            </a:r>
            <a:r>
              <a:rPr lang="en-US" baseline="0" dirty="0" smtClean="0"/>
              <a:t>in same cases from </a:t>
            </a:r>
            <a:r>
              <a:rPr lang="en-US" baseline="0" dirty="0" smtClean="0"/>
              <a:t>the global segmentation method.</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22</a:t>
            </a:fld>
            <a:endParaRPr lang="en-US"/>
          </a:p>
        </p:txBody>
      </p:sp>
    </p:spTree>
    <p:extLst>
      <p:ext uri="{BB962C8B-B14F-4D97-AF65-F5344CB8AC3E}">
        <p14:creationId xmlns:p14="http://schemas.microsoft.com/office/powerpoint/2010/main" val="3569924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 the other hand, segmentation of a highly-deformable object is targeted at decomposing the mesh into surface patches with similar motion characteristics.</a:t>
            </a:r>
          </a:p>
          <a:p>
            <a:endParaRPr lang="en-US" dirty="0" smtClean="0"/>
          </a:p>
          <a:p>
            <a:r>
              <a:rPr lang="en-US" dirty="0" smtClean="0"/>
              <a:t>In this</a:t>
            </a:r>
            <a:r>
              <a:rPr lang="en-US" baseline="0" dirty="0" smtClean="0"/>
              <a:t> cloth animation, o</a:t>
            </a:r>
            <a:r>
              <a:rPr lang="en-US" dirty="0" smtClean="0"/>
              <a:t>ur segmentations preserves</a:t>
            </a:r>
            <a:r>
              <a:rPr lang="en-US" baseline="0" dirty="0" smtClean="0"/>
              <a:t> better spatial coherency without creating irregular shapes when compared to the global segmentation output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23</a:t>
            </a:fld>
            <a:endParaRPr lang="en-US"/>
          </a:p>
        </p:txBody>
      </p:sp>
    </p:spTree>
    <p:extLst>
      <p:ext uri="{BB962C8B-B14F-4D97-AF65-F5344CB8AC3E}">
        <p14:creationId xmlns:p14="http://schemas.microsoft.com/office/powerpoint/2010/main" val="3151069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observe similar results when trying to decompose a horse collapse animation.</a:t>
            </a:r>
          </a:p>
          <a:p>
            <a:endParaRPr lang="en-US" baseline="0" dirty="0" smtClean="0"/>
          </a:p>
          <a:p>
            <a:r>
              <a:rPr lang="en-US" dirty="0" smtClean="0"/>
              <a:t>Note the inaccurate </a:t>
            </a:r>
            <a:r>
              <a:rPr lang="en-US" dirty="0" smtClean="0"/>
              <a:t>stripe-like </a:t>
            </a:r>
            <a:r>
              <a:rPr lang="en-US" dirty="0" smtClean="0"/>
              <a:t>clusters created from the global segmentation method.</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24</a:t>
            </a:fld>
            <a:endParaRPr lang="en-US"/>
          </a:p>
        </p:txBody>
      </p:sp>
    </p:spTree>
    <p:extLst>
      <p:ext uri="{BB962C8B-B14F-4D97-AF65-F5344CB8AC3E}">
        <p14:creationId xmlns:p14="http://schemas.microsoft.com/office/powerpoint/2010/main" val="3249302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Highly-deformable</a:t>
            </a:r>
            <a:r>
              <a:rPr lang="en-US" baseline="0" dirty="0" smtClean="0"/>
              <a:t> objects can be used to model clothes in conjunction with skeletal motion.</a:t>
            </a:r>
          </a:p>
          <a:p>
            <a:endParaRPr lang="en-US" baseline="0" dirty="0" smtClean="0"/>
          </a:p>
          <a:p>
            <a:r>
              <a:rPr lang="en-US" baseline="0" dirty="0" smtClean="0"/>
              <a:t>This video illustrates how our approach produces segmentations that accurately partition the rigid parts ( the head, arms and legs of the dancer ) as well as the highly-deformed surfaces (the dress which follows the dancer’s motion)</a:t>
            </a:r>
          </a:p>
          <a:p>
            <a:endParaRPr lang="en-US" baseline="0" dirty="0" smtClean="0"/>
          </a:p>
          <a:p>
            <a:r>
              <a:rPr lang="en-US" baseline="0" dirty="0" smtClean="0"/>
              <a:t>On the other hand, the right leg is wrongly connected to the dress at the low-detail segmentation created from a global segmentation method</a:t>
            </a:r>
            <a:r>
              <a:rPr lang="en-US" baseline="0" dirty="0" smtClean="0"/>
              <a:t>.</a:t>
            </a:r>
          </a:p>
          <a:p>
            <a:endParaRPr lang="en-US" baseline="0" dirty="0" smtClean="0"/>
          </a:p>
          <a:p>
            <a:r>
              <a:rPr lang="en-US" baseline="0" dirty="0" smtClean="0"/>
              <a:t>Moving to higher resolutions, we observe that head and legs are significantly being pruned creating meaningless parts.</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25</a:t>
            </a:fld>
            <a:endParaRPr lang="en-US"/>
          </a:p>
        </p:txBody>
      </p:sp>
    </p:spTree>
    <p:extLst>
      <p:ext uri="{BB962C8B-B14F-4D97-AF65-F5344CB8AC3E}">
        <p14:creationId xmlns:p14="http://schemas.microsoft.com/office/powerpoint/2010/main" val="1246888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results</a:t>
            </a:r>
            <a:r>
              <a:rPr lang="en-US" baseline="0" dirty="0" smtClean="0"/>
              <a:t> are observed when segmenting the handstand animation.</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26</a:t>
            </a:fld>
            <a:endParaRPr lang="en-US"/>
          </a:p>
        </p:txBody>
      </p:sp>
    </p:spTree>
    <p:extLst>
      <p:ext uri="{BB962C8B-B14F-4D97-AF65-F5344CB8AC3E}">
        <p14:creationId xmlns:p14="http://schemas.microsoft.com/office/powerpoint/2010/main" val="85319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mentioned</a:t>
            </a:r>
            <a:r>
              <a:rPr lang="en-US" baseline="0" dirty="0" smtClean="0"/>
              <a:t> earlier, the total performance of our </a:t>
            </a:r>
            <a:r>
              <a:rPr lang="en-US" baseline="0" dirty="0" smtClean="0"/>
              <a:t>framework </a:t>
            </a:r>
            <a:r>
              <a:rPr lang="en-US" baseline="0" dirty="0" smtClean="0"/>
              <a:t>mostly depends on the computation time of the individual pose </a:t>
            </a:r>
            <a:r>
              <a:rPr lang="en-US" baseline="0" dirty="0" err="1" smtClean="0"/>
              <a:t>partitionings</a:t>
            </a:r>
            <a:r>
              <a:rPr lang="en-US" baseline="0" dirty="0" smtClean="0"/>
              <a:t>.</a:t>
            </a:r>
          </a:p>
          <a:p>
            <a:endParaRPr lang="en-US" dirty="0" smtClean="0"/>
          </a:p>
          <a:p>
            <a:r>
              <a:rPr lang="en-US" baseline="0" dirty="0" smtClean="0"/>
              <a:t>Taking advantage of </a:t>
            </a:r>
            <a:r>
              <a:rPr lang="en-US" baseline="0" dirty="0" err="1" smtClean="0"/>
              <a:t>gpu</a:t>
            </a:r>
            <a:r>
              <a:rPr lang="en-US" baseline="0" dirty="0" smtClean="0"/>
              <a:t>-based clustering implementations may be an interesting option to improve performance.</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27</a:t>
            </a:fld>
            <a:endParaRPr lang="en-US"/>
          </a:p>
        </p:txBody>
      </p:sp>
    </p:spTree>
    <p:extLst>
      <p:ext uri="{BB962C8B-B14F-4D97-AF65-F5344CB8AC3E}">
        <p14:creationId xmlns:p14="http://schemas.microsoft.com/office/powerpoint/2010/main" val="2829490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we have generally noticed that our method produces better segmentations when focusing on the visual quality, the final output highly depends on the quality and the number of the individual </a:t>
            </a:r>
            <a:r>
              <a:rPr lang="en-US" baseline="0" dirty="0" err="1" smtClean="0"/>
              <a:t>partitionings</a:t>
            </a:r>
            <a:r>
              <a:rPr lang="en-US" baseline="0" dirty="0" smtClean="0"/>
              <a:t>. </a:t>
            </a:r>
          </a:p>
          <a:p>
            <a:endParaRPr lang="en-US" baseline="0" dirty="0" smtClean="0"/>
          </a:p>
          <a:p>
            <a:r>
              <a:rPr lang="en-US" baseline="0" dirty="0" smtClean="0"/>
              <a:t>For example, high similarity between per-pose partitions is required in order to achieve a high-quality low-detail segmentations</a:t>
            </a:r>
            <a:r>
              <a:rPr lang="en-US" baseline="0" dirty="0" smtClean="0"/>
              <a:t>.</a:t>
            </a:r>
          </a:p>
          <a:p>
            <a:endParaRPr lang="en-US" baseline="0" dirty="0" smtClean="0"/>
          </a:p>
          <a:p>
            <a:r>
              <a:rPr lang="en-US" baseline="0" dirty="0" smtClean="0"/>
              <a:t>Furthermore, per-pose segments have to be maintained at increased levels to compute accurate high-detail segmentations.</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28</a:t>
            </a:fld>
            <a:endParaRPr lang="en-US"/>
          </a:p>
        </p:txBody>
      </p:sp>
    </p:spTree>
    <p:extLst>
      <p:ext uri="{BB962C8B-B14F-4D97-AF65-F5344CB8AC3E}">
        <p14:creationId xmlns:p14="http://schemas.microsoft.com/office/powerpoint/2010/main" val="116430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elephant gallop example, we observe in the top row the poor quality of the final segmentation when merging partitions that do not capture the desired information.</a:t>
            </a:r>
          </a:p>
          <a:p>
            <a:endParaRPr lang="en-US" baseline="0" dirty="0" smtClean="0"/>
          </a:p>
          <a:p>
            <a:r>
              <a:rPr lang="en-US" baseline="0" dirty="0" smtClean="0"/>
              <a:t>Increasing the number of per-pose extracted parts, the final segmentation is highly enhanced. </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29</a:t>
            </a:fld>
            <a:endParaRPr lang="en-US"/>
          </a:p>
        </p:txBody>
      </p:sp>
    </p:spTree>
    <p:extLst>
      <p:ext uri="{BB962C8B-B14F-4D97-AF65-F5344CB8AC3E}">
        <p14:creationId xmlns:p14="http://schemas.microsoft.com/office/powerpoint/2010/main" val="194356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goal of</a:t>
            </a:r>
            <a:r>
              <a:rPr lang="en-US" baseline="0" dirty="0" smtClean="0"/>
              <a:t> the segmentation is to partition the mesh into regions with similar characteristics.</a:t>
            </a:r>
          </a:p>
          <a:p>
            <a:endParaRPr lang="en-US" baseline="0" dirty="0" smtClean="0"/>
          </a:p>
          <a:p>
            <a:r>
              <a:rPr lang="en-US" baseline="0" dirty="0" smtClean="0"/>
              <a:t>Contrary to static meshes where a partitioning is derived based on local geometry attributes, segmentation of mesh animations focus on detecting regions with similar motion.</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3</a:t>
            </a:fld>
            <a:endParaRPr lang="en-US"/>
          </a:p>
        </p:txBody>
      </p:sp>
    </p:spTree>
    <p:extLst>
      <p:ext uri="{BB962C8B-B14F-4D97-AF65-F5344CB8AC3E}">
        <p14:creationId xmlns:p14="http://schemas.microsoft.com/office/powerpoint/2010/main" val="2887869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have introduced</a:t>
            </a:r>
            <a:r>
              <a:rPr lang="en-US" baseline="0" dirty="0" smtClean="0"/>
              <a:t> a framework to generating coherent, variable and multi-resolution segmentations of </a:t>
            </a:r>
            <a:r>
              <a:rPr lang="en-US" baseline="0" dirty="0" smtClean="0"/>
              <a:t>arbitrary mesh animations.</a:t>
            </a:r>
          </a:p>
          <a:p>
            <a:endParaRPr lang="en-US" baseline="0" dirty="0" smtClean="0"/>
          </a:p>
          <a:p>
            <a:r>
              <a:rPr lang="en-US" baseline="0" dirty="0" smtClean="0"/>
              <a:t>The resulted segments are painted </a:t>
            </a:r>
            <a:r>
              <a:rPr lang="en-US" baseline="0" dirty="0" smtClean="0"/>
              <a:t>on the fly by an efficient color propagation scheme.</a:t>
            </a:r>
          </a:p>
        </p:txBody>
      </p:sp>
      <p:sp>
        <p:nvSpPr>
          <p:cNvPr id="4" name="Slide Number Placeholder 3"/>
          <p:cNvSpPr>
            <a:spLocks noGrp="1"/>
          </p:cNvSpPr>
          <p:nvPr>
            <p:ph type="sldNum" sz="quarter" idx="10"/>
          </p:nvPr>
        </p:nvSpPr>
        <p:spPr/>
        <p:txBody>
          <a:bodyPr/>
          <a:lstStyle/>
          <a:p>
            <a:fld id="{30471A4D-649A-488E-BC6E-4FD62A25F014}" type="slidenum">
              <a:rPr lang="en-US" smtClean="0"/>
              <a:t>30</a:t>
            </a:fld>
            <a:endParaRPr lang="en-US"/>
          </a:p>
        </p:txBody>
      </p:sp>
    </p:spTree>
    <p:extLst>
      <p:ext uri="{BB962C8B-B14F-4D97-AF65-F5344CB8AC3E}">
        <p14:creationId xmlns:p14="http://schemas.microsoft.com/office/powerpoint/2010/main" val="1239818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is an number of research directions that could be explored further to improve the limitations of the current work.</a:t>
            </a:r>
          </a:p>
          <a:p>
            <a:endParaRPr lang="en-US" baseline="0" dirty="0" smtClean="0"/>
          </a:p>
          <a:p>
            <a:r>
              <a:rPr lang="en-US" baseline="0" dirty="0" smtClean="0"/>
              <a:t>Our approach may easily be extended to support time-varying meshes by exploiting vertex mapping techniques.</a:t>
            </a:r>
          </a:p>
          <a:p>
            <a:endParaRPr lang="en-US" baseline="0" dirty="0" smtClean="0"/>
          </a:p>
          <a:p>
            <a:r>
              <a:rPr lang="en-US" baseline="0" dirty="0" smtClean="0"/>
              <a:t>To tackle the problem of the increased resolution of the over-segmentation, we may organize similar poses into clusters and pick one of them, thereby reducing significantly the number of the merged </a:t>
            </a:r>
            <a:r>
              <a:rPr lang="en-US" baseline="0" dirty="0" err="1" smtClean="0"/>
              <a:t>partitionings</a:t>
            </a:r>
            <a:r>
              <a:rPr lang="en-US" baseline="0" dirty="0" smtClean="0"/>
              <a:t>.</a:t>
            </a:r>
          </a:p>
          <a:p>
            <a:r>
              <a:rPr lang="en-US" baseline="0" dirty="0" smtClean="0"/>
              <a:t>Moreover, this will also reduce the computation and memory requirements of the algorithm.</a:t>
            </a:r>
          </a:p>
          <a:p>
            <a:endParaRPr lang="en-US" baseline="0" dirty="0" smtClean="0"/>
          </a:p>
          <a:p>
            <a:r>
              <a:rPr lang="en-US" baseline="0" dirty="0" smtClean="0"/>
              <a:t>Finally, we can explore a number of directions to improve pose clustering quality with the burden of additional computation cost and parameter tuning.</a:t>
            </a:r>
          </a:p>
          <a:p>
            <a:endParaRPr lang="en-US" baseline="0" dirty="0" smtClean="0"/>
          </a:p>
          <a:p>
            <a:r>
              <a:rPr lang="en-US" baseline="0" dirty="0" smtClean="0"/>
              <a:t>We can employ a more sophisticated clustering algorithm, </a:t>
            </a:r>
            <a:r>
              <a:rPr lang="en-US" baseline="0" dirty="0" smtClean="0"/>
              <a:t>retain </a:t>
            </a:r>
            <a:r>
              <a:rPr lang="en-US" baseline="0" dirty="0" smtClean="0"/>
              <a:t>only important segments per </a:t>
            </a:r>
            <a:r>
              <a:rPr lang="en-US" baseline="0" dirty="0" smtClean="0"/>
              <a:t>pose  </a:t>
            </a:r>
            <a:r>
              <a:rPr lang="en-US" baseline="0" dirty="0" smtClean="0"/>
              <a:t>or rectify the generated segment boundaries</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30471A4D-649A-488E-BC6E-4FD62A25F014}" type="slidenum">
              <a:rPr lang="en-US" smtClean="0"/>
              <a:t>31</a:t>
            </a:fld>
            <a:endParaRPr lang="en-US"/>
          </a:p>
        </p:txBody>
      </p:sp>
    </p:spTree>
    <p:extLst>
      <p:ext uri="{BB962C8B-B14F-4D97-AF65-F5344CB8AC3E}">
        <p14:creationId xmlns:p14="http://schemas.microsoft.com/office/powerpoint/2010/main" val="3879439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32</a:t>
            </a:fld>
            <a:endParaRPr lang="en-US"/>
          </a:p>
        </p:txBody>
      </p:sp>
    </p:spTree>
    <p:extLst>
      <p:ext uri="{BB962C8B-B14F-4D97-AF65-F5344CB8AC3E}">
        <p14:creationId xmlns:p14="http://schemas.microsoft.com/office/powerpoint/2010/main" val="2620895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3D mesh animation consists of a sequence of poses, representing how a static 3D shape is evolving through time.</a:t>
            </a:r>
          </a:p>
          <a:p>
            <a:endParaRPr lang="en-US" dirty="0" smtClean="0"/>
          </a:p>
          <a:p>
            <a:r>
              <a:rPr lang="en-US" dirty="0" smtClean="0"/>
              <a:t>Although rigid</a:t>
            </a:r>
            <a:r>
              <a:rPr lang="en-US" baseline="0" dirty="0" smtClean="0"/>
              <a:t> animations</a:t>
            </a:r>
            <a:r>
              <a:rPr lang="en-US" dirty="0" smtClean="0"/>
              <a:t> assumes the existence of some underlying skeletal hierarchy that</a:t>
            </a:r>
            <a:r>
              <a:rPr lang="en-US" baseline="0" dirty="0" smtClean="0"/>
              <a:t> guide the animation</a:t>
            </a:r>
            <a:r>
              <a:rPr lang="en-US" dirty="0" smtClean="0"/>
              <a:t>, </a:t>
            </a:r>
          </a:p>
          <a:p>
            <a:endParaRPr lang="en-US" dirty="0" smtClean="0"/>
          </a:p>
          <a:p>
            <a:r>
              <a:rPr lang="en-US" dirty="0" smtClean="0"/>
              <a:t>highly deformable animations are used to describe objects that deform under no skeletal influence, independently or in conjunction with skeletal animation.</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4</a:t>
            </a:fld>
            <a:endParaRPr lang="en-US"/>
          </a:p>
        </p:txBody>
      </p:sp>
    </p:spTree>
    <p:extLst>
      <p:ext uri="{BB962C8B-B14F-4D97-AF65-F5344CB8AC3E}">
        <p14:creationId xmlns:p14="http://schemas.microsoft.com/office/powerpoint/2010/main" val="575527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production of such a sequence can be done by advanced scanning machinery or multiple video cameras,</a:t>
            </a:r>
          </a:p>
          <a:p>
            <a:r>
              <a:rPr lang="en-US" dirty="0" smtClean="0"/>
              <a:t>in most cases it is the result of tedious</a:t>
            </a:r>
            <a:r>
              <a:rPr lang="en-US" baseline="0" dirty="0" smtClean="0"/>
              <a:t> work </a:t>
            </a:r>
            <a:r>
              <a:rPr lang="en-US" dirty="0" smtClean="0"/>
              <a:t>from the part of artists, who dynamically</a:t>
            </a:r>
            <a:r>
              <a:rPr lang="en-US" baseline="0" dirty="0" smtClean="0"/>
              <a:t> </a:t>
            </a:r>
            <a:r>
              <a:rPr lang="en-US" dirty="0" smtClean="0"/>
              <a:t>create the animation pose by pose</a:t>
            </a:r>
            <a:r>
              <a:rPr lang="en-US" baseline="0" dirty="0" smtClean="0"/>
              <a:t>.</a:t>
            </a:r>
          </a:p>
          <a:p>
            <a:endParaRPr lang="en-US" baseline="0" dirty="0" smtClean="0"/>
          </a:p>
          <a:p>
            <a:r>
              <a:rPr lang="en-US" dirty="0" smtClean="0"/>
              <a:t>Note that since each pose of the MA may be independently reconstructed, sequence of meshes with varying connectivity as well as varying topology may result. </a:t>
            </a:r>
          </a:p>
          <a:p>
            <a:r>
              <a:rPr lang="en-US" dirty="0" smtClean="0"/>
              <a:t>These MAs are </a:t>
            </a:r>
            <a:r>
              <a:rPr lang="en-US" dirty="0" smtClean="0"/>
              <a:t>commonly </a:t>
            </a:r>
            <a:r>
              <a:rPr lang="en-US" dirty="0" smtClean="0"/>
              <a:t>called time-varying. On the other hand, if the connectivity is constant over the whole sequence, then MA is called temporal-coherent.</a:t>
            </a:r>
          </a:p>
          <a:p>
            <a:endParaRPr lang="en-US" dirty="0" smtClean="0"/>
          </a:p>
          <a:p>
            <a:r>
              <a:rPr lang="en-US" dirty="0" smtClean="0"/>
              <a:t>From a different perspective, MAs can be divided into two categories:</a:t>
            </a:r>
          </a:p>
          <a:p>
            <a:r>
              <a:rPr lang="en-US" dirty="0" smtClean="0"/>
              <a:t>(</a:t>
            </a:r>
            <a:r>
              <a:rPr lang="en-US" dirty="0" err="1" smtClean="0"/>
              <a:t>i</a:t>
            </a:r>
            <a:r>
              <a:rPr lang="en-US" dirty="0" smtClean="0"/>
              <a:t>) off-line which consists of a fixed number of stored consecutive animated meshes and</a:t>
            </a:r>
          </a:p>
          <a:p>
            <a:r>
              <a:rPr lang="en-US" dirty="0" smtClean="0"/>
              <a:t>(ii) real-time which is either streamed from a shared distributed virtual environment or</a:t>
            </a:r>
          </a:p>
          <a:p>
            <a:r>
              <a:rPr lang="en-US" dirty="0" smtClean="0"/>
              <a:t>dynamically generated from interactive manipulation of a deformable object.</a:t>
            </a:r>
            <a:endParaRPr lang="en-US" dirty="0"/>
          </a:p>
        </p:txBody>
      </p:sp>
      <p:sp>
        <p:nvSpPr>
          <p:cNvPr id="4" name="Slide Number Placeholder 3"/>
          <p:cNvSpPr>
            <a:spLocks noGrp="1"/>
          </p:cNvSpPr>
          <p:nvPr>
            <p:ph type="sldNum" sz="quarter" idx="10"/>
          </p:nvPr>
        </p:nvSpPr>
        <p:spPr/>
        <p:txBody>
          <a:bodyPr/>
          <a:lstStyle/>
          <a:p>
            <a:fld id="{30471A4D-649A-488E-BC6E-4FD62A25F014}" type="slidenum">
              <a:rPr lang="en-US" smtClean="0"/>
              <a:t>5</a:t>
            </a:fld>
            <a:endParaRPr lang="en-US"/>
          </a:p>
        </p:txBody>
      </p:sp>
    </p:spTree>
    <p:extLst>
      <p:ext uri="{BB962C8B-B14F-4D97-AF65-F5344CB8AC3E}">
        <p14:creationId xmlns:p14="http://schemas.microsoft.com/office/powerpoint/2010/main" val="275490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Segmentation</a:t>
            </a:r>
            <a:r>
              <a:rPr lang="en-US" baseline="0" dirty="0" smtClean="0"/>
              <a:t> of mesh animations has become a key component in a number of computer graphics applications. </a:t>
            </a:r>
          </a:p>
          <a:p>
            <a:endParaRPr lang="en-US" baseline="0" dirty="0" smtClean="0"/>
          </a:p>
          <a:p>
            <a:r>
              <a:rPr lang="en-US" baseline="0" dirty="0" err="1" smtClean="0"/>
              <a:t>Skeletonization</a:t>
            </a:r>
            <a:r>
              <a:rPr lang="en-US" baseline="0" dirty="0" smtClean="0"/>
              <a:t>, Skinning and Collision detection are the most representative applications enabled by partitioning a deforming mesh sequence.</a:t>
            </a:r>
          </a:p>
        </p:txBody>
      </p:sp>
      <p:sp>
        <p:nvSpPr>
          <p:cNvPr id="4" name="Slide Number Placeholder 3"/>
          <p:cNvSpPr>
            <a:spLocks noGrp="1"/>
          </p:cNvSpPr>
          <p:nvPr>
            <p:ph type="sldNum" sz="quarter" idx="10"/>
          </p:nvPr>
        </p:nvSpPr>
        <p:spPr/>
        <p:txBody>
          <a:bodyPr/>
          <a:lstStyle/>
          <a:p>
            <a:fld id="{30471A4D-649A-488E-BC6E-4FD62A25F014}" type="slidenum">
              <a:rPr lang="en-US" smtClean="0"/>
              <a:t>6</a:t>
            </a:fld>
            <a:endParaRPr lang="en-US"/>
          </a:p>
        </p:txBody>
      </p:sp>
    </p:spTree>
    <p:extLst>
      <p:ext uri="{BB962C8B-B14F-4D97-AF65-F5344CB8AC3E}">
        <p14:creationId xmlns:p14="http://schemas.microsoft.com/office/powerpoint/2010/main" val="3447430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0471A4D-649A-488E-BC6E-4FD62A25F014}" type="slidenum">
              <a:rPr lang="en-US" smtClean="0"/>
              <a:t>7</a:t>
            </a:fld>
            <a:endParaRPr lang="en-US"/>
          </a:p>
        </p:txBody>
      </p:sp>
    </p:spTree>
    <p:extLst>
      <p:ext uri="{BB962C8B-B14F-4D97-AF65-F5344CB8AC3E}">
        <p14:creationId xmlns:p14="http://schemas.microsoft.com/office/powerpoint/2010/main" val="3007425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large variety</a:t>
            </a:r>
            <a:r>
              <a:rPr lang="en-US" baseline="0" dirty="0" smtClean="0"/>
              <a:t> of 3D </a:t>
            </a:r>
            <a:r>
              <a:rPr lang="en-US" dirty="0" smtClean="0"/>
              <a:t>mesh segmentation </a:t>
            </a:r>
            <a:r>
              <a:rPr lang="en-US" baseline="0" dirty="0" smtClean="0"/>
              <a:t>methods</a:t>
            </a:r>
            <a:r>
              <a:rPr lang="en-US" dirty="0" smtClean="0"/>
              <a:t> </a:t>
            </a:r>
            <a:r>
              <a:rPr lang="en-US" baseline="0" dirty="0" smtClean="0"/>
              <a:t>has been introduced the last few years to detect s</a:t>
            </a:r>
            <a:r>
              <a:rPr lang="en-US" dirty="0" smtClean="0"/>
              <a:t>ignificant features by exploiting one of the numerous available</a:t>
            </a:r>
            <a:r>
              <a:rPr lang="en-US" baseline="0" dirty="0" smtClean="0"/>
              <a:t> clustering algorithms, </a:t>
            </a:r>
            <a:r>
              <a:rPr lang="en-US" dirty="0" smtClean="0"/>
              <a:t>such as k-means, hierarchical, spectral,</a:t>
            </a:r>
            <a:r>
              <a:rPr lang="en-US" baseline="0" dirty="0" smtClean="0"/>
              <a:t> region-growing.</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denote them</a:t>
            </a:r>
            <a:r>
              <a:rPr lang="en-US" baseline="0" dirty="0" smtClean="0"/>
              <a:t> as</a:t>
            </a:r>
            <a:r>
              <a:rPr lang="en-US" dirty="0" smtClean="0"/>
              <a:t> global segmentation methods, because they work with average motion measures </a:t>
            </a:r>
            <a:r>
              <a:rPr lang="en-US" dirty="0" smtClean="0"/>
              <a:t>(like Euclidean</a:t>
            </a:r>
            <a:r>
              <a:rPr lang="en-US" dirty="0" smtClean="0"/>
              <a:t>, geodesic or angular distances) that represent the degree of deformation during the entire animation sequence.</a:t>
            </a:r>
          </a:p>
        </p:txBody>
      </p:sp>
      <p:sp>
        <p:nvSpPr>
          <p:cNvPr id="4" name="Slide Number Placeholder 3"/>
          <p:cNvSpPr>
            <a:spLocks noGrp="1"/>
          </p:cNvSpPr>
          <p:nvPr>
            <p:ph type="sldNum" sz="quarter" idx="10"/>
          </p:nvPr>
        </p:nvSpPr>
        <p:spPr/>
        <p:txBody>
          <a:bodyPr/>
          <a:lstStyle/>
          <a:p>
            <a:fld id="{30471A4D-649A-488E-BC6E-4FD62A25F014}" type="slidenum">
              <a:rPr lang="en-US" smtClean="0"/>
              <a:t>8</a:t>
            </a:fld>
            <a:endParaRPr lang="en-US"/>
          </a:p>
        </p:txBody>
      </p:sp>
    </p:spTree>
    <p:extLst>
      <p:ext uri="{BB962C8B-B14F-4D97-AF65-F5344CB8AC3E}">
        <p14:creationId xmlns:p14="http://schemas.microsoft.com/office/powerpoint/2010/main" val="536900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Regardless the clustering</a:t>
            </a:r>
            <a:r>
              <a:rPr lang="en-US" baseline="0" dirty="0" smtClean="0"/>
              <a:t> criteria, current methods focus on detecting segments with mostly rigid behavior, failing in partitioning correctly high-deformable objects.</a:t>
            </a:r>
          </a:p>
          <a:p>
            <a:endParaRPr lang="en-US" baseline="0" dirty="0" smtClean="0"/>
          </a:p>
          <a:p>
            <a:r>
              <a:rPr lang="en-US" baseline="0" dirty="0" smtClean="0"/>
              <a:t>Moreover, they are rather limited in cases where the feature space is either flat, which leads at an inability to separate regions with similar values or when</a:t>
            </a:r>
          </a:p>
          <a:p>
            <a:r>
              <a:rPr lang="en-US" baseline="0" dirty="0" smtClean="0"/>
              <a:t>one or </a:t>
            </a:r>
            <a:r>
              <a:rPr lang="en-US" baseline="0" dirty="0" smtClean="0"/>
              <a:t>more features </a:t>
            </a:r>
            <a:r>
              <a:rPr lang="en-US" baseline="0" dirty="0" smtClean="0"/>
              <a:t>dominate the others due to higher variation.</a:t>
            </a:r>
          </a:p>
          <a:p>
            <a:endParaRPr lang="en-US" baseline="0" dirty="0" smtClean="0"/>
          </a:p>
          <a:p>
            <a:r>
              <a:rPr lang="en-US" baseline="0" dirty="0" smtClean="0"/>
              <a:t>Unfortunately, the entire segmentation process must be executed again when the user requests a different segmentation resolution, or the mesh sequence is arbitrary modified.</a:t>
            </a:r>
          </a:p>
          <a:p>
            <a:endParaRPr lang="en-US" baseline="0" dirty="0" smtClean="0"/>
          </a:p>
          <a:p>
            <a:r>
              <a:rPr lang="en-US" baseline="0" dirty="0" smtClean="0"/>
              <a:t>Finally, they cannot support temporal-consistent segmentations, which can be very useful in order to detect motion changes.</a:t>
            </a:r>
          </a:p>
          <a:p>
            <a:r>
              <a:rPr lang="en-US" baseline="0" dirty="0" smtClean="0"/>
              <a:t>Variable segmentation can be considered as the problem of clustering data over time in a way that we remain faithful to the past-data and effectively alter when moving on to future data</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30471A4D-649A-488E-BC6E-4FD62A25F014}" type="slidenum">
              <a:rPr lang="en-US" smtClean="0"/>
              <a:t>9</a:t>
            </a:fld>
            <a:endParaRPr lang="en-US"/>
          </a:p>
        </p:txBody>
      </p:sp>
    </p:spTree>
    <p:extLst>
      <p:ext uri="{BB962C8B-B14F-4D97-AF65-F5344CB8AC3E}">
        <p14:creationId xmlns:p14="http://schemas.microsoft.com/office/powerpoint/2010/main" val="3789527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1188507" y="1268760"/>
            <a:ext cx="6896986" cy="1134616"/>
          </a:xfrm>
          <a:effectLst>
            <a:outerShdw blurRad="76200" dist="50800" dir="2700000" algn="tl" rotWithShape="0">
              <a:prstClr val="black">
                <a:alpha val="40000"/>
              </a:prstClr>
            </a:outerShdw>
          </a:effectLst>
        </p:spPr>
        <p:txBody>
          <a:bodyPr anchor="t" anchorCtr="0"/>
          <a:lstStyle>
            <a:lvl1pPr algn="r">
              <a:defRPr sz="3200">
                <a:solidFill>
                  <a:schemeClr val="bg1">
                    <a:lumMod val="95000"/>
                  </a:schemeClr>
                </a:solidFill>
              </a:defRPr>
            </a:lvl1pPr>
          </a:lstStyle>
          <a:p>
            <a:r>
              <a:rPr kumimoji="0" lang="fr-FR" dirty="0" smtClean="0"/>
              <a:t>Modifiez le style du titre</a:t>
            </a:r>
            <a:endParaRPr kumimoji="0" lang="en-US" dirty="0"/>
          </a:p>
        </p:txBody>
      </p:sp>
      <p:sp>
        <p:nvSpPr>
          <p:cNvPr id="9" name="Sous-titre 8"/>
          <p:cNvSpPr>
            <a:spLocks noGrp="1"/>
          </p:cNvSpPr>
          <p:nvPr>
            <p:ph type="subTitle" idx="1"/>
          </p:nvPr>
        </p:nvSpPr>
        <p:spPr>
          <a:xfrm>
            <a:off x="1205759" y="2676905"/>
            <a:ext cx="6858000" cy="1976231"/>
          </a:xfrm>
        </p:spPr>
        <p:txBody>
          <a:bodyPr/>
          <a:lstStyle>
            <a:lvl1pPr marL="0" indent="0" algn="r">
              <a:buNone/>
              <a:defRPr sz="2000">
                <a:solidFill>
                  <a:srgbClr val="00B050"/>
                </a:solidFill>
                <a:latin typeface="Arial" panose="020B0604020202020204" pitchFamily="34" charset="0"/>
                <a:ea typeface="+mj-ea"/>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dirty="0" smtClean="0"/>
              <a:t>Modifiez le style des sous-titres du masque</a:t>
            </a:r>
            <a:endParaRPr kumimoji="0" lang="en-US" dirty="0"/>
          </a:p>
        </p:txBody>
      </p:sp>
      <p:sp>
        <p:nvSpPr>
          <p:cNvPr id="21" name="Rectangle 20"/>
          <p:cNvSpPr/>
          <p:nvPr/>
        </p:nvSpPr>
        <p:spPr>
          <a:xfrm>
            <a:off x="891434" y="120053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00959" y="2600706"/>
            <a:ext cx="7315200" cy="2196446"/>
          </a:xfrm>
          <a:prstGeom prst="rect">
            <a:avLst/>
          </a:prstGeom>
          <a:noFill/>
          <a:ln w="6350" cap="rnd" cmpd="sng" algn="ctr">
            <a:solidFill>
              <a:srgbClr val="FFC000"/>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899592" y="120053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00959" y="2600706"/>
            <a:ext cx="228600" cy="2196446"/>
          </a:xfrm>
          <a:prstGeom prst="rect">
            <a:avLst/>
          </a:prstGeom>
          <a:solidFill>
            <a:srgbClr val="FFC000"/>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0903" y="48530"/>
            <a:ext cx="1095042" cy="1152000"/>
          </a:xfrm>
          <a:prstGeom prst="rect">
            <a:avLst/>
          </a:prstGeom>
        </p:spPr>
      </p:pic>
      <p:sp>
        <p:nvSpPr>
          <p:cNvPr id="10" name="Espace réservé du pied de page 2"/>
          <p:cNvSpPr>
            <a:spLocks noGrp="1"/>
          </p:cNvSpPr>
          <p:nvPr>
            <p:ph type="ftr" sz="quarter" idx="3"/>
          </p:nvPr>
        </p:nvSpPr>
        <p:spPr>
          <a:xfrm>
            <a:off x="1095042" y="6480000"/>
            <a:ext cx="3404950" cy="365760"/>
          </a:xfrm>
          <a:prstGeom prst="rect">
            <a:avLst/>
          </a:prstGeom>
        </p:spPr>
        <p:txBody>
          <a:bodyPr vert="horz"/>
          <a:lstStyle>
            <a:lvl1pPr algn="l" eaLnBrk="1" latinLnBrk="0" hangingPunct="1">
              <a:defRPr kumimoji="0" sz="1400" b="1">
                <a:solidFill>
                  <a:schemeClr val="tx2"/>
                </a:solidFill>
                <a:latin typeface="Arial Black" panose="020B0A04020102020204" pitchFamily="34" charset="0"/>
              </a:defRPr>
            </a:lvl1pPr>
          </a:lstStyle>
          <a:p>
            <a:r>
              <a:rPr lang="en-US" smtClean="0"/>
              <a:t>A. A. Vasilakis &amp; I. Fudos / Pose Partitioning for Multi-resolution Segmentation of Arbitrary Mesh Animations</a:t>
            </a:r>
            <a:endParaRPr lang="fr-BE" dirty="0"/>
          </a:p>
        </p:txBody>
      </p:sp>
      <p:sp>
        <p:nvSpPr>
          <p:cNvPr id="14" name="Espace réservé du numéro de diapositive 3"/>
          <p:cNvSpPr>
            <a:spLocks noGrp="1"/>
          </p:cNvSpPr>
          <p:nvPr>
            <p:ph type="sldNum" sz="quarter" idx="4"/>
          </p:nvPr>
        </p:nvSpPr>
        <p:spPr>
          <a:xfrm>
            <a:off x="8388424" y="6496466"/>
            <a:ext cx="756822" cy="365125"/>
          </a:xfrm>
          <a:prstGeom prst="rect">
            <a:avLst/>
          </a:prstGeom>
        </p:spPr>
        <p:txBody>
          <a:bodyPr vert="horz" lIns="91440" tIns="45720" rIns="91440" bIns="45720" rtlCol="0" anchor="t"/>
          <a:lstStyle>
            <a:lvl1pPr algn="r">
              <a:defRPr sz="1400" b="1">
                <a:solidFill>
                  <a:schemeClr val="tx1"/>
                </a:solidFill>
                <a:latin typeface="Arial" panose="020B0604020202020204" pitchFamily="34" charset="0"/>
                <a:cs typeface="Arial" panose="020B0604020202020204" pitchFamily="34" charset="0"/>
              </a:defRPr>
            </a:lvl1pPr>
          </a:lstStyle>
          <a:p>
            <a:fld id="{83F53906-4179-4A5F-BBA5-50D39578DC1E}" type="slidenum">
              <a:rPr lang="en-US" smtClean="0"/>
              <a:t>‹#›</a:t>
            </a:fld>
            <a:endParaRPr lang="en-US" dirty="0"/>
          </a:p>
        </p:txBody>
      </p:sp>
    </p:spTree>
  </p:cSld>
  <p:clrMapOvr>
    <a:masterClrMapping/>
  </p:clrMapOvr>
  <p:transition advClick="0">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kumimoji="0" lang="en-US" noProof="0" dirty="0" smtClean="0"/>
              <a:t>Page Title</a:t>
            </a:r>
            <a:endParaRPr kumimoji="0" lang="en-US" noProof="0" dirty="0"/>
          </a:p>
        </p:txBody>
      </p:sp>
      <p:sp>
        <p:nvSpPr>
          <p:cNvPr id="8" name="Espace réservé du contenu 7"/>
          <p:cNvSpPr>
            <a:spLocks noGrp="1"/>
          </p:cNvSpPr>
          <p:nvPr>
            <p:ph sz="quarter" idx="1" hasCustomPrompt="1"/>
          </p:nvPr>
        </p:nvSpPr>
        <p:spPr>
          <a:xfrm>
            <a:off x="457200" y="1219200"/>
            <a:ext cx="8229600" cy="4937760"/>
          </a:xfrm>
        </p:spPr>
        <p:txBody>
          <a:bodyPr/>
          <a:lstStyle>
            <a:lvl1pPr eaLnBrk="1" latinLnBrk="0" hangingPunct="1">
              <a:defRPr/>
            </a:lvl1pPr>
            <a:lvl2pPr eaLnBrk="1" latinLnBrk="0" hangingPunct="1">
              <a:defRPr/>
            </a:lvl2pPr>
            <a:lvl3pPr eaLnBrk="1" latinLnBrk="0" hangingPunct="1">
              <a:defRPr/>
            </a:lvl3pPr>
            <a:lvl4pPr marL="263525" indent="0">
              <a:buFontTx/>
              <a:buNone/>
              <a:defRPr/>
            </a:lvl4pPr>
          </a:lstStyle>
          <a:p>
            <a:pPr lvl="0" eaLnBrk="1" latinLnBrk="0" hangingPunct="1"/>
            <a:r>
              <a:rPr kumimoji="0" lang="en-US" noProof="0" dirty="0" smtClean="0"/>
              <a:t>Title</a:t>
            </a:r>
            <a:r>
              <a:rPr kumimoji="0" lang="fr-FR" dirty="0" smtClean="0"/>
              <a:t> 1</a:t>
            </a:r>
          </a:p>
          <a:p>
            <a:pPr lvl="1" eaLnBrk="1" latinLnBrk="0" hangingPunct="1"/>
            <a:r>
              <a:rPr kumimoji="0" lang="en-US" noProof="0" dirty="0" smtClean="0"/>
              <a:t>Title 2</a:t>
            </a:r>
          </a:p>
          <a:p>
            <a:pPr lvl="2" eaLnBrk="1" latinLnBrk="0" hangingPunct="1"/>
            <a:r>
              <a:rPr kumimoji="0" lang="en-US" noProof="0" dirty="0" smtClean="0"/>
              <a:t>Title 3</a:t>
            </a:r>
          </a:p>
          <a:p>
            <a:pPr lvl="3" eaLnBrk="1" latinLnBrk="0" hangingPunct="1"/>
            <a:r>
              <a:rPr lang="en-US" noProof="0" dirty="0" smtClean="0"/>
              <a:t>Text</a:t>
            </a:r>
          </a:p>
        </p:txBody>
      </p:sp>
      <p:sp>
        <p:nvSpPr>
          <p:cNvPr id="11" name="Espace réservé du pied de page 2"/>
          <p:cNvSpPr>
            <a:spLocks noGrp="1"/>
          </p:cNvSpPr>
          <p:nvPr>
            <p:ph type="ftr" sz="quarter" idx="3"/>
          </p:nvPr>
        </p:nvSpPr>
        <p:spPr>
          <a:xfrm>
            <a:off x="457200" y="6480000"/>
            <a:ext cx="8229600" cy="365760"/>
          </a:xfrm>
          <a:prstGeom prst="rect">
            <a:avLst/>
          </a:prstGeom>
        </p:spPr>
        <p:txBody>
          <a:bodyPr vert="horz" anchor="b"/>
          <a:lstStyle>
            <a:lvl1pPr algn="ctr" eaLnBrk="1" latinLnBrk="0" hangingPunct="1">
              <a:defRPr kumimoji="0" sz="1050" b="0" i="1">
                <a:solidFill>
                  <a:schemeClr val="tx2"/>
                </a:solidFill>
                <a:latin typeface="Times New Roman" panose="02020603050405020304" pitchFamily="18" charset="0"/>
                <a:cs typeface="Times New Roman" panose="02020603050405020304" pitchFamily="18" charset="0"/>
              </a:defRPr>
            </a:lvl1p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13" name="Espace réservé du numéro de diapositive 3"/>
          <p:cNvSpPr>
            <a:spLocks noGrp="1"/>
          </p:cNvSpPr>
          <p:nvPr>
            <p:ph type="sldNum" sz="quarter" idx="4"/>
          </p:nvPr>
        </p:nvSpPr>
        <p:spPr>
          <a:xfrm>
            <a:off x="8388424" y="6496466"/>
            <a:ext cx="756822" cy="365125"/>
          </a:xfrm>
          <a:prstGeom prst="rect">
            <a:avLst/>
          </a:prstGeom>
        </p:spPr>
        <p:txBody>
          <a:bodyPr vert="horz" lIns="91440" tIns="45720" rIns="91440" bIns="45720" rtlCol="0" anchor="t"/>
          <a:lstStyle>
            <a:lvl1pPr algn="r">
              <a:defRPr sz="1400" b="1">
                <a:solidFill>
                  <a:schemeClr val="tx1"/>
                </a:solidFill>
                <a:latin typeface="Arial" panose="020B0604020202020204" pitchFamily="34" charset="0"/>
                <a:cs typeface="Arial" panose="020B0604020202020204" pitchFamily="34" charset="0"/>
              </a:defRPr>
            </a:lvl1pPr>
          </a:lstStyle>
          <a:p>
            <a:fld id="{82F7041B-D599-4C73-9EBD-C2AC1F606250}" type="slidenum">
              <a:rPr lang="en-US" smtClean="0"/>
              <a:t>‹#›</a:t>
            </a:fld>
            <a:endParaRPr lang="en-US" dirty="0"/>
          </a:p>
        </p:txBody>
      </p:sp>
    </p:spTree>
  </p:cSld>
  <p:clrMapOvr>
    <a:masterClrMapping/>
  </p:clrMapOvr>
  <p:transition advClick="0">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9" name="Espace réservé du contenu 8"/>
          <p:cNvSpPr>
            <a:spLocks noGrp="1"/>
          </p:cNvSpPr>
          <p:nvPr>
            <p:ph sz="quarter" idx="1" hasCustomPrompt="1"/>
          </p:nvPr>
        </p:nvSpPr>
        <p:spPr>
          <a:xfrm>
            <a:off x="467544" y="1052736"/>
            <a:ext cx="4041648" cy="5040560"/>
          </a:xfrm>
        </p:spPr>
        <p:txBody>
          <a:bodyPr/>
          <a:lstStyle>
            <a:lvl1pPr eaLnBrk="1" latinLnBrk="0" hangingPunct="1">
              <a:defRPr/>
            </a:lvl1pPr>
            <a:lvl2pPr eaLnBrk="1" latinLnBrk="0" hangingPunct="1">
              <a:defRPr/>
            </a:lvl2pPr>
            <a:lvl3pPr eaLnBrk="1" latinLnBrk="0" hangingPunct="1">
              <a:defRPr/>
            </a:lvl3pPr>
            <a:lvl4pPr marL="263525" indent="0" eaLnBrk="1" latinLnBrk="0" hangingPunct="1">
              <a:buFontTx/>
              <a:buNone/>
              <a:defRPr/>
            </a:lvl4pPr>
          </a:lstStyle>
          <a:p>
            <a:pPr lvl="0" eaLnBrk="1" latinLnBrk="0" hangingPunct="1"/>
            <a:r>
              <a:rPr kumimoji="0" lang="en-US" noProof="0" dirty="0" smtClean="0"/>
              <a:t>Title</a:t>
            </a:r>
            <a:r>
              <a:rPr kumimoji="0" lang="fr-FR" dirty="0" smtClean="0"/>
              <a:t> 1</a:t>
            </a:r>
          </a:p>
          <a:p>
            <a:pPr lvl="1" eaLnBrk="1" latinLnBrk="0" hangingPunct="1"/>
            <a:r>
              <a:rPr kumimoji="0" lang="en-US" noProof="0" dirty="0" smtClean="0"/>
              <a:t>Title 2</a:t>
            </a:r>
          </a:p>
          <a:p>
            <a:pPr lvl="2" eaLnBrk="1" latinLnBrk="0" hangingPunct="1"/>
            <a:r>
              <a:rPr kumimoji="0" lang="en-US" noProof="0" dirty="0" smtClean="0"/>
              <a:t>Title 3</a:t>
            </a:r>
          </a:p>
          <a:p>
            <a:pPr lvl="3" eaLnBrk="1" latinLnBrk="0" hangingPunct="1"/>
            <a:r>
              <a:rPr lang="en-US" noProof="0" dirty="0" smtClean="0"/>
              <a:t>Text</a:t>
            </a:r>
          </a:p>
          <a:p>
            <a:pPr lvl="3" eaLnBrk="1" latinLnBrk="0" hangingPunct="1"/>
            <a:endParaRPr lang="fr-FR" dirty="0" smtClean="0"/>
          </a:p>
        </p:txBody>
      </p:sp>
      <p:sp>
        <p:nvSpPr>
          <p:cNvPr id="11" name="Espace réservé du contenu 10"/>
          <p:cNvSpPr>
            <a:spLocks noGrp="1"/>
          </p:cNvSpPr>
          <p:nvPr>
            <p:ph sz="quarter" idx="2" hasCustomPrompt="1"/>
          </p:nvPr>
        </p:nvSpPr>
        <p:spPr>
          <a:xfrm>
            <a:off x="4642542" y="1049688"/>
            <a:ext cx="4041648" cy="5043608"/>
          </a:xfrm>
        </p:spPr>
        <p:txBody>
          <a:bodyPr/>
          <a:lstStyle>
            <a:lvl1pPr eaLnBrk="1" latinLnBrk="0" hangingPunct="1">
              <a:defRPr/>
            </a:lvl1pPr>
            <a:lvl2pPr eaLnBrk="1" latinLnBrk="0" hangingPunct="1">
              <a:defRPr/>
            </a:lvl2pPr>
            <a:lvl3pPr eaLnBrk="1" latinLnBrk="0" hangingPunct="1">
              <a:defRPr/>
            </a:lvl3pPr>
            <a:lvl4pPr marL="263525" indent="0" eaLnBrk="1" latinLnBrk="0" hangingPunct="1">
              <a:buFontTx/>
              <a:buNone/>
              <a:defRPr/>
            </a:lvl4pPr>
          </a:lstStyle>
          <a:p>
            <a:pPr lvl="0" eaLnBrk="1" latinLnBrk="0" hangingPunct="1"/>
            <a:r>
              <a:rPr kumimoji="0" lang="en-US" noProof="0" dirty="0" smtClean="0"/>
              <a:t>Title</a:t>
            </a:r>
            <a:r>
              <a:rPr kumimoji="0" lang="fr-FR" dirty="0" smtClean="0"/>
              <a:t> 1</a:t>
            </a:r>
          </a:p>
          <a:p>
            <a:pPr lvl="1" eaLnBrk="1" latinLnBrk="0" hangingPunct="1"/>
            <a:r>
              <a:rPr kumimoji="0" lang="en-US" noProof="0" dirty="0" smtClean="0"/>
              <a:t>Title 2</a:t>
            </a:r>
          </a:p>
          <a:p>
            <a:pPr lvl="2" eaLnBrk="1" latinLnBrk="0" hangingPunct="1"/>
            <a:r>
              <a:rPr kumimoji="0" lang="en-US" noProof="0" dirty="0" smtClean="0"/>
              <a:t>Title 3</a:t>
            </a:r>
          </a:p>
          <a:p>
            <a:pPr lvl="3" eaLnBrk="1" latinLnBrk="0" hangingPunct="1"/>
            <a:r>
              <a:rPr lang="en-US" noProof="0" dirty="0" smtClean="0"/>
              <a:t>Text</a:t>
            </a:r>
          </a:p>
        </p:txBody>
      </p:sp>
      <p:sp>
        <p:nvSpPr>
          <p:cNvPr id="12" name="Titre 1"/>
          <p:cNvSpPr>
            <a:spLocks noGrp="1"/>
          </p:cNvSpPr>
          <p:nvPr>
            <p:ph type="title" hasCustomPrompt="1"/>
          </p:nvPr>
        </p:nvSpPr>
        <p:spPr>
          <a:xfrm>
            <a:off x="0" y="0"/>
            <a:ext cx="9144000" cy="908720"/>
          </a:xfrm>
        </p:spPr>
        <p:txBody>
          <a:bodyPr/>
          <a:lstStyle>
            <a:lvl1pPr>
              <a:defRPr/>
            </a:lvl1pPr>
          </a:lstStyle>
          <a:p>
            <a:r>
              <a:rPr kumimoji="0" lang="en-US" noProof="0" dirty="0" smtClean="0"/>
              <a:t>Page Title</a:t>
            </a:r>
            <a:endParaRPr kumimoji="0" lang="en-US" noProof="0" dirty="0"/>
          </a:p>
        </p:txBody>
      </p:sp>
      <p:sp>
        <p:nvSpPr>
          <p:cNvPr id="13" name="Espace réservé du pied de page 2"/>
          <p:cNvSpPr>
            <a:spLocks noGrp="1"/>
          </p:cNvSpPr>
          <p:nvPr>
            <p:ph type="ftr" sz="quarter" idx="3"/>
          </p:nvPr>
        </p:nvSpPr>
        <p:spPr>
          <a:xfrm>
            <a:off x="467544" y="6480000"/>
            <a:ext cx="8216646" cy="365760"/>
          </a:xfrm>
          <a:prstGeom prst="rect">
            <a:avLst/>
          </a:prstGeom>
        </p:spPr>
        <p:txBody>
          <a:bodyPr vert="horz"/>
          <a:lstStyle>
            <a:lvl1pPr algn="ctr" eaLnBrk="1" latinLnBrk="0" hangingPunct="1">
              <a:defRPr kumimoji="0" sz="1050" b="0">
                <a:solidFill>
                  <a:schemeClr val="tx2"/>
                </a:solidFill>
                <a:latin typeface="Times New Roman" panose="02020603050405020304" pitchFamily="18" charset="0"/>
                <a:cs typeface="Times New Roman" panose="02020603050405020304" pitchFamily="18" charset="0"/>
              </a:defRPr>
            </a:lvl1pPr>
          </a:lstStyle>
          <a:p>
            <a:r>
              <a:rPr lang="en-US" dirty="0" smtClean="0"/>
              <a:t>A. A. Vasilakis &amp; I. </a:t>
            </a:r>
            <a:r>
              <a:rPr lang="en-US" dirty="0" err="1" smtClean="0"/>
              <a:t>Fudos</a:t>
            </a:r>
            <a:r>
              <a:rPr lang="en-US" dirty="0" smtClean="0"/>
              <a:t> / Pose Partitioning for Multi-resolution Segmentation of Arbitrary Mesh Animations</a:t>
            </a:r>
            <a:endParaRPr lang="fr-BE" dirty="0"/>
          </a:p>
        </p:txBody>
      </p:sp>
      <p:sp>
        <p:nvSpPr>
          <p:cNvPr id="15" name="Espace réservé du numéro de diapositive 3"/>
          <p:cNvSpPr>
            <a:spLocks noGrp="1"/>
          </p:cNvSpPr>
          <p:nvPr>
            <p:ph type="sldNum" sz="quarter" idx="4"/>
          </p:nvPr>
        </p:nvSpPr>
        <p:spPr>
          <a:xfrm>
            <a:off x="8388424" y="6496466"/>
            <a:ext cx="756822" cy="365125"/>
          </a:xfrm>
          <a:prstGeom prst="rect">
            <a:avLst/>
          </a:prstGeom>
        </p:spPr>
        <p:txBody>
          <a:bodyPr vert="horz" lIns="91440" tIns="45720" rIns="91440" bIns="45720" rtlCol="0" anchor="t"/>
          <a:lstStyle>
            <a:lvl1pPr algn="r">
              <a:defRPr sz="1400" b="1">
                <a:solidFill>
                  <a:schemeClr val="tx1"/>
                </a:solidFill>
                <a:latin typeface="Arial" panose="020B0604020202020204" pitchFamily="34" charset="0"/>
                <a:cs typeface="Arial" panose="020B0604020202020204" pitchFamily="34" charset="0"/>
              </a:defRPr>
            </a:lvl1pPr>
          </a:lstStyle>
          <a:p>
            <a:fld id="{1894F34B-7747-4CFC-9597-1CE427ADEDA3}" type="slidenum">
              <a:rPr lang="en-US" smtClean="0"/>
              <a:t>‹#›</a:t>
            </a:fld>
            <a:endParaRPr lang="en-US" dirty="0"/>
          </a:p>
        </p:txBody>
      </p:sp>
    </p:spTree>
  </p:cSld>
  <p:clrMapOvr>
    <a:masterClrMapping/>
  </p:clrMapOvr>
  <p:transition advClick="0">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0" y="0"/>
            <a:ext cx="9144000" cy="908720"/>
          </a:xfrm>
        </p:spPr>
        <p:txBody>
          <a:bodyPr/>
          <a:lstStyle>
            <a:lvl1pPr>
              <a:defRPr/>
            </a:lvl1pPr>
          </a:lstStyle>
          <a:p>
            <a:r>
              <a:rPr kumimoji="0" lang="en-US" noProof="0" dirty="0" smtClean="0"/>
              <a:t>Page Title</a:t>
            </a:r>
            <a:endParaRPr kumimoji="0" lang="en-US" noProof="0" dirty="0"/>
          </a:p>
        </p:txBody>
      </p:sp>
      <p:sp>
        <p:nvSpPr>
          <p:cNvPr id="10" name="Espace réservé du pied de page 2"/>
          <p:cNvSpPr>
            <a:spLocks noGrp="1"/>
          </p:cNvSpPr>
          <p:nvPr>
            <p:ph type="ftr" sz="quarter" idx="3"/>
          </p:nvPr>
        </p:nvSpPr>
        <p:spPr>
          <a:xfrm>
            <a:off x="755576" y="6480000"/>
            <a:ext cx="7920880" cy="365760"/>
          </a:xfrm>
          <a:prstGeom prst="rect">
            <a:avLst/>
          </a:prstGeom>
        </p:spPr>
        <p:txBody>
          <a:bodyPr vert="horz"/>
          <a:lstStyle>
            <a:lvl1pPr algn="ctr" eaLnBrk="1" latinLnBrk="0" hangingPunct="1">
              <a:defRPr kumimoji="0" sz="1050" b="0">
                <a:solidFill>
                  <a:schemeClr val="tx2"/>
                </a:solidFill>
                <a:latin typeface="Times New Roman" panose="02020603050405020304" pitchFamily="18" charset="0"/>
                <a:cs typeface="Times New Roman" panose="02020603050405020304" pitchFamily="18" charset="0"/>
              </a:defRPr>
            </a:lvl1pPr>
          </a:lstStyle>
          <a:p>
            <a:r>
              <a:rPr lang="en-US" dirty="0" smtClean="0"/>
              <a:t>A. A. Vasilakis &amp; I. </a:t>
            </a:r>
            <a:r>
              <a:rPr lang="en-US" dirty="0" err="1" smtClean="0"/>
              <a:t>Fudos</a:t>
            </a:r>
            <a:r>
              <a:rPr lang="en-US" dirty="0" smtClean="0"/>
              <a:t> / Pose Partitioning for Multi-resolution Segmentation of Arbitrary Mesh Animations</a:t>
            </a:r>
            <a:endParaRPr lang="fr-BE" dirty="0"/>
          </a:p>
        </p:txBody>
      </p:sp>
      <p:sp>
        <p:nvSpPr>
          <p:cNvPr id="12" name="Espace réservé du numéro de diapositive 3"/>
          <p:cNvSpPr>
            <a:spLocks noGrp="1"/>
          </p:cNvSpPr>
          <p:nvPr>
            <p:ph type="sldNum" sz="quarter" idx="4"/>
          </p:nvPr>
        </p:nvSpPr>
        <p:spPr>
          <a:xfrm>
            <a:off x="8388424" y="6496466"/>
            <a:ext cx="756822" cy="365125"/>
          </a:xfrm>
          <a:prstGeom prst="rect">
            <a:avLst/>
          </a:prstGeom>
        </p:spPr>
        <p:txBody>
          <a:bodyPr vert="horz" lIns="91440" tIns="45720" rIns="91440" bIns="45720" rtlCol="0" anchor="t"/>
          <a:lstStyle>
            <a:lvl1pPr algn="r">
              <a:defRPr sz="1400" b="1">
                <a:solidFill>
                  <a:schemeClr val="tx1"/>
                </a:solidFill>
                <a:latin typeface="Arial" panose="020B0604020202020204" pitchFamily="34" charset="0"/>
                <a:cs typeface="Arial" panose="020B0604020202020204" pitchFamily="34" charset="0"/>
              </a:defRPr>
            </a:lvl1pPr>
          </a:lstStyle>
          <a:p>
            <a:fld id="{A9381F49-096A-4111-B062-81910F3E72D8}" type="slidenum">
              <a:rPr lang="en-US" smtClean="0"/>
              <a:t>‹#›</a:t>
            </a:fld>
            <a:endParaRPr lang="en-US" dirty="0"/>
          </a:p>
        </p:txBody>
      </p:sp>
    </p:spTree>
  </p:cSld>
  <p:clrMapOvr>
    <a:masterClrMapping/>
  </p:clrMapOvr>
  <p:transition advClick="0">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0" y="0"/>
            <a:ext cx="9144000" cy="90872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5400000" scaled="1"/>
            <a:tileRect/>
          </a:gradFill>
          <a:effectLst>
            <a:outerShdw blurRad="50800" dist="38100" dir="2700000" algn="tl" rotWithShape="0">
              <a:prstClr val="black">
                <a:alpha val="40000"/>
              </a:prstClr>
            </a:outerShdw>
          </a:effectLst>
        </p:spPr>
        <p:txBody>
          <a:bodyPr vert="horz" lIns="180000" tIns="108000" rIns="180000" bIns="108000" anchor="t" anchorCtr="0">
            <a:normAutofit/>
          </a:bodyPr>
          <a:lstStyle/>
          <a:p>
            <a:r>
              <a:rPr kumimoji="0" lang="en-US" noProof="0" dirty="0" smtClean="0"/>
              <a:t>General Title</a:t>
            </a:r>
            <a:endParaRPr kumimoji="0" lang="en-US" noProof="0" dirty="0"/>
          </a:p>
        </p:txBody>
      </p:sp>
      <p:sp>
        <p:nvSpPr>
          <p:cNvPr id="13" name="Espace réservé du texte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noProof="0" dirty="0" smtClean="0"/>
              <a:t>Title</a:t>
            </a:r>
            <a:r>
              <a:rPr kumimoji="0" lang="fr-FR" dirty="0" smtClean="0"/>
              <a:t> 1</a:t>
            </a:r>
          </a:p>
          <a:p>
            <a:pPr lvl="1" eaLnBrk="1" latinLnBrk="0" hangingPunct="1"/>
            <a:r>
              <a:rPr kumimoji="0" lang="en-US" noProof="0" dirty="0" smtClean="0"/>
              <a:t>Title 2</a:t>
            </a:r>
          </a:p>
          <a:p>
            <a:pPr lvl="2" eaLnBrk="1" latinLnBrk="0" hangingPunct="1"/>
            <a:r>
              <a:rPr kumimoji="0" lang="en-US" noProof="0" dirty="0" smtClean="0"/>
              <a:t>Title 3</a:t>
            </a:r>
          </a:p>
        </p:txBody>
      </p:sp>
      <p:sp>
        <p:nvSpPr>
          <p:cNvPr id="3" name="Espace réservé du pied de page 2"/>
          <p:cNvSpPr>
            <a:spLocks noGrp="1"/>
          </p:cNvSpPr>
          <p:nvPr>
            <p:ph type="ftr" sz="quarter" idx="3"/>
          </p:nvPr>
        </p:nvSpPr>
        <p:spPr>
          <a:xfrm>
            <a:off x="457200" y="6480000"/>
            <a:ext cx="8229600" cy="365760"/>
          </a:xfrm>
          <a:prstGeom prst="rect">
            <a:avLst/>
          </a:prstGeom>
        </p:spPr>
        <p:txBody>
          <a:bodyPr vert="horz" anchor="b"/>
          <a:lstStyle>
            <a:lvl1pPr algn="ctr" eaLnBrk="1" latinLnBrk="0" hangingPunct="1">
              <a:defRPr kumimoji="0" sz="1050" b="0" i="1">
                <a:solidFill>
                  <a:schemeClr val="tx2"/>
                </a:solidFill>
                <a:latin typeface="Times New Roman" panose="02020603050405020304" pitchFamily="18" charset="0"/>
                <a:cs typeface="Times New Roman" panose="02020603050405020304" pitchFamily="18" charset="0"/>
              </a:defRPr>
            </a:lvl1pPr>
          </a:lstStyle>
          <a:p>
            <a:r>
              <a:rPr lang="en-US" dirty="0" smtClean="0"/>
              <a:t>A. A. </a:t>
            </a:r>
            <a:r>
              <a:rPr lang="en-US" dirty="0" err="1" smtClean="0"/>
              <a:t>Vasilakis</a:t>
            </a:r>
            <a:r>
              <a:rPr lang="en-US" dirty="0" smtClean="0"/>
              <a:t> &amp; I. </a:t>
            </a:r>
            <a:r>
              <a:rPr lang="en-US" dirty="0" err="1" smtClean="0"/>
              <a:t>Fudos</a:t>
            </a:r>
            <a:r>
              <a:rPr lang="en-US" dirty="0" smtClean="0"/>
              <a:t> / Pose Partitioning for Multi-resolution Segmentation of Arbitrary Mesh Animations</a:t>
            </a:r>
            <a:endParaRPr lang="fr-BE" dirty="0"/>
          </a:p>
        </p:txBody>
      </p:sp>
      <p:sp>
        <p:nvSpPr>
          <p:cNvPr id="4" name="Espace réservé du numéro de diapositive 3"/>
          <p:cNvSpPr>
            <a:spLocks noGrp="1"/>
          </p:cNvSpPr>
          <p:nvPr>
            <p:ph type="sldNum" sz="quarter" idx="4"/>
          </p:nvPr>
        </p:nvSpPr>
        <p:spPr>
          <a:xfrm>
            <a:off x="8388424" y="6496466"/>
            <a:ext cx="756822" cy="365125"/>
          </a:xfrm>
          <a:prstGeom prst="rect">
            <a:avLst/>
          </a:prstGeom>
        </p:spPr>
        <p:txBody>
          <a:bodyPr vert="horz" lIns="91440" tIns="45720" rIns="91440" bIns="45720" rtlCol="0" anchor="t"/>
          <a:lstStyle>
            <a:lvl1pPr algn="r">
              <a:defRPr sz="1400" b="1">
                <a:solidFill>
                  <a:schemeClr val="tx1"/>
                </a:solidFill>
                <a:latin typeface="Arial" panose="020B0604020202020204" pitchFamily="34" charset="0"/>
                <a:cs typeface="Arial" panose="020B0604020202020204" pitchFamily="34" charset="0"/>
              </a:defRPr>
            </a:lvl1pPr>
          </a:lstStyle>
          <a:p>
            <a:fld id="{2502DF4D-54FB-4020-A7F7-B5873397BE04}"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Lst>
  <p:transition advClick="0">
    <p:wipe/>
  </p:transition>
  <p:timing>
    <p:tnLst>
      <p:par>
        <p:cTn id="1" dur="indefinite" restart="never" nodeType="tmRoot"/>
      </p:par>
    </p:tnLst>
  </p:timing>
  <p:hf hdr="0" dt="0"/>
  <p:txStyles>
    <p:titleStyle>
      <a:lvl1pPr algn="l" rtl="0" eaLnBrk="1" latinLnBrk="0" hangingPunct="1">
        <a:spcBef>
          <a:spcPct val="0"/>
        </a:spcBef>
        <a:buNone/>
        <a:defRPr kumimoji="0" sz="2800" b="1" kern="1200">
          <a:solidFill>
            <a:schemeClr val="bg1">
              <a:lumMod val="85000"/>
            </a:schemeClr>
          </a:solidFill>
          <a:latin typeface="Arial" panose="020B0604020202020204" pitchFamily="34" charset="0"/>
          <a:ea typeface="+mj-ea"/>
          <a:cs typeface="Arial" panose="020B0604020202020204" pitchFamily="34" charset="0"/>
        </a:defRPr>
      </a:lvl1pPr>
    </p:titleStyle>
    <p:bodyStyle>
      <a:lvl1pPr marL="274320" indent="-274320" algn="l" rtl="0" eaLnBrk="1" latinLnBrk="0" hangingPunct="1">
        <a:spcBef>
          <a:spcPts val="600"/>
        </a:spcBef>
        <a:buClr>
          <a:srgbClr val="0070C0"/>
        </a:buClr>
        <a:buSzPct val="76000"/>
        <a:buFont typeface="Wingdings 3"/>
        <a:buChar char=""/>
        <a:defRPr kumimoji="0" sz="2600" b="0" kern="1200">
          <a:solidFill>
            <a:srgbClr val="0070C0"/>
          </a:solidFill>
          <a:latin typeface="Arial" panose="020B0604020202020204" pitchFamily="34" charset="0"/>
          <a:ea typeface="+mn-ea"/>
          <a:cs typeface="Arial" panose="020B0604020202020204" pitchFamily="34" charset="0"/>
        </a:defRPr>
      </a:lvl1pPr>
      <a:lvl2pPr marL="266700" indent="-266700" algn="l" rtl="0" eaLnBrk="1" latinLnBrk="0" hangingPunct="1">
        <a:spcBef>
          <a:spcPts val="500"/>
        </a:spcBef>
        <a:buClr>
          <a:srgbClr val="00B050"/>
        </a:buClr>
        <a:buSzPct val="76000"/>
        <a:buFont typeface="Wingdings 3"/>
        <a:buChar char=""/>
        <a:defRPr kumimoji="0" sz="2300" kern="1200">
          <a:solidFill>
            <a:srgbClr val="00B050"/>
          </a:solidFill>
          <a:latin typeface="Arial" panose="020B0604020202020204" pitchFamily="34" charset="0"/>
          <a:ea typeface="+mn-ea"/>
          <a:cs typeface="Arial" panose="020B0604020202020204" pitchFamily="34" charset="0"/>
        </a:defRPr>
      </a:lvl2pPr>
      <a:lvl3pPr marL="266700" indent="-266700" algn="l" rtl="0" eaLnBrk="1" latinLnBrk="0" hangingPunct="1">
        <a:spcBef>
          <a:spcPts val="500"/>
        </a:spcBef>
        <a:buClr>
          <a:srgbClr val="FF0000"/>
        </a:buClr>
        <a:buSzPct val="76000"/>
        <a:buFont typeface="Wingdings 3"/>
        <a:buChar char=""/>
        <a:defRPr kumimoji="0" sz="2000" kern="1200">
          <a:solidFill>
            <a:srgbClr val="FF0000"/>
          </a:solidFill>
          <a:latin typeface="Arial" panose="020B0604020202020204" pitchFamily="34" charset="0"/>
          <a:ea typeface="+mn-ea"/>
          <a:cs typeface="Arial" panose="020B0604020202020204" pitchFamily="34" charset="0"/>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33.png"/><Relationship Id="rId7" Type="http://schemas.openxmlformats.org/officeDocument/2006/relationships/image" Target="../media/image41.png"/><Relationship Id="rId12"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410.png"/><Relationship Id="rId4" Type="http://schemas.openxmlformats.org/officeDocument/2006/relationships/image" Target="../media/image38.png"/><Relationship Id="rId9" Type="http://schemas.openxmlformats.org/officeDocument/2006/relationships/image" Target="../media/image40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microsoft.com/office/2007/relationships/media" Target="../media/media7.wmv"/><Relationship Id="rId7" Type="http://schemas.openxmlformats.org/officeDocument/2006/relationships/image" Target="../media/image48.png"/><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video" Target="../media/media7.wmv"/></Relationships>
</file>

<file path=ppt/slides/_rels/slide17.xml.rels><?xml version="1.0" encoding="UTF-8" standalone="yes"?>
<Relationships xmlns="http://schemas.openxmlformats.org/package/2006/relationships"><Relationship Id="rId8" Type="http://schemas.openxmlformats.org/officeDocument/2006/relationships/video" Target="../media/media11.wmv"/><Relationship Id="rId13" Type="http://schemas.openxmlformats.org/officeDocument/2006/relationships/image" Target="../media/image49.png"/><Relationship Id="rId18" Type="http://schemas.openxmlformats.org/officeDocument/2006/relationships/image" Target="../media/image54.png"/><Relationship Id="rId3" Type="http://schemas.microsoft.com/office/2007/relationships/media" Target="../media/media9.wmv"/><Relationship Id="rId7" Type="http://schemas.microsoft.com/office/2007/relationships/media" Target="../media/media11.wmv"/><Relationship Id="rId12" Type="http://schemas.openxmlformats.org/officeDocument/2006/relationships/notesSlide" Target="../notesSlides/notesSlide17.xml"/><Relationship Id="rId17" Type="http://schemas.openxmlformats.org/officeDocument/2006/relationships/image" Target="../media/image53.png"/><Relationship Id="rId2" Type="http://schemas.openxmlformats.org/officeDocument/2006/relationships/video" Target="../media/media8.wmv"/><Relationship Id="rId16" Type="http://schemas.openxmlformats.org/officeDocument/2006/relationships/image" Target="../media/image52.png"/><Relationship Id="rId1" Type="http://schemas.microsoft.com/office/2007/relationships/media" Target="../media/media8.wmv"/><Relationship Id="rId6" Type="http://schemas.openxmlformats.org/officeDocument/2006/relationships/video" Target="../media/media10.wmv"/><Relationship Id="rId11" Type="http://schemas.openxmlformats.org/officeDocument/2006/relationships/slideLayout" Target="../slideLayouts/slideLayout2.xml"/><Relationship Id="rId5" Type="http://schemas.microsoft.com/office/2007/relationships/media" Target="../media/media10.wmv"/><Relationship Id="rId15" Type="http://schemas.openxmlformats.org/officeDocument/2006/relationships/image" Target="../media/image51.png"/><Relationship Id="rId10" Type="http://schemas.openxmlformats.org/officeDocument/2006/relationships/video" Target="../media/media12.wmv"/><Relationship Id="rId4" Type="http://schemas.openxmlformats.org/officeDocument/2006/relationships/video" Target="../media/media9.wmv"/><Relationship Id="rId9" Type="http://schemas.microsoft.com/office/2007/relationships/media" Target="../media/media12.wmv"/><Relationship Id="rId1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14.wmv"/><Relationship Id="rId7" Type="http://schemas.openxmlformats.org/officeDocument/2006/relationships/image" Target="../media/image55.png"/><Relationship Id="rId2" Type="http://schemas.openxmlformats.org/officeDocument/2006/relationships/video" Target="../media/media13.wmv"/><Relationship Id="rId1" Type="http://schemas.microsoft.com/office/2007/relationships/media" Target="../media/media13.wmv"/><Relationship Id="rId6" Type="http://schemas.openxmlformats.org/officeDocument/2006/relationships/notesSlide" Target="../notesSlides/notesSlide18.xml"/><Relationship Id="rId5" Type="http://schemas.openxmlformats.org/officeDocument/2006/relationships/slideLayout" Target="../slideLayouts/slideLayout2.xml"/><Relationship Id="rId10" Type="http://schemas.openxmlformats.org/officeDocument/2006/relationships/image" Target="../media/image58.png"/><Relationship Id="rId4" Type="http://schemas.openxmlformats.org/officeDocument/2006/relationships/video" Target="../media/media14.wmv"/><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media" Target="../media/media16.wmv"/><Relationship Id="rId7" Type="http://schemas.openxmlformats.org/officeDocument/2006/relationships/image" Target="../media/image59.png"/><Relationship Id="rId2" Type="http://schemas.openxmlformats.org/officeDocument/2006/relationships/video" Target="../media/media15.wmv"/><Relationship Id="rId1" Type="http://schemas.microsoft.com/office/2007/relationships/media" Target="../media/media15.wmv"/><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video" Target="../media/media16.wmv"/><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media" Target="../media/media18.wmv"/><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video" Target="../media/media17.wmv"/><Relationship Id="rId1" Type="http://schemas.microsoft.com/office/2007/relationships/media" Target="../media/media17.wmv"/><Relationship Id="rId6" Type="http://schemas.openxmlformats.org/officeDocument/2006/relationships/notesSlide" Target="../notesSlides/notesSlide21.xml"/><Relationship Id="rId11" Type="http://schemas.openxmlformats.org/officeDocument/2006/relationships/image" Target="../media/image67.png"/><Relationship Id="rId5" Type="http://schemas.openxmlformats.org/officeDocument/2006/relationships/slideLayout" Target="../slideLayouts/slideLayout2.xml"/><Relationship Id="rId10" Type="http://schemas.openxmlformats.org/officeDocument/2006/relationships/image" Target="../media/image66.png"/><Relationship Id="rId4" Type="http://schemas.openxmlformats.org/officeDocument/2006/relationships/video" Target="../media/media18.wmv"/><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19.wmv"/><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notesSlide" Target="../notesSlides/notesSlide22.xml"/><Relationship Id="rId11" Type="http://schemas.openxmlformats.org/officeDocument/2006/relationships/image" Target="../media/image72.png"/><Relationship Id="rId5" Type="http://schemas.openxmlformats.org/officeDocument/2006/relationships/slideLayout" Target="../slideLayouts/slideLayout2.xml"/><Relationship Id="rId10" Type="http://schemas.openxmlformats.org/officeDocument/2006/relationships/image" Target="../media/image71.png"/><Relationship Id="rId4" Type="http://schemas.openxmlformats.org/officeDocument/2006/relationships/video" Target="../media/media19.wmv"/><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media" Target="../media/media21.wmv"/><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video" Target="../media/media20.wmv"/><Relationship Id="rId1" Type="http://schemas.microsoft.com/office/2007/relationships/media" Target="../media/media20.wmv"/><Relationship Id="rId6" Type="http://schemas.openxmlformats.org/officeDocument/2006/relationships/notesSlide" Target="../notesSlides/notesSlide23.xml"/><Relationship Id="rId11" Type="http://schemas.openxmlformats.org/officeDocument/2006/relationships/image" Target="../media/image78.png"/><Relationship Id="rId5" Type="http://schemas.openxmlformats.org/officeDocument/2006/relationships/slideLayout" Target="../slideLayouts/slideLayout2.xml"/><Relationship Id="rId10" Type="http://schemas.openxmlformats.org/officeDocument/2006/relationships/image" Target="../media/image77.png"/><Relationship Id="rId4" Type="http://schemas.openxmlformats.org/officeDocument/2006/relationships/video" Target="../media/media21.wmv"/><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media" Target="../media/media23.wmv"/><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video" Target="../media/media22.wmv"/><Relationship Id="rId1" Type="http://schemas.microsoft.com/office/2007/relationships/media" Target="../media/media22.wmv"/><Relationship Id="rId6" Type="http://schemas.openxmlformats.org/officeDocument/2006/relationships/notesSlide" Target="../notesSlides/notesSlide24.xml"/><Relationship Id="rId11" Type="http://schemas.openxmlformats.org/officeDocument/2006/relationships/image" Target="../media/image84.png"/><Relationship Id="rId5" Type="http://schemas.openxmlformats.org/officeDocument/2006/relationships/slideLayout" Target="../slideLayouts/slideLayout2.xml"/><Relationship Id="rId10" Type="http://schemas.openxmlformats.org/officeDocument/2006/relationships/image" Target="../media/image83.png"/><Relationship Id="rId4" Type="http://schemas.openxmlformats.org/officeDocument/2006/relationships/video" Target="../media/media23.wmv"/><Relationship Id="rId9" Type="http://schemas.openxmlformats.org/officeDocument/2006/relationships/image" Target="../media/image82.png"/></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media" Target="../media/media25.wmv"/><Relationship Id="rId7" Type="http://schemas.openxmlformats.org/officeDocument/2006/relationships/image" Target="../media/image88.png"/><Relationship Id="rId12" Type="http://schemas.openxmlformats.org/officeDocument/2006/relationships/image" Target="../media/image680.png"/><Relationship Id="rId2" Type="http://schemas.openxmlformats.org/officeDocument/2006/relationships/video" Target="../media/media24.wmv"/><Relationship Id="rId1" Type="http://schemas.microsoft.com/office/2007/relationships/media" Target="../media/media24.wmv"/><Relationship Id="rId6" Type="http://schemas.openxmlformats.org/officeDocument/2006/relationships/notesSlide" Target="../notesSlides/notesSlide25.xml"/><Relationship Id="rId11" Type="http://schemas.openxmlformats.org/officeDocument/2006/relationships/image" Target="../media/image87.png"/><Relationship Id="rId5" Type="http://schemas.openxmlformats.org/officeDocument/2006/relationships/slideLayout" Target="../slideLayouts/slideLayout2.xml"/><Relationship Id="rId10" Type="http://schemas.openxmlformats.org/officeDocument/2006/relationships/image" Target="../media/image91.png"/><Relationship Id="rId4" Type="http://schemas.openxmlformats.org/officeDocument/2006/relationships/video" Target="../media/media25.wmv"/><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94.png"/><Relationship Id="rId3" Type="http://schemas.microsoft.com/office/2007/relationships/media" Target="../media/media27.wmv"/><Relationship Id="rId7" Type="http://schemas.openxmlformats.org/officeDocument/2006/relationships/image" Target="../media/image93.png"/><Relationship Id="rId12" Type="http://schemas.openxmlformats.org/officeDocument/2006/relationships/image" Target="../media/image680.png"/><Relationship Id="rId2" Type="http://schemas.openxmlformats.org/officeDocument/2006/relationships/video" Target="../media/media26.wmv"/><Relationship Id="rId1" Type="http://schemas.microsoft.com/office/2007/relationships/media" Target="../media/media26.wmv"/><Relationship Id="rId6" Type="http://schemas.openxmlformats.org/officeDocument/2006/relationships/notesSlide" Target="../notesSlides/notesSlide26.xml"/><Relationship Id="rId11" Type="http://schemas.openxmlformats.org/officeDocument/2006/relationships/image" Target="../media/image92.png"/><Relationship Id="rId5" Type="http://schemas.openxmlformats.org/officeDocument/2006/relationships/slideLayout" Target="../slideLayouts/slideLayout2.xml"/><Relationship Id="rId10" Type="http://schemas.openxmlformats.org/officeDocument/2006/relationships/image" Target="../media/image89.png"/><Relationship Id="rId4" Type="http://schemas.openxmlformats.org/officeDocument/2006/relationships/video" Target="../media/media27.wmv"/><Relationship Id="rId9" Type="http://schemas.openxmlformats.org/officeDocument/2006/relationships/image" Target="../media/image95.pn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2.wmv"/><Relationship Id="rId7"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11" Type="http://schemas.openxmlformats.org/officeDocument/2006/relationships/image" Target="../media/image17.png"/><Relationship Id="rId5" Type="http://schemas.microsoft.com/office/2007/relationships/media" Target="../media/media3.wmv"/><Relationship Id="rId10" Type="http://schemas.openxmlformats.org/officeDocument/2006/relationships/image" Target="../media/image16.png"/><Relationship Id="rId4" Type="http://schemas.openxmlformats.org/officeDocument/2006/relationships/video" Target="../media/media2.wm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5.wmv"/><Relationship Id="rId7" Type="http://schemas.openxmlformats.org/officeDocument/2006/relationships/image" Target="../media/image31.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video" Target="../media/media5.wm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Eurographics 2014 – Strasbourg – France</a:t>
            </a:r>
            <a:endParaRPr lang="en-US" dirty="0"/>
          </a:p>
        </p:txBody>
      </p:sp>
      <p:sp>
        <p:nvSpPr>
          <p:cNvPr id="3" name="Espace réservé du numéro de diapositive 2"/>
          <p:cNvSpPr>
            <a:spLocks noGrp="1"/>
          </p:cNvSpPr>
          <p:nvPr>
            <p:ph type="sldNum" sz="quarter" idx="4"/>
          </p:nvPr>
        </p:nvSpPr>
        <p:spPr/>
        <p:txBody>
          <a:bodyPr/>
          <a:lstStyle/>
          <a:p>
            <a:fld id="{A9381F49-096A-4111-B062-81910F3E72D8}" type="slidenum">
              <a:rPr lang="en-US" smtClean="0"/>
              <a:t>1</a:t>
            </a:fld>
            <a:endParaRPr lang="en-US"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692696"/>
            <a:ext cx="5773693" cy="5953530"/>
          </a:xfrm>
          <a:prstGeom prst="rect">
            <a:avLst/>
          </a:prstGeom>
        </p:spPr>
      </p:pic>
      <p:sp>
        <p:nvSpPr>
          <p:cNvPr id="6" name="Footer Placeholder 5"/>
          <p:cNvSpPr>
            <a:spLocks noGrp="1"/>
          </p:cNvSpPr>
          <p:nvPr>
            <p:ph type="ftr" sz="quarter" idx="3"/>
          </p:nvPr>
        </p:nvSpPr>
        <p:spPr/>
        <p:txBody>
          <a:bodyPr/>
          <a:lstStyle/>
          <a:p>
            <a:r>
              <a:rPr lang="en-US" dirty="0" smtClean="0"/>
              <a:t>A. A. Vasilakis &amp; I. </a:t>
            </a:r>
            <a:r>
              <a:rPr lang="en-US" dirty="0" err="1" smtClean="0"/>
              <a:t>Fudos</a:t>
            </a:r>
            <a:r>
              <a:rPr lang="en-US" dirty="0" smtClean="0"/>
              <a:t> / Pose Partitioning for Multi-resolution Segmentation of Arbitrary Mesh Animations</a:t>
            </a:r>
            <a:endParaRPr lang="fr-BE" dirty="0"/>
          </a:p>
        </p:txBody>
      </p:sp>
    </p:spTree>
    <p:extLst>
      <p:ext uri="{BB962C8B-B14F-4D97-AF65-F5344CB8AC3E}">
        <p14:creationId xmlns:p14="http://schemas.microsoft.com/office/powerpoint/2010/main" val="669030258"/>
      </p:ext>
    </p:extLst>
  </p:cSld>
  <p:clrMapOvr>
    <a:masterClrMapping/>
  </p:clrMapOvr>
  <p:transition advClick="0">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Framework Overview</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10</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56" y="1196752"/>
            <a:ext cx="8964488" cy="878352"/>
          </a:xfrm>
          <a:prstGeom prst="rect">
            <a:avLst/>
          </a:prstGeom>
        </p:spPr>
      </p:pic>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2204864"/>
                <a:ext cx="9036496" cy="4291602"/>
              </a:xfrm>
            </p:spPr>
            <p:txBody>
              <a:bodyPr>
                <a:normAutofit/>
              </a:bodyPr>
              <a:lstStyle/>
              <a:p>
                <a:pPr marL="0" indent="0">
                  <a:buNone/>
                </a:pPr>
                <a:r>
                  <a:rPr lang="en-US" sz="2400" dirty="0" smtClean="0">
                    <a:solidFill>
                      <a:schemeClr val="tx1"/>
                    </a:solidFill>
                    <a:latin typeface="Cambria" panose="02040503050406030204" pitchFamily="18" charset="0"/>
                  </a:rPr>
                  <a:t>Given a </a:t>
                </a:r>
                <a:r>
                  <a:rPr lang="en-US" sz="2400" i="1" dirty="0" smtClean="0">
                    <a:solidFill>
                      <a:schemeClr val="tx1"/>
                    </a:solidFill>
                    <a:latin typeface="Cambria" panose="02040503050406030204" pitchFamily="18" charset="0"/>
                  </a:rPr>
                  <a:t>mesh animation</a:t>
                </a:r>
                <a:r>
                  <a:rPr lang="en-US" sz="2400" dirty="0" smtClean="0">
                    <a:solidFill>
                      <a:schemeClr val="tx1"/>
                    </a:solidFill>
                    <a:latin typeface="Cambria" panose="02040503050406030204" pitchFamily="18" charset="0"/>
                  </a:rPr>
                  <a:t>: </a:t>
                </a:r>
                <a14:m>
                  <m:oMath xmlns:m="http://schemas.openxmlformats.org/officeDocument/2006/math">
                    <m:r>
                      <a:rPr lang="en-US" sz="2400" b="0" i="1" smtClean="0">
                        <a:solidFill>
                          <a:schemeClr val="tx1"/>
                        </a:solidFill>
                        <a:latin typeface="Cambria Math" panose="02040503050406030204" pitchFamily="18" charset="0"/>
                      </a:rPr>
                      <m:t>𝐴</m:t>
                    </m:r>
                    <m:r>
                      <a:rPr lang="en-US" sz="2400" b="0" i="1" smtClean="0">
                        <a:solidFill>
                          <a:schemeClr val="tx1"/>
                        </a:solidFill>
                        <a:latin typeface="Cambria Math" panose="02040503050406030204" pitchFamily="18" charset="0"/>
                      </a:rPr>
                      <m:t>=</m:t>
                    </m:r>
                    <m:d>
                      <m:dPr>
                        <m:begChr m:val="{"/>
                        <m:endChr m:val="}"/>
                        <m:ctrlPr>
                          <a:rPr lang="en-US" sz="2400" b="0" i="1" smtClean="0">
                            <a:solidFill>
                              <a:schemeClr val="tx1"/>
                            </a:solidFill>
                            <a:latin typeface="Cambria Math" panose="02040503050406030204" pitchFamily="18" charset="0"/>
                          </a:rPr>
                        </m:ctrlPr>
                      </m:dPr>
                      <m:e>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𝑝</m:t>
                            </m:r>
                          </m:e>
                          <m:sub>
                            <m:r>
                              <a:rPr lang="en-US" sz="2400" b="0" i="1" smtClean="0">
                                <a:solidFill>
                                  <a:schemeClr val="tx1"/>
                                </a:solidFill>
                                <a:latin typeface="Cambria Math" panose="02040503050406030204" pitchFamily="18" charset="0"/>
                              </a:rPr>
                              <m:t>0</m:t>
                            </m:r>
                          </m:sub>
                        </m:sSub>
                        <m:r>
                          <a:rPr lang="en-US" sz="2400" b="0" i="1" smtClean="0">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𝑝</m:t>
                            </m:r>
                          </m:e>
                          <m:sub>
                            <m:r>
                              <a:rPr lang="en-US" sz="2400" b="0" i="1" smtClean="0">
                                <a:solidFill>
                                  <a:schemeClr val="tx1"/>
                                </a:solidFill>
                                <a:latin typeface="Cambria Math" panose="02040503050406030204" pitchFamily="18" charset="0"/>
                              </a:rPr>
                              <m:t>1</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𝑝</m:t>
                            </m:r>
                          </m:e>
                          <m:sub>
                            <m:r>
                              <a:rPr lang="en-US" sz="2400" b="0" i="1" smtClean="0">
                                <a:solidFill>
                                  <a:schemeClr val="tx1"/>
                                </a:solidFill>
                                <a:latin typeface="Cambria Math" panose="02040503050406030204" pitchFamily="18" charset="0"/>
                              </a:rPr>
                              <m:t>𝑘</m:t>
                            </m:r>
                          </m:sub>
                        </m:sSub>
                      </m:e>
                    </m:d>
                  </m:oMath>
                </a14:m>
                <a:r>
                  <a:rPr lang="en-US" sz="2400" dirty="0" smtClean="0">
                    <a:solidFill>
                      <a:schemeClr val="tx1"/>
                    </a:solidFill>
                    <a:latin typeface="Cambria" panose="02040503050406030204" pitchFamily="18" charset="0"/>
                  </a:rPr>
                  <a:t> with </a:t>
                </a:r>
                <a:r>
                  <a:rPr lang="en-US" sz="2400" i="1" dirty="0" smtClean="0">
                    <a:solidFill>
                      <a:schemeClr val="tx1"/>
                    </a:solidFill>
                    <a:latin typeface="Cambria" panose="02040503050406030204" pitchFamily="18" charset="0"/>
                  </a:rPr>
                  <a:t>rest-pose</a:t>
                </a:r>
                <a:r>
                  <a:rPr lang="en-US" sz="2400" dirty="0" smtClean="0">
                    <a:solidFill>
                      <a:schemeClr val="tx1"/>
                    </a:solidFill>
                    <a:latin typeface="Cambria" panose="02040503050406030204" pitchFamily="18" charset="0"/>
                  </a:rPr>
                  <a:t> </a:t>
                </a:r>
                <a14:m>
                  <m:oMath xmlns:m="http://schemas.openxmlformats.org/officeDocument/2006/math">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𝑝</m:t>
                        </m:r>
                      </m:e>
                      <m:sub>
                        <m:r>
                          <a:rPr lang="en-US" sz="2400" i="1">
                            <a:solidFill>
                              <a:schemeClr val="tx1"/>
                            </a:solidFill>
                            <a:latin typeface="Cambria Math" panose="02040503050406030204" pitchFamily="18" charset="0"/>
                          </a:rPr>
                          <m:t>0</m:t>
                        </m:r>
                      </m:sub>
                    </m:sSub>
                    <m:r>
                      <a:rPr lang="en-US" sz="2400" b="0" i="1" smtClean="0">
                        <a:solidFill>
                          <a:schemeClr val="tx1"/>
                        </a:solidFill>
                        <a:latin typeface="Cambria Math" panose="02040503050406030204" pitchFamily="18" charset="0"/>
                      </a:rPr>
                      <m:t>:</m:t>
                    </m:r>
                  </m:oMath>
                </a14:m>
                <a:endParaRPr lang="en-US" sz="2400" dirty="0" smtClean="0">
                  <a:solidFill>
                    <a:schemeClr val="tx1"/>
                  </a:solidFill>
                  <a:latin typeface="Cambria" panose="02040503050406030204" pitchFamily="18" charset="0"/>
                </a:endParaRPr>
              </a:p>
              <a:p>
                <a:pPr marL="514350" indent="-514350">
                  <a:buFont typeface="+mj-lt"/>
                  <a:buAutoNum type="arabicParenR"/>
                </a:pPr>
                <a:endParaRPr lang="en-US" sz="2400" dirty="0" smtClean="0">
                  <a:solidFill>
                    <a:schemeClr val="tx1"/>
                  </a:solidFill>
                  <a:latin typeface="Cambria" panose="02040503050406030204" pitchFamily="18" charset="0"/>
                </a:endParaRPr>
              </a:p>
              <a:p>
                <a:pPr marL="514350" indent="-514350">
                  <a:buFont typeface="+mj-lt"/>
                  <a:buAutoNum type="arabicParenR"/>
                </a:pPr>
                <a:r>
                  <a:rPr lang="en-US" sz="2400" dirty="0" smtClean="0">
                    <a:solidFill>
                      <a:schemeClr val="tx1"/>
                    </a:solidFill>
                    <a:latin typeface="Cambria" panose="02040503050406030204" pitchFamily="18" charset="0"/>
                  </a:rPr>
                  <a:t>Feature Space </a:t>
                </a:r>
                <a:r>
                  <a:rPr lang="en-US" sz="2400" dirty="0">
                    <a:solidFill>
                      <a:schemeClr val="tx1"/>
                    </a:solidFill>
                    <a:latin typeface="Cambria" panose="02040503050406030204" pitchFamily="18" charset="0"/>
                  </a:rPr>
                  <a:t>of each </a:t>
                </a:r>
                <a:r>
                  <a:rPr lang="en-US" sz="2400" i="1" dirty="0">
                    <a:solidFill>
                      <a:schemeClr val="tx1"/>
                    </a:solidFill>
                    <a:latin typeface="Cambria" panose="02040503050406030204" pitchFamily="18" charset="0"/>
                  </a:rPr>
                  <a:t>pose</a:t>
                </a:r>
                <a14:m>
                  <m:oMath xmlns:m="http://schemas.openxmlformats.org/officeDocument/2006/math">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𝑝</m:t>
                        </m:r>
                      </m:e>
                      <m:sub>
                        <m:r>
                          <a:rPr lang="en-US" sz="2400" i="1">
                            <a:solidFill>
                              <a:schemeClr val="tx1"/>
                            </a:solidFill>
                            <a:latin typeface="Cambria Math" panose="02040503050406030204" pitchFamily="18" charset="0"/>
                          </a:rPr>
                          <m:t>𝑖</m:t>
                        </m:r>
                      </m:sub>
                    </m:sSub>
                  </m:oMath>
                </a14:m>
                <a:endParaRPr lang="en-US" sz="2400" dirty="0" smtClean="0">
                  <a:solidFill>
                    <a:schemeClr val="tx1"/>
                  </a:solidFill>
                  <a:latin typeface="Cambria" panose="02040503050406030204" pitchFamily="18" charset="0"/>
                </a:endParaRPr>
              </a:p>
              <a:p>
                <a:pPr marL="514350" indent="-514350">
                  <a:buFont typeface="+mj-lt"/>
                  <a:buAutoNum type="arabicParenR"/>
                </a:pPr>
                <a:endParaRPr lang="en-US" dirty="0">
                  <a:solidFill>
                    <a:schemeClr val="tx1"/>
                  </a:solidFill>
                  <a:latin typeface="Cambria" panose="02040503050406030204" pitchFamily="18" charset="0"/>
                </a:endParaRPr>
              </a:p>
              <a:p>
                <a:pPr marL="514350" indent="-514350">
                  <a:buFont typeface="+mj-lt"/>
                  <a:buAutoNum type="arabicParenR"/>
                </a:pPr>
                <a:r>
                  <a:rPr lang="en-US" sz="2400" dirty="0" smtClean="0">
                    <a:solidFill>
                      <a:schemeClr val="tx1"/>
                    </a:solidFill>
                    <a:latin typeface="Cambria" panose="02040503050406030204" pitchFamily="18" charset="0"/>
                  </a:rPr>
                  <a:t>Partitioning of each </a:t>
                </a:r>
                <a:r>
                  <a:rPr lang="en-US" sz="2400" i="1" dirty="0" smtClean="0">
                    <a:solidFill>
                      <a:schemeClr val="tx1"/>
                    </a:solidFill>
                    <a:latin typeface="Cambria" panose="02040503050406030204" pitchFamily="18" charset="0"/>
                  </a:rPr>
                  <a:t>pose</a:t>
                </a:r>
                <a14:m>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𝑝</m:t>
                        </m:r>
                      </m:e>
                      <m:sub>
                        <m:r>
                          <a:rPr lang="en-US" sz="2400" b="0" i="1" smtClean="0">
                            <a:solidFill>
                              <a:schemeClr val="tx1"/>
                            </a:solidFill>
                            <a:latin typeface="Cambria Math" panose="02040503050406030204" pitchFamily="18" charset="0"/>
                          </a:rPr>
                          <m:t>𝑖</m:t>
                        </m:r>
                      </m:sub>
                    </m:sSub>
                  </m:oMath>
                </a14:m>
                <a:endParaRPr lang="en-US" sz="2400" dirty="0" smtClean="0">
                  <a:solidFill>
                    <a:schemeClr val="tx1"/>
                  </a:solidFill>
                  <a:latin typeface="Cambria" panose="02040503050406030204" pitchFamily="18" charset="0"/>
                </a:endParaRPr>
              </a:p>
              <a:p>
                <a:pPr marL="514350" indent="-514350">
                  <a:buFont typeface="+mj-lt"/>
                  <a:buAutoNum type="arabicParenR"/>
                </a:pPr>
                <a:endParaRPr lang="en-US" sz="2400" dirty="0">
                  <a:solidFill>
                    <a:schemeClr val="tx1"/>
                  </a:solidFill>
                  <a:latin typeface="Cambria" panose="02040503050406030204" pitchFamily="18" charset="0"/>
                </a:endParaRPr>
              </a:p>
              <a:p>
                <a:pPr marL="514350" indent="-514350">
                  <a:buFont typeface="+mj-lt"/>
                  <a:buAutoNum type="arabicParenR"/>
                </a:pPr>
                <a:r>
                  <a:rPr lang="en-US" sz="2400" dirty="0" smtClean="0">
                    <a:solidFill>
                      <a:schemeClr val="tx1"/>
                    </a:solidFill>
                    <a:latin typeface="Cambria" panose="02040503050406030204" pitchFamily="18" charset="0"/>
                  </a:rPr>
                  <a:t>Over-Segmentation (</a:t>
                </a:r>
                <a:r>
                  <a:rPr lang="en-US" sz="2400" i="1" dirty="0" smtClean="0">
                    <a:solidFill>
                      <a:schemeClr val="tx1"/>
                    </a:solidFill>
                    <a:latin typeface="Cambria" panose="02040503050406030204" pitchFamily="18" charset="0"/>
                  </a:rPr>
                  <a:t>OS</a:t>
                </a:r>
                <a:r>
                  <a:rPr lang="en-US" sz="2400" dirty="0" smtClean="0">
                    <a:solidFill>
                      <a:schemeClr val="tx1"/>
                    </a:solidFill>
                    <a:latin typeface="Cambria" panose="02040503050406030204" pitchFamily="18" charset="0"/>
                  </a:rPr>
                  <a:t>)</a:t>
                </a:r>
              </a:p>
              <a:p>
                <a:pPr marL="514350" indent="-514350">
                  <a:buFont typeface="+mj-lt"/>
                  <a:buAutoNum type="arabicParenR"/>
                </a:pPr>
                <a:endParaRPr lang="en-US" sz="2400" dirty="0">
                  <a:solidFill>
                    <a:schemeClr val="tx1"/>
                  </a:solidFill>
                  <a:latin typeface="Cambria" panose="02040503050406030204" pitchFamily="18" charset="0"/>
                </a:endParaRPr>
              </a:p>
              <a:p>
                <a:pPr marL="514350" indent="-514350">
                  <a:buFont typeface="+mj-lt"/>
                  <a:buAutoNum type="arabicParenR"/>
                </a:pPr>
                <a:r>
                  <a:rPr lang="en-US" sz="2400" dirty="0" smtClean="0">
                    <a:solidFill>
                      <a:schemeClr val="tx1"/>
                    </a:solidFill>
                    <a:latin typeface="Cambria" panose="02040503050406030204" pitchFamily="18" charset="0"/>
                  </a:rPr>
                  <a:t>Progressive Simplification of OS</a:t>
                </a: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2204864"/>
                <a:ext cx="9036496" cy="4291602"/>
              </a:xfrm>
              <a:blipFill rotWithShape="0">
                <a:blip r:embed="rId4"/>
                <a:stretch>
                  <a:fillRect l="-1012" t="-1136"/>
                </a:stretch>
              </a:blipFill>
            </p:spPr>
            <p:txBody>
              <a:bodyPr/>
              <a:lstStyle/>
              <a:p>
                <a:r>
                  <a:rPr lang="en-US">
                    <a:noFill/>
                  </a:rPr>
                  <a:t> </a:t>
                </a:r>
              </a:p>
            </p:txBody>
          </p:sp>
        </mc:Fallback>
      </mc:AlternateContent>
      <p:grpSp>
        <p:nvGrpSpPr>
          <p:cNvPr id="11" name="Group 10"/>
          <p:cNvGrpSpPr/>
          <p:nvPr/>
        </p:nvGrpSpPr>
        <p:grpSpPr>
          <a:xfrm>
            <a:off x="4413509" y="4599340"/>
            <a:ext cx="4622987" cy="1169031"/>
            <a:chOff x="4411946" y="4599340"/>
            <a:chExt cx="4622987" cy="1169031"/>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1946" y="4599340"/>
              <a:ext cx="4622987" cy="1169031"/>
            </a:xfrm>
            <a:prstGeom prst="rect">
              <a:avLst/>
            </a:prstGeom>
          </p:spPr>
        </p:pic>
        <p:sp>
          <p:nvSpPr>
            <p:cNvPr id="10" name="TextBox 9"/>
            <p:cNvSpPr txBox="1"/>
            <p:nvPr/>
          </p:nvSpPr>
          <p:spPr>
            <a:xfrm>
              <a:off x="6444208" y="5360788"/>
              <a:ext cx="577402" cy="276999"/>
            </a:xfrm>
            <a:prstGeom prst="rect">
              <a:avLst/>
            </a:prstGeom>
            <a:noFill/>
          </p:spPr>
          <p:txBody>
            <a:bodyPr wrap="none" rtlCol="0">
              <a:spAutoFit/>
            </a:bodyPr>
            <a:lstStyle/>
            <a:p>
              <a:r>
                <a:rPr lang="en-US" sz="1200" dirty="0" smtClean="0">
                  <a:solidFill>
                    <a:schemeClr val="bg1"/>
                  </a:solidFill>
                  <a:latin typeface="Cambria" panose="02040503050406030204" pitchFamily="18" charset="0"/>
                </a:rPr>
                <a:t>OS(A)</a:t>
              </a:r>
              <a:endParaRPr lang="en-US" sz="1200" dirty="0">
                <a:solidFill>
                  <a:schemeClr val="bg1"/>
                </a:solidFill>
                <a:latin typeface="Cambria" panose="02040503050406030204" pitchFamily="18" charset="0"/>
              </a:endParaRPr>
            </a:p>
          </p:txBody>
        </p:sp>
      </p:grpSp>
    </p:spTree>
    <p:extLst>
      <p:ext uri="{BB962C8B-B14F-4D97-AF65-F5344CB8AC3E}">
        <p14:creationId xmlns:p14="http://schemas.microsoft.com/office/powerpoint/2010/main" val="2660445053"/>
      </p:ext>
    </p:extLst>
  </p:cSld>
  <p:clrMapOvr>
    <a:masterClrMapping/>
  </p:clrMapOvr>
  <p:transition advClick="0">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(1,2) Per-pose Partitioning</a:t>
            </a:r>
            <a:endParaRPr lang="en-US" dirty="0">
              <a:latin typeface="Cambria" panose="02040503050406030204" pitchFamily="18" charset="0"/>
            </a:endParaRPr>
          </a:p>
        </p:txBody>
      </p:sp>
      <mc:AlternateContent xmlns:mc="http://schemas.openxmlformats.org/markup-compatibility/2006" xmlns:a14="http://schemas.microsoft.com/office/drawing/2010/main">
        <mc:Choice Requires="a14">
          <p:sp>
            <p:nvSpPr>
              <p:cNvPr id="6" name="Content Placeholder 5"/>
              <p:cNvSpPr>
                <a:spLocks noGrp="1"/>
              </p:cNvSpPr>
              <p:nvPr>
                <p:ph sz="quarter" idx="1"/>
              </p:nvPr>
            </p:nvSpPr>
            <p:spPr>
              <a:xfrm>
                <a:off x="0" y="2492896"/>
                <a:ext cx="9036496" cy="4003570"/>
              </a:xfrm>
            </p:spPr>
            <p:txBody>
              <a:bodyPr>
                <a:normAutofit/>
              </a:bodyPr>
              <a:lstStyle/>
              <a:p>
                <a:pPr marL="514350" indent="-514350">
                  <a:buFont typeface="+mj-lt"/>
                  <a:buAutoNum type="arabicParenR"/>
                </a:pPr>
                <a:r>
                  <a:rPr lang="en-US" sz="2400" dirty="0" smtClean="0">
                    <a:latin typeface="Cambria" panose="02040503050406030204" pitchFamily="18" charset="0"/>
                  </a:rPr>
                  <a:t>Feature space computation</a:t>
                </a:r>
              </a:p>
              <a:p>
                <a:pPr marL="922338" lvl="1" indent="-457200"/>
                <a:r>
                  <a:rPr lang="en-US" sz="2000" dirty="0" smtClean="0">
                    <a:solidFill>
                      <a:schemeClr val="tx1"/>
                    </a:solidFill>
                    <a:latin typeface="Cambria" panose="02040503050406030204" pitchFamily="18" charset="0"/>
                  </a:rPr>
                  <a:t>deformation </a:t>
                </a:r>
                <a:r>
                  <a:rPr lang="en-US" sz="2000" dirty="0">
                    <a:solidFill>
                      <a:schemeClr val="tx1"/>
                    </a:solidFill>
                    <a:latin typeface="Cambria" panose="02040503050406030204" pitchFamily="18" charset="0"/>
                  </a:rPr>
                  <a:t>measure from reference </a:t>
                </a:r>
                <a:r>
                  <a:rPr lang="en-US" sz="2000" dirty="0" smtClean="0">
                    <a:solidFill>
                      <a:schemeClr val="tx1"/>
                    </a:solidFill>
                    <a:latin typeface="Cambria" panose="02040503050406030204" pitchFamily="18" charset="0"/>
                  </a:rPr>
                  <a:t>(</a:t>
                </a:r>
                <a14:m>
                  <m:oMath xmlns:m="http://schemas.openxmlformats.org/officeDocument/2006/math">
                    <m:sSub>
                      <m:sSubPr>
                        <m:ctrlPr>
                          <a:rPr lang="en-US" sz="2000" i="1" dirty="0" smtClean="0">
                            <a:solidFill>
                              <a:schemeClr val="tx1"/>
                            </a:solidFill>
                            <a:latin typeface="Cambria Math" panose="02040503050406030204" pitchFamily="18" charset="0"/>
                          </a:rPr>
                        </m:ctrlPr>
                      </m:sSubPr>
                      <m:e>
                        <m:r>
                          <a:rPr lang="en-US" sz="2000" b="0" i="1" dirty="0" smtClean="0">
                            <a:solidFill>
                              <a:schemeClr val="tx1"/>
                            </a:solidFill>
                            <a:latin typeface="Cambria Math" panose="02040503050406030204" pitchFamily="18" charset="0"/>
                          </a:rPr>
                          <m:t>𝑝</m:t>
                        </m:r>
                      </m:e>
                      <m:sub>
                        <m:r>
                          <a:rPr lang="en-US" sz="2000" b="0" i="1" dirty="0" smtClean="0">
                            <a:solidFill>
                              <a:schemeClr val="tx1"/>
                            </a:solidFill>
                            <a:latin typeface="Cambria Math" panose="02040503050406030204" pitchFamily="18" charset="0"/>
                          </a:rPr>
                          <m:t>0</m:t>
                        </m:r>
                      </m:sub>
                    </m:sSub>
                  </m:oMath>
                </a14:m>
                <a:r>
                  <a:rPr lang="en-US" sz="2000" i="1" dirty="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or</a:t>
                </a:r>
                <a:r>
                  <a:rPr lang="en-US" sz="2000" i="1" dirty="0">
                    <a:solidFill>
                      <a:schemeClr val="tx1"/>
                    </a:solidFill>
                    <a:latin typeface="Cambria" panose="02040503050406030204" pitchFamily="18" charset="0"/>
                  </a:rPr>
                  <a:t> </a:t>
                </a:r>
                <a14:m>
                  <m:oMath xmlns:m="http://schemas.openxmlformats.org/officeDocument/2006/math">
                    <m:sSub>
                      <m:sSubPr>
                        <m:ctrlPr>
                          <a:rPr lang="en-US" sz="2000" i="1" dirty="0">
                            <a:solidFill>
                              <a:schemeClr val="tx1"/>
                            </a:solidFill>
                            <a:latin typeface="Cambria Math" panose="02040503050406030204" pitchFamily="18" charset="0"/>
                          </a:rPr>
                        </m:ctrlPr>
                      </m:sSubPr>
                      <m:e>
                        <m:r>
                          <a:rPr lang="en-US" sz="2000" i="1" dirty="0">
                            <a:solidFill>
                              <a:schemeClr val="tx1"/>
                            </a:solidFill>
                            <a:latin typeface="Cambria Math" panose="02040503050406030204" pitchFamily="18" charset="0"/>
                          </a:rPr>
                          <m:t>𝑝</m:t>
                        </m:r>
                      </m:e>
                      <m:sub>
                        <m:r>
                          <a:rPr lang="en-US" sz="2000" b="0" i="1" dirty="0" smtClean="0">
                            <a:solidFill>
                              <a:schemeClr val="tx1"/>
                            </a:solidFill>
                            <a:latin typeface="Cambria Math" panose="02040503050406030204" pitchFamily="18" charset="0"/>
                          </a:rPr>
                          <m:t>𝑡</m:t>
                        </m:r>
                        <m:r>
                          <a:rPr lang="en-US" sz="2000" b="0" i="1" dirty="0" smtClean="0">
                            <a:solidFill>
                              <a:schemeClr val="tx1"/>
                            </a:solidFill>
                            <a:latin typeface="Cambria Math" panose="02040503050406030204" pitchFamily="18" charset="0"/>
                          </a:rPr>
                          <m:t>−1</m:t>
                        </m:r>
                      </m:sub>
                    </m:sSub>
                  </m:oMath>
                </a14:m>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to target pose </a:t>
                </a:r>
                <a:r>
                  <a:rPr lang="en-US" sz="2000" dirty="0" smtClean="0">
                    <a:solidFill>
                      <a:schemeClr val="tx1"/>
                    </a:solidFill>
                    <a:latin typeface="Cambria" panose="02040503050406030204" pitchFamily="18" charset="0"/>
                  </a:rPr>
                  <a:t>(</a:t>
                </a:r>
                <a14:m>
                  <m:oMath xmlns:m="http://schemas.openxmlformats.org/officeDocument/2006/math">
                    <m:sSub>
                      <m:sSubPr>
                        <m:ctrlPr>
                          <a:rPr lang="en-US" sz="2000" i="1" dirty="0">
                            <a:solidFill>
                              <a:schemeClr val="tx1"/>
                            </a:solidFill>
                            <a:latin typeface="Cambria Math" panose="02040503050406030204" pitchFamily="18" charset="0"/>
                          </a:rPr>
                        </m:ctrlPr>
                      </m:sSubPr>
                      <m:e>
                        <m:r>
                          <a:rPr lang="en-US" sz="2000" i="1" dirty="0">
                            <a:solidFill>
                              <a:schemeClr val="tx1"/>
                            </a:solidFill>
                            <a:latin typeface="Cambria Math" panose="02040503050406030204" pitchFamily="18" charset="0"/>
                          </a:rPr>
                          <m:t>𝑝</m:t>
                        </m:r>
                      </m:e>
                      <m:sub>
                        <m:r>
                          <a:rPr lang="en-US" sz="2000" b="0" i="1" dirty="0" smtClean="0">
                            <a:solidFill>
                              <a:schemeClr val="tx1"/>
                            </a:solidFill>
                            <a:latin typeface="Cambria Math" panose="02040503050406030204" pitchFamily="18" charset="0"/>
                          </a:rPr>
                          <m:t>𝑡</m:t>
                        </m:r>
                      </m:sub>
                    </m:sSub>
                  </m:oMath>
                </a14:m>
                <a:r>
                  <a:rPr lang="en-US" sz="2000" dirty="0" smtClean="0">
                    <a:solidFill>
                      <a:schemeClr val="tx1"/>
                    </a:solidFill>
                    <a:latin typeface="Cambria" panose="02040503050406030204" pitchFamily="18" charset="0"/>
                  </a:rPr>
                  <a:t>)</a:t>
                </a:r>
                <a:endParaRPr lang="en-US" sz="2000" dirty="0">
                  <a:solidFill>
                    <a:schemeClr val="tx1"/>
                  </a:solidFill>
                  <a:latin typeface="Cambria" panose="02040503050406030204" pitchFamily="18" charset="0"/>
                </a:endParaRPr>
              </a:p>
              <a:p>
                <a:pPr marL="922338" lvl="1" indent="-457200"/>
                <a:r>
                  <a:rPr lang="en-US" sz="2000" dirty="0">
                    <a:solidFill>
                      <a:schemeClr val="tx1"/>
                    </a:solidFill>
                    <a:latin typeface="Cambria" panose="02040503050406030204" pitchFamily="18" charset="0"/>
                  </a:rPr>
                  <a:t>deformation </a:t>
                </a:r>
                <a:r>
                  <a:rPr lang="en-US" sz="2000" dirty="0" smtClean="0">
                    <a:solidFill>
                      <a:schemeClr val="tx1"/>
                    </a:solidFill>
                    <a:latin typeface="Cambria" panose="02040503050406030204" pitchFamily="18" charset="0"/>
                  </a:rPr>
                  <a:t>gradient</a:t>
                </a:r>
                <a:r>
                  <a:rPr lang="en-US" sz="2000" baseline="30000" dirty="0" smtClean="0">
                    <a:solidFill>
                      <a:schemeClr val="accent5"/>
                    </a:solidFill>
                    <a:latin typeface="Cambria" panose="02040503050406030204" pitchFamily="18" charset="0"/>
                  </a:rPr>
                  <a:t>1</a:t>
                </a:r>
                <a:r>
                  <a:rPr lang="en-US" sz="2000" dirty="0" smtClean="0">
                    <a:solidFill>
                      <a:schemeClr val="tx1"/>
                    </a:solidFill>
                    <a:latin typeface="Cambria" panose="02040503050406030204" pitchFamily="18" charset="0"/>
                  </a:rPr>
                  <a:t> → </a:t>
                </a:r>
                <a:r>
                  <a:rPr lang="en-US" sz="2000" i="1" dirty="0" smtClean="0">
                    <a:solidFill>
                      <a:schemeClr val="tx1"/>
                    </a:solidFill>
                    <a:latin typeface="Cambria" panose="02040503050406030204" pitchFamily="18" charset="0"/>
                  </a:rPr>
                  <a:t>rotation angles</a:t>
                </a:r>
                <a:endParaRPr lang="en-US" sz="2000" dirty="0" smtClean="0">
                  <a:solidFill>
                    <a:schemeClr val="tx1"/>
                  </a:solidFill>
                  <a:latin typeface="Cambria" panose="02040503050406030204" pitchFamily="18" charset="0"/>
                </a:endParaRPr>
              </a:p>
              <a:p>
                <a:pPr marL="465138" lvl="1" indent="0">
                  <a:buNone/>
                </a:pPr>
                <a:endParaRPr lang="en-US" sz="2000" dirty="0">
                  <a:solidFill>
                    <a:schemeClr val="tx1"/>
                  </a:solidFill>
                  <a:latin typeface="Cambria" panose="02040503050406030204" pitchFamily="18" charset="0"/>
                </a:endParaRPr>
              </a:p>
            </p:txBody>
          </p:sp>
        </mc:Choice>
        <mc:Fallback xmlns="">
          <p:sp>
            <p:nvSpPr>
              <p:cNvPr id="6" name="Content Placeholder 5"/>
              <p:cNvSpPr>
                <a:spLocks noGrp="1" noRot="1" noChangeAspect="1" noMove="1" noResize="1" noEditPoints="1" noAdjustHandles="1" noChangeArrowheads="1" noChangeShapeType="1" noTextEdit="1"/>
              </p:cNvSpPr>
              <p:nvPr>
                <p:ph sz="quarter" idx="1"/>
              </p:nvPr>
            </p:nvSpPr>
            <p:spPr>
              <a:xfrm>
                <a:off x="0" y="2492896"/>
                <a:ext cx="9036496" cy="4003570"/>
              </a:xfrm>
              <a:blipFill rotWithShape="0">
                <a:blip r:embed="rId3"/>
                <a:stretch>
                  <a:fillRect l="-472" t="-1218"/>
                </a:stretch>
              </a:blipFill>
            </p:spPr>
            <p:txBody>
              <a:bodyPr/>
              <a:lstStyle/>
              <a:p>
                <a:r>
                  <a:rPr lang="en-US">
                    <a:noFill/>
                  </a:rPr>
                  <a:t> </a:t>
                </a:r>
              </a:p>
            </p:txBody>
          </p:sp>
        </mc:Fallback>
      </mc:AlternateContent>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11</a:t>
            </a:fld>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8" y="1196753"/>
            <a:ext cx="8964488" cy="878352"/>
          </a:xfrm>
          <a:prstGeom prst="rect">
            <a:avLst/>
          </a:prstGeom>
        </p:spPr>
      </p:pic>
      <p:sp>
        <p:nvSpPr>
          <p:cNvPr id="3" name="Rounded Rectangle 2"/>
          <p:cNvSpPr/>
          <p:nvPr/>
        </p:nvSpPr>
        <p:spPr>
          <a:xfrm>
            <a:off x="35496" y="1052736"/>
            <a:ext cx="5112568" cy="1152128"/>
          </a:xfrm>
          <a:prstGeom prst="roundRect">
            <a:avLst/>
          </a:prstGeom>
          <a:noFill/>
          <a:ln>
            <a:solidFill>
              <a:srgbClr val="00B0F0"/>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p:cNvSpPr txBox="1"/>
          <p:nvPr/>
        </p:nvSpPr>
        <p:spPr>
          <a:xfrm>
            <a:off x="-11681" y="6093296"/>
            <a:ext cx="4871713" cy="502702"/>
          </a:xfrm>
          <a:prstGeom prst="rect">
            <a:avLst/>
          </a:prstGeom>
          <a:noFill/>
        </p:spPr>
        <p:txBody>
          <a:bodyPr wrap="square" rtlCol="0">
            <a:spAutoFit/>
          </a:bodyPr>
          <a:lstStyle/>
          <a:p>
            <a:r>
              <a:rPr lang="en-US" sz="1600" baseline="30000" dirty="0" smtClean="0">
                <a:solidFill>
                  <a:schemeClr val="accent5"/>
                </a:solidFill>
                <a:latin typeface="Cambria" panose="02040503050406030204" pitchFamily="18" charset="0"/>
              </a:rPr>
              <a:t>1</a:t>
            </a:r>
            <a:r>
              <a:rPr lang="en-US" sz="1600" dirty="0" smtClean="0">
                <a:latin typeface="Cambria" panose="02040503050406030204" pitchFamily="18" charset="0"/>
              </a:rPr>
              <a:t>[Sumner et al., TOG`04]</a:t>
            </a:r>
            <a:endParaRPr lang="en-US" sz="1600" baseline="30000" dirty="0" smtClean="0">
              <a:latin typeface="Cambria" panose="02040503050406030204" pitchFamily="18" charset="0"/>
            </a:endParaRPr>
          </a:p>
          <a:p>
            <a:pPr algn="ctr"/>
            <a:endParaRPr lang="en-US" sz="1600" baseline="30000" dirty="0">
              <a:latin typeface="Cambria" panose="02040503050406030204" pitchFamily="18" charset="0"/>
            </a:endParaRPr>
          </a:p>
        </p:txBody>
      </p:sp>
    </p:spTree>
    <p:extLst>
      <p:ext uri="{BB962C8B-B14F-4D97-AF65-F5344CB8AC3E}">
        <p14:creationId xmlns:p14="http://schemas.microsoft.com/office/powerpoint/2010/main" val="225287640"/>
      </p:ext>
    </p:extLst>
  </p:cSld>
  <p:clrMapOvr>
    <a:masterClrMapping/>
  </p:clrMapOvr>
  <p:transition advClick="0">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(1,2) Per-pose Partitioning</a:t>
            </a:r>
            <a:endParaRPr lang="en-US" dirty="0">
              <a:latin typeface="Cambria" panose="02040503050406030204" pitchFamily="18" charset="0"/>
            </a:endParaRPr>
          </a:p>
        </p:txBody>
      </p:sp>
      <mc:AlternateContent xmlns:mc="http://schemas.openxmlformats.org/markup-compatibility/2006" xmlns:a14="http://schemas.microsoft.com/office/drawing/2010/main">
        <mc:Choice Requires="a14">
          <p:sp>
            <p:nvSpPr>
              <p:cNvPr id="6" name="Content Placeholder 5"/>
              <p:cNvSpPr>
                <a:spLocks noGrp="1"/>
              </p:cNvSpPr>
              <p:nvPr>
                <p:ph sz="quarter" idx="1"/>
              </p:nvPr>
            </p:nvSpPr>
            <p:spPr>
              <a:xfrm>
                <a:off x="0" y="2492896"/>
                <a:ext cx="9036496" cy="4003570"/>
              </a:xfrm>
            </p:spPr>
            <p:txBody>
              <a:bodyPr>
                <a:normAutofit/>
              </a:bodyPr>
              <a:lstStyle/>
              <a:p>
                <a:pPr marL="514350" indent="-514350">
                  <a:buFont typeface="+mj-lt"/>
                  <a:buAutoNum type="arabicParenR"/>
                </a:pPr>
                <a:r>
                  <a:rPr lang="en-US" sz="2400" dirty="0" smtClean="0">
                    <a:latin typeface="Cambria" panose="02040503050406030204" pitchFamily="18" charset="0"/>
                  </a:rPr>
                  <a:t>Feature space computation</a:t>
                </a:r>
              </a:p>
              <a:p>
                <a:pPr marL="922338" lvl="1" indent="-457200"/>
                <a:r>
                  <a:rPr lang="en-US" sz="2000" dirty="0" smtClean="0">
                    <a:solidFill>
                      <a:schemeClr val="tx1"/>
                    </a:solidFill>
                    <a:latin typeface="Cambria" panose="02040503050406030204" pitchFamily="18" charset="0"/>
                  </a:rPr>
                  <a:t>deformation </a:t>
                </a:r>
                <a:r>
                  <a:rPr lang="en-US" sz="2000" dirty="0">
                    <a:solidFill>
                      <a:schemeClr val="tx1"/>
                    </a:solidFill>
                    <a:latin typeface="Cambria" panose="02040503050406030204" pitchFamily="18" charset="0"/>
                  </a:rPr>
                  <a:t>measure from reference </a:t>
                </a:r>
                <a:r>
                  <a:rPr lang="en-US" sz="2000" dirty="0" smtClean="0">
                    <a:solidFill>
                      <a:schemeClr val="tx1"/>
                    </a:solidFill>
                    <a:latin typeface="Cambria" panose="02040503050406030204" pitchFamily="18" charset="0"/>
                  </a:rPr>
                  <a:t>(</a:t>
                </a:r>
                <a14:m>
                  <m:oMath xmlns:m="http://schemas.openxmlformats.org/officeDocument/2006/math">
                    <m:sSub>
                      <m:sSubPr>
                        <m:ctrlPr>
                          <a:rPr lang="en-US" sz="2000" i="1" dirty="0" smtClean="0">
                            <a:solidFill>
                              <a:schemeClr val="tx1"/>
                            </a:solidFill>
                            <a:latin typeface="Cambria Math" panose="02040503050406030204" pitchFamily="18" charset="0"/>
                          </a:rPr>
                        </m:ctrlPr>
                      </m:sSubPr>
                      <m:e>
                        <m:r>
                          <a:rPr lang="en-US" sz="2000" b="0" i="1" dirty="0" smtClean="0">
                            <a:solidFill>
                              <a:schemeClr val="tx1"/>
                            </a:solidFill>
                            <a:latin typeface="Cambria Math" panose="02040503050406030204" pitchFamily="18" charset="0"/>
                          </a:rPr>
                          <m:t>𝑝</m:t>
                        </m:r>
                      </m:e>
                      <m:sub>
                        <m:r>
                          <a:rPr lang="en-US" sz="2000" b="0" i="1" dirty="0" smtClean="0">
                            <a:solidFill>
                              <a:schemeClr val="tx1"/>
                            </a:solidFill>
                            <a:latin typeface="Cambria Math" panose="02040503050406030204" pitchFamily="18" charset="0"/>
                          </a:rPr>
                          <m:t>0</m:t>
                        </m:r>
                      </m:sub>
                    </m:sSub>
                  </m:oMath>
                </a14:m>
                <a:r>
                  <a:rPr lang="en-US" sz="2000" i="1" dirty="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or</a:t>
                </a:r>
                <a:r>
                  <a:rPr lang="en-US" sz="2000" i="1" dirty="0">
                    <a:solidFill>
                      <a:schemeClr val="tx1"/>
                    </a:solidFill>
                    <a:latin typeface="Cambria" panose="02040503050406030204" pitchFamily="18" charset="0"/>
                  </a:rPr>
                  <a:t> </a:t>
                </a:r>
                <a14:m>
                  <m:oMath xmlns:m="http://schemas.openxmlformats.org/officeDocument/2006/math">
                    <m:sSub>
                      <m:sSubPr>
                        <m:ctrlPr>
                          <a:rPr lang="en-US" sz="2000" i="1" dirty="0">
                            <a:solidFill>
                              <a:schemeClr val="tx1"/>
                            </a:solidFill>
                            <a:latin typeface="Cambria Math" panose="02040503050406030204" pitchFamily="18" charset="0"/>
                          </a:rPr>
                        </m:ctrlPr>
                      </m:sSubPr>
                      <m:e>
                        <m:r>
                          <a:rPr lang="en-US" sz="2000" i="1" dirty="0">
                            <a:solidFill>
                              <a:schemeClr val="tx1"/>
                            </a:solidFill>
                            <a:latin typeface="Cambria Math" panose="02040503050406030204" pitchFamily="18" charset="0"/>
                          </a:rPr>
                          <m:t>𝑝</m:t>
                        </m:r>
                      </m:e>
                      <m:sub>
                        <m:r>
                          <a:rPr lang="en-US" sz="2000" b="0" i="1" dirty="0" smtClean="0">
                            <a:solidFill>
                              <a:schemeClr val="tx1"/>
                            </a:solidFill>
                            <a:latin typeface="Cambria Math" panose="02040503050406030204" pitchFamily="18" charset="0"/>
                          </a:rPr>
                          <m:t>𝑡</m:t>
                        </m:r>
                        <m:r>
                          <a:rPr lang="en-US" sz="2000" b="0" i="1" dirty="0" smtClean="0">
                            <a:solidFill>
                              <a:schemeClr val="tx1"/>
                            </a:solidFill>
                            <a:latin typeface="Cambria Math" panose="02040503050406030204" pitchFamily="18" charset="0"/>
                          </a:rPr>
                          <m:t>−1</m:t>
                        </m:r>
                      </m:sub>
                    </m:sSub>
                  </m:oMath>
                </a14:m>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to target pose </a:t>
                </a:r>
                <a:r>
                  <a:rPr lang="en-US" sz="2000" dirty="0" smtClean="0">
                    <a:solidFill>
                      <a:schemeClr val="tx1"/>
                    </a:solidFill>
                    <a:latin typeface="Cambria" panose="02040503050406030204" pitchFamily="18" charset="0"/>
                  </a:rPr>
                  <a:t>(</a:t>
                </a:r>
                <a14:m>
                  <m:oMath xmlns:m="http://schemas.openxmlformats.org/officeDocument/2006/math">
                    <m:sSub>
                      <m:sSubPr>
                        <m:ctrlPr>
                          <a:rPr lang="en-US" sz="2000" i="1" dirty="0">
                            <a:solidFill>
                              <a:schemeClr val="tx1"/>
                            </a:solidFill>
                            <a:latin typeface="Cambria Math" panose="02040503050406030204" pitchFamily="18" charset="0"/>
                          </a:rPr>
                        </m:ctrlPr>
                      </m:sSubPr>
                      <m:e>
                        <m:r>
                          <a:rPr lang="en-US" sz="2000" i="1" dirty="0">
                            <a:solidFill>
                              <a:schemeClr val="tx1"/>
                            </a:solidFill>
                            <a:latin typeface="Cambria Math" panose="02040503050406030204" pitchFamily="18" charset="0"/>
                          </a:rPr>
                          <m:t>𝑝</m:t>
                        </m:r>
                      </m:e>
                      <m:sub>
                        <m:r>
                          <a:rPr lang="en-US" sz="2000" b="0" i="1" dirty="0" smtClean="0">
                            <a:solidFill>
                              <a:schemeClr val="tx1"/>
                            </a:solidFill>
                            <a:latin typeface="Cambria Math" panose="02040503050406030204" pitchFamily="18" charset="0"/>
                          </a:rPr>
                          <m:t>𝑡</m:t>
                        </m:r>
                      </m:sub>
                    </m:sSub>
                  </m:oMath>
                </a14:m>
                <a:r>
                  <a:rPr lang="en-US" sz="2000" dirty="0" smtClean="0">
                    <a:solidFill>
                      <a:schemeClr val="tx1"/>
                    </a:solidFill>
                    <a:latin typeface="Cambria" panose="02040503050406030204" pitchFamily="18" charset="0"/>
                  </a:rPr>
                  <a:t>)</a:t>
                </a:r>
                <a:endParaRPr lang="en-US" sz="2000" dirty="0">
                  <a:solidFill>
                    <a:schemeClr val="tx1"/>
                  </a:solidFill>
                  <a:latin typeface="Cambria" panose="02040503050406030204" pitchFamily="18" charset="0"/>
                </a:endParaRPr>
              </a:p>
              <a:p>
                <a:pPr marL="922338" lvl="1" indent="-457200"/>
                <a:r>
                  <a:rPr lang="en-US" sz="2000" dirty="0">
                    <a:solidFill>
                      <a:schemeClr val="tx1"/>
                    </a:solidFill>
                    <a:latin typeface="Cambria" panose="02040503050406030204" pitchFamily="18" charset="0"/>
                  </a:rPr>
                  <a:t>deformation </a:t>
                </a:r>
                <a:r>
                  <a:rPr lang="en-US" sz="2000" dirty="0" smtClean="0">
                    <a:solidFill>
                      <a:schemeClr val="tx1"/>
                    </a:solidFill>
                    <a:latin typeface="Cambria" panose="02040503050406030204" pitchFamily="18" charset="0"/>
                  </a:rPr>
                  <a:t>gradient</a:t>
                </a:r>
                <a:r>
                  <a:rPr lang="en-US" sz="2000" baseline="30000" dirty="0" smtClean="0">
                    <a:solidFill>
                      <a:schemeClr val="accent5"/>
                    </a:solidFill>
                    <a:latin typeface="Cambria" panose="02040503050406030204" pitchFamily="18" charset="0"/>
                  </a:rPr>
                  <a:t>1</a:t>
                </a:r>
                <a:r>
                  <a:rPr lang="en-US" sz="2000" dirty="0" smtClean="0">
                    <a:solidFill>
                      <a:schemeClr val="tx1"/>
                    </a:solidFill>
                    <a:latin typeface="Cambria" panose="02040503050406030204" pitchFamily="18" charset="0"/>
                  </a:rPr>
                  <a:t> → </a:t>
                </a:r>
                <a:r>
                  <a:rPr lang="en-US" sz="2000" i="1" dirty="0" smtClean="0">
                    <a:solidFill>
                      <a:schemeClr val="tx1"/>
                    </a:solidFill>
                    <a:latin typeface="Cambria" panose="02040503050406030204" pitchFamily="18" charset="0"/>
                  </a:rPr>
                  <a:t>rotation angles</a:t>
                </a:r>
                <a:endParaRPr lang="en-US" sz="2000" dirty="0" smtClean="0">
                  <a:solidFill>
                    <a:schemeClr val="tx1"/>
                  </a:solidFill>
                  <a:latin typeface="Cambria" panose="02040503050406030204" pitchFamily="18" charset="0"/>
                </a:endParaRPr>
              </a:p>
              <a:p>
                <a:pPr marL="922338" lvl="1" indent="-457200"/>
                <a:endParaRPr lang="en-US" sz="2000" dirty="0">
                  <a:solidFill>
                    <a:schemeClr val="tx1"/>
                  </a:solidFill>
                  <a:latin typeface="Cambria" panose="02040503050406030204" pitchFamily="18" charset="0"/>
                </a:endParaRPr>
              </a:p>
              <a:p>
                <a:pPr marL="514350" indent="-514350">
                  <a:buFont typeface="+mj-lt"/>
                  <a:buAutoNum type="arabicParenR"/>
                </a:pPr>
                <a:r>
                  <a:rPr lang="en-US" sz="2400" dirty="0" smtClean="0">
                    <a:latin typeface="Cambria" panose="02040503050406030204" pitchFamily="18" charset="0"/>
                  </a:rPr>
                  <a:t>Partitioning computation</a:t>
                </a:r>
              </a:p>
              <a:p>
                <a:pPr marL="922338" lvl="1" indent="-457200"/>
                <a:r>
                  <a:rPr lang="en-US" sz="2000" dirty="0" smtClean="0">
                    <a:solidFill>
                      <a:schemeClr val="tx1"/>
                    </a:solidFill>
                    <a:latin typeface="Cambria" panose="02040503050406030204" pitchFamily="18" charset="0"/>
                  </a:rPr>
                  <a:t>pose independence (</a:t>
                </a:r>
                <a:r>
                  <a:rPr lang="en-US" sz="2000" i="1" dirty="0" smtClean="0">
                    <a:solidFill>
                      <a:schemeClr val="tx1"/>
                    </a:solidFill>
                    <a:latin typeface="Cambria" panose="02040503050406030204" pitchFamily="18" charset="0"/>
                  </a:rPr>
                  <a:t>parallelism</a:t>
                </a:r>
                <a:r>
                  <a:rPr lang="en-US" sz="2000" dirty="0" smtClean="0">
                    <a:solidFill>
                      <a:schemeClr val="tx1"/>
                    </a:solidFill>
                    <a:latin typeface="Cambria" panose="02040503050406030204" pitchFamily="18" charset="0"/>
                  </a:rPr>
                  <a:t>)</a:t>
                </a:r>
              </a:p>
              <a:p>
                <a:pPr marL="922338" lvl="1" indent="-457200"/>
                <a:r>
                  <a:rPr lang="en-US" sz="2000" i="1" dirty="0" smtClean="0">
                    <a:solidFill>
                      <a:schemeClr val="tx1"/>
                    </a:solidFill>
                    <a:latin typeface="Cambria" panose="02040503050406030204" pitchFamily="18" charset="0"/>
                  </a:rPr>
                  <a:t>top-down </a:t>
                </a:r>
                <a:r>
                  <a:rPr lang="en-US" sz="2000" i="1" dirty="0">
                    <a:solidFill>
                      <a:schemeClr val="tx1"/>
                    </a:solidFill>
                    <a:latin typeface="Cambria" panose="02040503050406030204" pitchFamily="18" charset="0"/>
                  </a:rPr>
                  <a:t>hierarchical </a:t>
                </a:r>
                <a:r>
                  <a:rPr lang="en-US" sz="2000" dirty="0" smtClean="0">
                    <a:solidFill>
                      <a:schemeClr val="tx1"/>
                    </a:solidFill>
                    <a:latin typeface="Cambria" panose="02040503050406030204" pitchFamily="18" charset="0"/>
                  </a:rPr>
                  <a:t>clustering</a:t>
                </a:r>
                <a:r>
                  <a:rPr lang="en-US" sz="2000" baseline="30000" dirty="0" smtClean="0">
                    <a:solidFill>
                      <a:schemeClr val="accent5"/>
                    </a:solidFill>
                    <a:latin typeface="Cambria" panose="02040503050406030204" pitchFamily="18" charset="0"/>
                  </a:rPr>
                  <a:t>2</a:t>
                </a:r>
                <a:endParaRPr lang="el-GR" sz="2000" baseline="30000" dirty="0" smtClean="0">
                  <a:solidFill>
                    <a:schemeClr val="accent5"/>
                  </a:solidFill>
                  <a:latin typeface="Cambria" panose="02040503050406030204" pitchFamily="18" charset="0"/>
                </a:endParaRPr>
              </a:p>
              <a:p>
                <a:pPr marL="922338" lvl="1" indent="-457200"/>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1" smtClean="0">
                            <a:solidFill>
                              <a:schemeClr val="tx1"/>
                            </a:solidFill>
                            <a:latin typeface="Cambria Math" panose="02040503050406030204" pitchFamily="18" charset="0"/>
                          </a:rPr>
                          <m:t>𝑖</m:t>
                        </m:r>
                      </m:sub>
                    </m:sSub>
                    <m:r>
                      <a:rPr lang="en-US" sz="2000" b="0" i="1" smtClean="0">
                        <a:solidFill>
                          <a:schemeClr val="tx1"/>
                        </a:solidFill>
                        <a:latin typeface="Cambria Math" panose="02040503050406030204" pitchFamily="18" charset="0"/>
                      </a:rPr>
                      <m:t>=</m:t>
                    </m:r>
                    <m:d>
                      <m:dPr>
                        <m:begChr m:val="{"/>
                        <m:endChr m:val="}"/>
                        <m:ctrlPr>
                          <a:rPr lang="en-US" sz="2000" b="0" i="1" smtClean="0">
                            <a:solidFill>
                              <a:schemeClr val="tx1"/>
                            </a:solidFill>
                            <a:latin typeface="Cambria Math" panose="02040503050406030204" pitchFamily="18" charset="0"/>
                          </a:rPr>
                        </m:ctrlPr>
                      </m:dPr>
                      <m:e>
                        <m:sSubSup>
                          <m:sSubSupPr>
                            <m:ctrlPr>
                              <a:rPr lang="en-US" sz="2000" b="0" i="1" smtClean="0">
                                <a:solidFill>
                                  <a:schemeClr val="tx1"/>
                                </a:solidFill>
                                <a:latin typeface="Cambria Math" panose="02040503050406030204" pitchFamily="18" charset="0"/>
                              </a:rPr>
                            </m:ctrlPr>
                          </m:sSubSupPr>
                          <m:e>
                            <m:r>
                              <a:rPr lang="en-US" sz="2000" b="0" i="1" smtClean="0">
                                <a:solidFill>
                                  <a:schemeClr val="tx1"/>
                                </a:solidFill>
                                <a:latin typeface="Cambria Math" panose="02040503050406030204" pitchFamily="18" charset="0"/>
                              </a:rPr>
                              <m:t>𝐶</m:t>
                            </m:r>
                          </m:e>
                          <m:sub>
                            <m:r>
                              <a:rPr lang="en-US" sz="2000" b="0" i="1" smtClean="0">
                                <a:solidFill>
                                  <a:schemeClr val="tx1"/>
                                </a:solidFill>
                                <a:latin typeface="Cambria Math" panose="02040503050406030204" pitchFamily="18" charset="0"/>
                              </a:rPr>
                              <m:t>𝑖</m:t>
                            </m:r>
                          </m:sub>
                          <m:sup>
                            <m:r>
                              <a:rPr lang="en-US" sz="2000" b="0" i="1" smtClean="0">
                                <a:solidFill>
                                  <a:schemeClr val="tx1"/>
                                </a:solidFill>
                                <a:latin typeface="Cambria Math" panose="02040503050406030204" pitchFamily="18" charset="0"/>
                              </a:rPr>
                              <m:t>0</m:t>
                            </m:r>
                          </m:sup>
                        </m:sSubSup>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m:t>
                        </m:r>
                        <m:sSubSup>
                          <m:sSubSupPr>
                            <m:ctrlPr>
                              <a:rPr lang="en-US" sz="2000" i="1">
                                <a:solidFill>
                                  <a:schemeClr val="tx1"/>
                                </a:solidFill>
                                <a:latin typeface="Cambria Math" panose="02040503050406030204" pitchFamily="18" charset="0"/>
                              </a:rPr>
                            </m:ctrlPr>
                          </m:sSubSupPr>
                          <m:e>
                            <m:r>
                              <a:rPr lang="en-US" sz="2000" i="1">
                                <a:solidFill>
                                  <a:schemeClr val="tx1"/>
                                </a:solidFill>
                                <a:latin typeface="Cambria Math" panose="02040503050406030204" pitchFamily="18" charset="0"/>
                              </a:rPr>
                              <m:t>𝐶</m:t>
                            </m:r>
                          </m:e>
                          <m:sub>
                            <m:r>
                              <a:rPr lang="en-US" sz="2000" i="1">
                                <a:solidFill>
                                  <a:schemeClr val="tx1"/>
                                </a:solidFill>
                                <a:latin typeface="Cambria Math" panose="02040503050406030204" pitchFamily="18" charset="0"/>
                              </a:rPr>
                              <m:t>𝑖</m:t>
                            </m:r>
                          </m:sub>
                          <m:sup>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𝑙</m:t>
                                </m:r>
                              </m:e>
                              <m:sub>
                                <m:r>
                                  <a:rPr lang="en-US" sz="2000" b="0" i="1" smtClean="0">
                                    <a:solidFill>
                                      <a:schemeClr val="tx1"/>
                                    </a:solidFill>
                                    <a:latin typeface="Cambria Math" panose="02040503050406030204" pitchFamily="18" charset="0"/>
                                  </a:rPr>
                                  <m:t>𝑖</m:t>
                                </m:r>
                              </m:sub>
                            </m:sSub>
                          </m:sup>
                        </m:sSubSup>
                      </m:e>
                    </m:d>
                    <m:r>
                      <a:rPr lang="en-US" sz="2000" b="0" i="1" smtClean="0">
                        <a:solidFill>
                          <a:schemeClr val="tx1"/>
                        </a:solidFill>
                        <a:latin typeface="Cambria Math" panose="02040503050406030204" pitchFamily="18" charset="0"/>
                      </a:rPr>
                      <m:t>,</m:t>
                    </m:r>
                    <m:r>
                      <a:rPr lang="en-US" sz="2000" i="1">
                        <a:solidFill>
                          <a:schemeClr val="tx1"/>
                        </a:solidFill>
                        <a:latin typeface="Cambria Math" panose="02040503050406030204" pitchFamily="18" charset="0"/>
                        <a:ea typeface="Cambria Math" panose="02040503050406030204" pitchFamily="18" charset="0"/>
                      </a:rPr>
                      <m:t>∀</m:t>
                    </m:r>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𝑝</m:t>
                        </m:r>
                      </m:e>
                      <m:sub>
                        <m:r>
                          <a:rPr lang="en-US" sz="2000" b="0" i="1" smtClean="0">
                            <a:solidFill>
                              <a:schemeClr val="tx1"/>
                            </a:solidFill>
                            <a:latin typeface="Cambria Math" panose="02040503050406030204" pitchFamily="18" charset="0"/>
                            <a:ea typeface="Cambria Math" panose="02040503050406030204" pitchFamily="18" charset="0"/>
                          </a:rPr>
                          <m:t>𝑖</m:t>
                        </m:r>
                      </m:sub>
                    </m:sSub>
                    <m:r>
                      <a:rPr lang="en-US" sz="2000" i="1" smtClean="0">
                        <a:solidFill>
                          <a:schemeClr val="tx1"/>
                        </a:solidFill>
                        <a:latin typeface="Cambria Math" panose="02040503050406030204" pitchFamily="18" charset="0"/>
                        <a:ea typeface="Cambria Math" panose="02040503050406030204" pitchFamily="18" charset="0"/>
                      </a:rPr>
                      <m:t>∈</m:t>
                    </m:r>
                    <m:d>
                      <m:dPr>
                        <m:begChr m:val="["/>
                        <m:endChr m:val="]"/>
                        <m:ctrlPr>
                          <a:rPr lang="en-US" sz="2000" b="0" i="1" smtClean="0">
                            <a:solidFill>
                              <a:schemeClr val="tx1"/>
                            </a:solidFill>
                            <a:latin typeface="Cambria Math" panose="02040503050406030204" pitchFamily="18" charset="0"/>
                            <a:ea typeface="Cambria Math" panose="02040503050406030204" pitchFamily="18" charset="0"/>
                          </a:rPr>
                        </m:ctrlPr>
                      </m:dPr>
                      <m:e>
                        <m:r>
                          <a:rPr lang="en-US" sz="2000" b="0" i="1" smtClean="0">
                            <a:solidFill>
                              <a:schemeClr val="tx1"/>
                            </a:solidFill>
                            <a:latin typeface="Cambria Math" panose="02040503050406030204" pitchFamily="18" charset="0"/>
                            <a:ea typeface="Cambria Math" panose="02040503050406030204" pitchFamily="18" charset="0"/>
                          </a:rPr>
                          <m:t>1,⋯,</m:t>
                        </m:r>
                        <m:r>
                          <a:rPr lang="en-US" sz="2000" b="0" i="1" smtClean="0">
                            <a:solidFill>
                              <a:schemeClr val="tx1"/>
                            </a:solidFill>
                            <a:latin typeface="Cambria Math" panose="02040503050406030204" pitchFamily="18" charset="0"/>
                            <a:ea typeface="Cambria Math" panose="02040503050406030204" pitchFamily="18" charset="0"/>
                          </a:rPr>
                          <m:t>𝑘</m:t>
                        </m:r>
                      </m:e>
                    </m:d>
                  </m:oMath>
                </a14:m>
                <a:endParaRPr lang="en-US" sz="2200" dirty="0">
                  <a:solidFill>
                    <a:schemeClr val="tx1"/>
                  </a:solidFill>
                  <a:latin typeface="Cambria" panose="02040503050406030204" pitchFamily="18" charset="0"/>
                </a:endParaRPr>
              </a:p>
            </p:txBody>
          </p:sp>
        </mc:Choice>
        <mc:Fallback xmlns="">
          <p:sp>
            <p:nvSpPr>
              <p:cNvPr id="6" name="Content Placeholder 5"/>
              <p:cNvSpPr>
                <a:spLocks noGrp="1" noRot="1" noChangeAspect="1" noMove="1" noResize="1" noEditPoints="1" noAdjustHandles="1" noChangeArrowheads="1" noChangeShapeType="1" noTextEdit="1"/>
              </p:cNvSpPr>
              <p:nvPr>
                <p:ph sz="quarter" idx="1"/>
              </p:nvPr>
            </p:nvSpPr>
            <p:spPr>
              <a:xfrm>
                <a:off x="0" y="2492896"/>
                <a:ext cx="9036496" cy="4003570"/>
              </a:xfrm>
              <a:blipFill rotWithShape="0">
                <a:blip r:embed="rId3"/>
                <a:stretch>
                  <a:fillRect l="-472" t="-1218"/>
                </a:stretch>
              </a:blipFill>
            </p:spPr>
            <p:txBody>
              <a:bodyPr/>
              <a:lstStyle/>
              <a:p>
                <a:r>
                  <a:rPr lang="en-US">
                    <a:noFill/>
                  </a:rPr>
                  <a:t> </a:t>
                </a:r>
              </a:p>
            </p:txBody>
          </p:sp>
        </mc:Fallback>
      </mc:AlternateContent>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12</a:t>
            </a:fld>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8" y="1196753"/>
            <a:ext cx="8964488" cy="878352"/>
          </a:xfrm>
          <a:prstGeom prst="rect">
            <a:avLst/>
          </a:prstGeom>
        </p:spPr>
      </p:pic>
      <p:sp>
        <p:nvSpPr>
          <p:cNvPr id="3" name="Rounded Rectangle 2"/>
          <p:cNvSpPr/>
          <p:nvPr/>
        </p:nvSpPr>
        <p:spPr>
          <a:xfrm>
            <a:off x="35496" y="1052736"/>
            <a:ext cx="5112568" cy="1152128"/>
          </a:xfrm>
          <a:prstGeom prst="roundRect">
            <a:avLst/>
          </a:prstGeom>
          <a:noFill/>
          <a:ln>
            <a:solidFill>
              <a:srgbClr val="00B0F0"/>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p:cNvSpPr txBox="1"/>
          <p:nvPr/>
        </p:nvSpPr>
        <p:spPr>
          <a:xfrm>
            <a:off x="-11681" y="6093296"/>
            <a:ext cx="4871713" cy="502702"/>
          </a:xfrm>
          <a:prstGeom prst="rect">
            <a:avLst/>
          </a:prstGeom>
          <a:noFill/>
        </p:spPr>
        <p:txBody>
          <a:bodyPr wrap="square" rtlCol="0">
            <a:spAutoFit/>
          </a:bodyPr>
          <a:lstStyle/>
          <a:p>
            <a:r>
              <a:rPr lang="en-US" sz="1600" baseline="30000" dirty="0" smtClean="0">
                <a:solidFill>
                  <a:schemeClr val="accent5"/>
                </a:solidFill>
                <a:latin typeface="Cambria" panose="02040503050406030204" pitchFamily="18" charset="0"/>
              </a:rPr>
              <a:t>1</a:t>
            </a:r>
            <a:r>
              <a:rPr lang="en-US" sz="1600" dirty="0" smtClean="0">
                <a:latin typeface="Cambria" panose="02040503050406030204" pitchFamily="18" charset="0"/>
              </a:rPr>
              <a:t>[Sumner et al., TOG`04], </a:t>
            </a:r>
            <a:r>
              <a:rPr lang="en-US" sz="1600" baseline="30000" dirty="0" smtClean="0">
                <a:solidFill>
                  <a:schemeClr val="accent5"/>
                </a:solidFill>
                <a:latin typeface="Cambria" panose="02040503050406030204" pitchFamily="18" charset="0"/>
              </a:rPr>
              <a:t>2</a:t>
            </a:r>
            <a:r>
              <a:rPr lang="en-US" sz="1600" dirty="0">
                <a:latin typeface="Cambria" panose="02040503050406030204" pitchFamily="18" charset="0"/>
              </a:rPr>
              <a:t>[</a:t>
            </a:r>
            <a:r>
              <a:rPr lang="en-US" sz="1600" dirty="0" err="1">
                <a:latin typeface="Cambria" panose="02040503050406030204" pitchFamily="18" charset="0"/>
              </a:rPr>
              <a:t>Günther</a:t>
            </a:r>
            <a:r>
              <a:rPr lang="en-US" sz="1600" dirty="0">
                <a:latin typeface="Cambria" panose="02040503050406030204" pitchFamily="18" charset="0"/>
              </a:rPr>
              <a:t> et al., CGF'06</a:t>
            </a:r>
            <a:r>
              <a:rPr lang="en-US" sz="1600" dirty="0" smtClean="0">
                <a:latin typeface="Cambria" panose="02040503050406030204" pitchFamily="18" charset="0"/>
              </a:rPr>
              <a:t>]</a:t>
            </a:r>
            <a:endParaRPr lang="en-US" sz="1600" baseline="30000" dirty="0">
              <a:latin typeface="Cambria" panose="02040503050406030204" pitchFamily="18" charset="0"/>
            </a:endParaRPr>
          </a:p>
          <a:p>
            <a:pPr algn="ctr"/>
            <a:endParaRPr lang="en-US" sz="1600" baseline="30000" dirty="0">
              <a:latin typeface="Cambria" panose="02040503050406030204" pitchFamily="18" charset="0"/>
            </a:endParaRPr>
          </a:p>
        </p:txBody>
      </p:sp>
    </p:spTree>
    <p:extLst>
      <p:ext uri="{BB962C8B-B14F-4D97-AF65-F5344CB8AC3E}">
        <p14:creationId xmlns:p14="http://schemas.microsoft.com/office/powerpoint/2010/main" val="2620884886"/>
      </p:ext>
    </p:extLst>
  </p:cSld>
  <p:clrMapOvr>
    <a:masterClrMapping/>
  </p:clrMapOvr>
  <p:transition advClick="0">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(3</a:t>
            </a:r>
            <a:r>
              <a:rPr lang="en-US" dirty="0">
                <a:latin typeface="Cambria" panose="02040503050406030204" pitchFamily="18" charset="0"/>
              </a:rPr>
              <a:t>) Pose </a:t>
            </a:r>
            <a:r>
              <a:rPr lang="en-US" dirty="0" smtClean="0">
                <a:latin typeface="Cambria" panose="02040503050406030204" pitchFamily="18" charset="0"/>
              </a:rPr>
              <a:t>Partitioning-aware </a:t>
            </a:r>
            <a:r>
              <a:rPr lang="en-US" dirty="0">
                <a:latin typeface="Cambria" panose="02040503050406030204" pitchFamily="18" charset="0"/>
              </a:rPr>
              <a:t>OS</a:t>
            </a: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13</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8" y="1196753"/>
            <a:ext cx="8964488" cy="878352"/>
          </a:xfrm>
          <a:prstGeom prst="rect">
            <a:avLst/>
          </a:prstGeom>
        </p:spPr>
      </p:pic>
      <p:sp>
        <p:nvSpPr>
          <p:cNvPr id="3" name="Rounded Rectangle 2"/>
          <p:cNvSpPr/>
          <p:nvPr/>
        </p:nvSpPr>
        <p:spPr>
          <a:xfrm flipH="1">
            <a:off x="5148064" y="1052736"/>
            <a:ext cx="1584176" cy="1152128"/>
          </a:xfrm>
          <a:prstGeom prst="roundRect">
            <a:avLst/>
          </a:prstGeom>
          <a:noFill/>
          <a:ln>
            <a:solidFill>
              <a:srgbClr val="00B0F0"/>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2396609"/>
                <a:ext cx="9036496" cy="4099857"/>
              </a:xfrm>
            </p:spPr>
            <p:txBody>
              <a:bodyPr>
                <a:normAutofit/>
              </a:bodyPr>
              <a:lstStyle/>
              <a:p>
                <a:r>
                  <a:rPr lang="en-US" sz="2400" dirty="0" smtClean="0">
                    <a:latin typeface="Cambria" panose="02040503050406030204" pitchFamily="18" charset="0"/>
                  </a:rPr>
                  <a:t>Cluster Animation Vector (CAV)</a:t>
                </a:r>
              </a:p>
              <a:p>
                <a:pPr marL="922338" lvl="1" indent="-457200"/>
                <a14:m>
                  <m:oMath xmlns:m="http://schemas.openxmlformats.org/officeDocument/2006/math">
                    <m:r>
                      <a:rPr lang="en-US" sz="2000" i="1" dirty="0">
                        <a:solidFill>
                          <a:schemeClr val="tx1"/>
                        </a:solidFill>
                        <a:latin typeface="Cambria Math" panose="02040503050406030204" pitchFamily="18" charset="0"/>
                        <a:ea typeface="Cambria Math" panose="02040503050406030204" pitchFamily="18" charset="0"/>
                      </a:rPr>
                      <m:t>∀</m:t>
                    </m:r>
                    <m:r>
                      <a:rPr lang="en-US" sz="2000" b="0" i="1" dirty="0" smtClean="0">
                        <a:solidFill>
                          <a:schemeClr val="tx1"/>
                        </a:solidFill>
                        <a:latin typeface="Cambria Math" panose="02040503050406030204" pitchFamily="18" charset="0"/>
                        <a:ea typeface="Cambria Math" panose="02040503050406030204" pitchFamily="18" charset="0"/>
                      </a:rPr>
                      <m:t>𝑣</m:t>
                    </m:r>
                    <m:r>
                      <a:rPr lang="en-US" sz="2000" i="1" dirty="0">
                        <a:solidFill>
                          <a:schemeClr val="tx1"/>
                        </a:solidFill>
                        <a:latin typeface="Cambria Math" panose="02040503050406030204" pitchFamily="18" charset="0"/>
                        <a:ea typeface="Cambria Math" panose="02040503050406030204" pitchFamily="18" charset="0"/>
                      </a:rPr>
                      <m:t>∈</m:t>
                    </m:r>
                    <m:r>
                      <a:rPr lang="en-US" sz="2000" i="1" dirty="0">
                        <a:solidFill>
                          <a:schemeClr val="tx1"/>
                        </a:solidFill>
                        <a:latin typeface="Cambria Math" panose="02040503050406030204" pitchFamily="18" charset="0"/>
                        <a:ea typeface="Cambria Math" panose="02040503050406030204" pitchFamily="18" charset="0"/>
                      </a:rPr>
                      <m:t>𝑉</m:t>
                    </m:r>
                    <m:r>
                      <a:rPr lang="en-US" sz="2000" b="0" i="1" dirty="0" smtClean="0">
                        <a:solidFill>
                          <a:schemeClr val="tx1"/>
                        </a:solidFill>
                        <a:latin typeface="Cambria Math" panose="02040503050406030204" pitchFamily="18" charset="0"/>
                        <a:ea typeface="Cambria Math" panose="02040503050406030204" pitchFamily="18" charset="0"/>
                      </a:rPr>
                      <m:t>:</m:t>
                    </m:r>
                    <m:r>
                      <a:rPr lang="en-US" sz="2000" b="0" i="1" dirty="0" smtClean="0">
                        <a:solidFill>
                          <a:schemeClr val="tx1"/>
                        </a:solidFill>
                        <a:latin typeface="Cambria Math" panose="02040503050406030204" pitchFamily="18" charset="0"/>
                        <a:ea typeface="Cambria Math" panose="02040503050406030204" pitchFamily="18" charset="0"/>
                      </a:rPr>
                      <m:t>𝑐𝑎𝑣</m:t>
                    </m:r>
                    <m:d>
                      <m:dPr>
                        <m:ctrlPr>
                          <a:rPr lang="en-US" sz="2000" b="0" i="1" dirty="0" smtClean="0">
                            <a:solidFill>
                              <a:schemeClr val="tx1"/>
                            </a:solidFill>
                            <a:latin typeface="Cambria Math" panose="02040503050406030204" pitchFamily="18" charset="0"/>
                            <a:ea typeface="Cambria Math" panose="02040503050406030204" pitchFamily="18" charset="0"/>
                          </a:rPr>
                        </m:ctrlPr>
                      </m:dPr>
                      <m:e>
                        <m:r>
                          <a:rPr lang="en-US" sz="2000" b="0" i="1" dirty="0" smtClean="0">
                            <a:solidFill>
                              <a:schemeClr val="tx1"/>
                            </a:solidFill>
                            <a:latin typeface="Cambria Math" panose="02040503050406030204" pitchFamily="18" charset="0"/>
                            <a:ea typeface="Cambria Math" panose="02040503050406030204" pitchFamily="18" charset="0"/>
                          </a:rPr>
                          <m:t>𝑣</m:t>
                        </m:r>
                      </m:e>
                    </m:d>
                    <m:r>
                      <a:rPr lang="en-US" sz="2000" b="0" i="1" dirty="0" smtClean="0">
                        <a:solidFill>
                          <a:schemeClr val="tx1"/>
                        </a:solidFill>
                        <a:latin typeface="Cambria Math" panose="02040503050406030204" pitchFamily="18" charset="0"/>
                        <a:ea typeface="Cambria Math" panose="02040503050406030204" pitchFamily="18" charset="0"/>
                      </a:rPr>
                      <m:t>=</m:t>
                    </m:r>
                    <m:d>
                      <m:dPr>
                        <m:begChr m:val="{"/>
                        <m:endChr m:val="}"/>
                        <m:ctrlPr>
                          <a:rPr lang="en-US" sz="2000" b="0" i="1" dirty="0" smtClean="0">
                            <a:solidFill>
                              <a:schemeClr val="tx1"/>
                            </a:solidFill>
                            <a:latin typeface="Cambria Math" panose="02040503050406030204" pitchFamily="18" charset="0"/>
                            <a:ea typeface="Cambria Math" panose="02040503050406030204" pitchFamily="18" charset="0"/>
                          </a:rPr>
                        </m:ctrlPr>
                      </m:dPr>
                      <m:e>
                        <m:sSub>
                          <m:sSubPr>
                            <m:ctrlPr>
                              <a:rPr lang="en-US" sz="2000" b="0" i="1" dirty="0" smtClean="0">
                                <a:solidFill>
                                  <a:schemeClr val="tx1"/>
                                </a:solidFill>
                                <a:latin typeface="Cambria Math" panose="02040503050406030204" pitchFamily="18" charset="0"/>
                                <a:ea typeface="Cambria Math" panose="02040503050406030204" pitchFamily="18" charset="0"/>
                              </a:rPr>
                            </m:ctrlPr>
                          </m:sSubPr>
                          <m:e>
                            <m:r>
                              <a:rPr lang="en-US" sz="2000" b="0" i="1" dirty="0" smtClean="0">
                                <a:solidFill>
                                  <a:schemeClr val="tx1"/>
                                </a:solidFill>
                                <a:latin typeface="Cambria Math" panose="02040503050406030204" pitchFamily="18" charset="0"/>
                                <a:ea typeface="Cambria Math" panose="02040503050406030204" pitchFamily="18" charset="0"/>
                              </a:rPr>
                              <m:t>𝑚</m:t>
                            </m:r>
                          </m:e>
                          <m:sub>
                            <m:r>
                              <a:rPr lang="en-US" sz="2000" b="0" i="1" dirty="0" smtClean="0">
                                <a:solidFill>
                                  <a:schemeClr val="tx1"/>
                                </a:solidFill>
                                <a:latin typeface="Cambria Math" panose="02040503050406030204" pitchFamily="18" charset="0"/>
                                <a:ea typeface="Cambria Math" panose="02040503050406030204" pitchFamily="18" charset="0"/>
                              </a:rPr>
                              <m:t>1</m:t>
                            </m:r>
                          </m:sub>
                        </m:sSub>
                        <m:r>
                          <a:rPr lang="en-US" sz="2000" b="0" i="1" dirty="0" smtClean="0">
                            <a:solidFill>
                              <a:schemeClr val="tx1"/>
                            </a:solidFill>
                            <a:latin typeface="Cambria Math" panose="02040503050406030204" pitchFamily="18" charset="0"/>
                            <a:ea typeface="Cambria Math" panose="02040503050406030204" pitchFamily="18" charset="0"/>
                          </a:rPr>
                          <m:t>,</m:t>
                        </m:r>
                        <m:sSub>
                          <m:sSubPr>
                            <m:ctrlPr>
                              <a:rPr lang="en-US" sz="2000" i="1" dirty="0">
                                <a:solidFill>
                                  <a:schemeClr val="tx1"/>
                                </a:solidFill>
                                <a:latin typeface="Cambria Math" panose="02040503050406030204" pitchFamily="18" charset="0"/>
                                <a:ea typeface="Cambria Math" panose="02040503050406030204" pitchFamily="18" charset="0"/>
                              </a:rPr>
                            </m:ctrlPr>
                          </m:sSubPr>
                          <m:e>
                            <m:r>
                              <a:rPr lang="en-US" sz="2000" i="1" dirty="0">
                                <a:solidFill>
                                  <a:schemeClr val="tx1"/>
                                </a:solidFill>
                                <a:latin typeface="Cambria Math" panose="02040503050406030204" pitchFamily="18" charset="0"/>
                                <a:ea typeface="Cambria Math" panose="02040503050406030204" pitchFamily="18" charset="0"/>
                              </a:rPr>
                              <m:t>𝑚</m:t>
                            </m:r>
                          </m:e>
                          <m:sub>
                            <m:r>
                              <a:rPr lang="en-US" sz="2000" b="0" i="1" dirty="0" smtClean="0">
                                <a:solidFill>
                                  <a:schemeClr val="tx1"/>
                                </a:solidFill>
                                <a:latin typeface="Cambria Math" panose="02040503050406030204" pitchFamily="18" charset="0"/>
                                <a:ea typeface="Cambria Math" panose="02040503050406030204" pitchFamily="18" charset="0"/>
                              </a:rPr>
                              <m:t>2</m:t>
                            </m:r>
                          </m:sub>
                        </m:sSub>
                        <m:r>
                          <a:rPr lang="en-US" sz="2000" b="0" i="1" dirty="0" smtClean="0">
                            <a:solidFill>
                              <a:schemeClr val="tx1"/>
                            </a:solidFill>
                            <a:latin typeface="Cambria Math" panose="02040503050406030204" pitchFamily="18" charset="0"/>
                            <a:ea typeface="Cambria Math" panose="02040503050406030204" pitchFamily="18" charset="0"/>
                          </a:rPr>
                          <m:t>,⋯,</m:t>
                        </m:r>
                        <m:sSub>
                          <m:sSubPr>
                            <m:ctrlPr>
                              <a:rPr lang="en-US" sz="2000" i="1" dirty="0">
                                <a:solidFill>
                                  <a:schemeClr val="tx1"/>
                                </a:solidFill>
                                <a:latin typeface="Cambria Math" panose="02040503050406030204" pitchFamily="18" charset="0"/>
                                <a:ea typeface="Cambria Math" panose="02040503050406030204" pitchFamily="18" charset="0"/>
                              </a:rPr>
                            </m:ctrlPr>
                          </m:sSubPr>
                          <m:e>
                            <m:r>
                              <a:rPr lang="en-US" sz="2000" i="1" dirty="0">
                                <a:solidFill>
                                  <a:schemeClr val="tx1"/>
                                </a:solidFill>
                                <a:latin typeface="Cambria Math" panose="02040503050406030204" pitchFamily="18" charset="0"/>
                                <a:ea typeface="Cambria Math" panose="02040503050406030204" pitchFamily="18" charset="0"/>
                              </a:rPr>
                              <m:t>𝑚</m:t>
                            </m:r>
                          </m:e>
                          <m:sub>
                            <m:r>
                              <a:rPr lang="en-US" sz="2000" b="0" i="1" dirty="0" smtClean="0">
                                <a:solidFill>
                                  <a:schemeClr val="tx1"/>
                                </a:solidFill>
                                <a:latin typeface="Cambria Math" panose="02040503050406030204" pitchFamily="18" charset="0"/>
                                <a:ea typeface="Cambria Math" panose="02040503050406030204" pitchFamily="18" charset="0"/>
                              </a:rPr>
                              <m:t>𝑘</m:t>
                            </m:r>
                          </m:sub>
                        </m:sSub>
                      </m:e>
                    </m:d>
                    <m:r>
                      <a:rPr lang="en-US" sz="2000" b="0" i="1" dirty="0" smtClean="0">
                        <a:solidFill>
                          <a:schemeClr val="tx1"/>
                        </a:solidFill>
                        <a:latin typeface="Cambria Math" panose="02040503050406030204" pitchFamily="18" charset="0"/>
                        <a:ea typeface="Cambria Math" panose="02040503050406030204" pitchFamily="18" charset="0"/>
                      </a:rPr>
                      <m:t>,</m:t>
                    </m:r>
                    <m:sSub>
                      <m:sSubPr>
                        <m:ctrlPr>
                          <a:rPr lang="en-US" sz="2000" b="0" i="1" dirty="0" smtClean="0">
                            <a:solidFill>
                              <a:schemeClr val="tx1"/>
                            </a:solidFill>
                            <a:latin typeface="Cambria Math" panose="02040503050406030204" pitchFamily="18" charset="0"/>
                            <a:ea typeface="Cambria Math" panose="02040503050406030204" pitchFamily="18" charset="0"/>
                          </a:rPr>
                        </m:ctrlPr>
                      </m:sSubPr>
                      <m:e>
                        <m:r>
                          <a:rPr lang="en-US" sz="2000" b="0" i="1" dirty="0" smtClean="0">
                            <a:solidFill>
                              <a:schemeClr val="tx1"/>
                            </a:solidFill>
                            <a:latin typeface="Cambria Math" panose="02040503050406030204" pitchFamily="18" charset="0"/>
                            <a:ea typeface="Cambria Math" panose="02040503050406030204" pitchFamily="18" charset="0"/>
                          </a:rPr>
                          <m:t>𝑚</m:t>
                        </m:r>
                      </m:e>
                      <m:sub>
                        <m:r>
                          <a:rPr lang="en-US" sz="2000" b="0" i="1" dirty="0" smtClean="0">
                            <a:solidFill>
                              <a:schemeClr val="tx1"/>
                            </a:solidFill>
                            <a:latin typeface="Cambria Math" panose="02040503050406030204" pitchFamily="18" charset="0"/>
                            <a:ea typeface="Cambria Math" panose="02040503050406030204" pitchFamily="18" charset="0"/>
                          </a:rPr>
                          <m:t>𝑗</m:t>
                        </m:r>
                      </m:sub>
                    </m:sSub>
                    <m:r>
                      <a:rPr lang="en-US" sz="2000" b="0" i="1" dirty="0" smtClean="0">
                        <a:solidFill>
                          <a:schemeClr val="tx1"/>
                        </a:solidFill>
                        <a:latin typeface="Cambria Math" panose="02040503050406030204" pitchFamily="18" charset="0"/>
                        <a:ea typeface="Cambria Math" panose="02040503050406030204" pitchFamily="18" charset="0"/>
                      </a:rPr>
                      <m:t>∈</m:t>
                    </m:r>
                    <m:d>
                      <m:dPr>
                        <m:begChr m:val="["/>
                        <m:endChr m:val="]"/>
                        <m:ctrlPr>
                          <a:rPr lang="en-US" sz="2000" i="1" smtClean="0">
                            <a:solidFill>
                              <a:schemeClr val="tx1"/>
                            </a:solidFill>
                            <a:latin typeface="Cambria Math" panose="02040503050406030204" pitchFamily="18" charset="0"/>
                            <a:ea typeface="Cambria Math" panose="02040503050406030204" pitchFamily="18" charset="0"/>
                          </a:rPr>
                        </m:ctrlPr>
                      </m:dPr>
                      <m:e>
                        <m:r>
                          <a:rPr lang="en-US" sz="2000" i="1" smtClean="0">
                            <a:solidFill>
                              <a:schemeClr val="tx1"/>
                            </a:solidFill>
                            <a:latin typeface="Cambria Math" panose="02040503050406030204" pitchFamily="18" charset="0"/>
                            <a:ea typeface="Cambria Math" panose="02040503050406030204" pitchFamily="18" charset="0"/>
                          </a:rPr>
                          <m:t>1,⋯,</m:t>
                        </m:r>
                        <m:d>
                          <m:dPr>
                            <m:begChr m:val="|"/>
                            <m:endChr m:val="|"/>
                            <m:ctrlPr>
                              <a:rPr lang="en-US" sz="2000" i="1" smtClean="0">
                                <a:solidFill>
                                  <a:schemeClr val="tx1"/>
                                </a:solidFill>
                                <a:latin typeface="Cambria Math" panose="02040503050406030204" pitchFamily="18" charset="0"/>
                                <a:ea typeface="Cambria Math" panose="02040503050406030204" pitchFamily="18" charset="0"/>
                              </a:rPr>
                            </m:ctrlPr>
                          </m:dPr>
                          <m:e>
                            <m:sSub>
                              <m:sSubPr>
                                <m:ctrlPr>
                                  <a:rPr lang="en-US" sz="2000" i="1">
                                    <a:solidFill>
                                      <a:schemeClr val="tx1"/>
                                    </a:solidFill>
                                    <a:latin typeface="Cambria Math" panose="02040503050406030204" pitchFamily="18" charset="0"/>
                                    <a:ea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𝐶</m:t>
                                </m:r>
                              </m:e>
                              <m:sub>
                                <m:r>
                                  <a:rPr lang="en-US" sz="2000" b="0" i="1" smtClean="0">
                                    <a:solidFill>
                                      <a:schemeClr val="tx1"/>
                                    </a:solidFill>
                                    <a:latin typeface="Cambria Math" panose="02040503050406030204" pitchFamily="18" charset="0"/>
                                    <a:ea typeface="Cambria Math" panose="02040503050406030204" pitchFamily="18" charset="0"/>
                                  </a:rPr>
                                  <m:t>𝑗</m:t>
                                </m:r>
                              </m:sub>
                            </m:sSub>
                          </m:e>
                        </m:d>
                      </m:e>
                    </m:d>
                  </m:oMath>
                </a14:m>
                <a:endParaRPr lang="en-US" sz="2000" dirty="0" smtClean="0">
                  <a:solidFill>
                    <a:schemeClr val="tx1"/>
                  </a:solidFill>
                  <a:latin typeface="Cambria" panose="02040503050406030204" pitchFamily="18" charset="0"/>
                  <a:ea typeface="Cambria Math" panose="02040503050406030204" pitchFamily="18" charset="0"/>
                </a:endParaRPr>
              </a:p>
              <a:p>
                <a:pPr marL="922338" lvl="1" indent="-457200"/>
                <a:r>
                  <a:rPr lang="en-US" sz="2000" dirty="0" smtClean="0">
                    <a:solidFill>
                      <a:schemeClr val="tx1"/>
                    </a:solidFill>
                    <a:latin typeface="Cambria" panose="02040503050406030204" pitchFamily="18" charset="0"/>
                  </a:rPr>
                  <a:t>BFS: </a:t>
                </a:r>
                <a:r>
                  <a:rPr lang="en-US" sz="2000" dirty="0">
                    <a:solidFill>
                      <a:schemeClr val="tx1"/>
                    </a:solidFill>
                    <a:latin typeface="Cambria" panose="02040503050406030204" pitchFamily="18" charset="0"/>
                  </a:rPr>
                  <a:t>detect connected vertices with same </a:t>
                </a:r>
                <a:r>
                  <a:rPr lang="en-US" sz="2000" dirty="0" smtClean="0">
                    <a:solidFill>
                      <a:schemeClr val="tx1"/>
                    </a:solidFill>
                    <a:latin typeface="Cambria" panose="02040503050406030204" pitchFamily="18" charset="0"/>
                  </a:rPr>
                  <a:t>CAV</a:t>
                </a:r>
                <a14:m>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m:t>
                    </m:r>
                    <m:r>
                      <a:rPr lang="en-US" sz="2000" b="0" i="1" smtClean="0">
                        <a:solidFill>
                          <a:srgbClr val="7030A0"/>
                        </a:solidFill>
                        <a:latin typeface="Cambria Math" panose="02040503050406030204" pitchFamily="18" charset="0"/>
                        <a:ea typeface="Cambria Math" panose="02040503050406030204" pitchFamily="18" charset="0"/>
                      </a:rPr>
                      <m:t>𝑂</m:t>
                    </m:r>
                    <m:d>
                      <m:dPr>
                        <m:ctrlPr>
                          <a:rPr lang="en-US" sz="2000" b="0" i="1" smtClean="0">
                            <a:solidFill>
                              <a:srgbClr val="7030A0"/>
                            </a:solidFill>
                            <a:latin typeface="Cambria Math" panose="02040503050406030204" pitchFamily="18" charset="0"/>
                            <a:ea typeface="Cambria Math" panose="02040503050406030204" pitchFamily="18" charset="0"/>
                          </a:rPr>
                        </m:ctrlPr>
                      </m:dPr>
                      <m:e>
                        <m:d>
                          <m:dPr>
                            <m:begChr m:val="|"/>
                            <m:endChr m:val="|"/>
                            <m:ctrlPr>
                              <a:rPr lang="en-US" sz="2000" b="0" i="1" smtClean="0">
                                <a:solidFill>
                                  <a:srgbClr val="7030A0"/>
                                </a:solidFill>
                                <a:latin typeface="Cambria Math" panose="02040503050406030204" pitchFamily="18" charset="0"/>
                                <a:ea typeface="Cambria Math" panose="02040503050406030204" pitchFamily="18" charset="0"/>
                              </a:rPr>
                            </m:ctrlPr>
                          </m:dPr>
                          <m:e>
                            <m:r>
                              <a:rPr lang="en-US" sz="2000" b="0" i="1" smtClean="0">
                                <a:solidFill>
                                  <a:srgbClr val="7030A0"/>
                                </a:solidFill>
                                <a:latin typeface="Cambria Math" panose="02040503050406030204" pitchFamily="18" charset="0"/>
                                <a:ea typeface="Cambria Math" panose="02040503050406030204" pitchFamily="18" charset="0"/>
                              </a:rPr>
                              <m:t>𝑉</m:t>
                            </m:r>
                          </m:e>
                        </m:d>
                      </m:e>
                    </m:d>
                    <m:r>
                      <a:rPr lang="en-US" sz="2000" b="0" i="1" smtClean="0">
                        <a:solidFill>
                          <a:srgbClr val="7030A0"/>
                        </a:solidFill>
                        <a:latin typeface="Cambria Math" panose="02040503050406030204" pitchFamily="18" charset="0"/>
                        <a:ea typeface="Cambria Math" panose="02040503050406030204" pitchFamily="18" charset="0"/>
                      </a:rPr>
                      <m:t> </m:t>
                    </m:r>
                    <m:r>
                      <a:rPr lang="en-US" sz="2000" b="0" i="1" smtClean="0">
                        <a:solidFill>
                          <a:srgbClr val="7030A0"/>
                        </a:solidFill>
                        <a:latin typeface="Cambria Math" panose="02040503050406030204" pitchFamily="18" charset="0"/>
                        <a:ea typeface="Cambria Math" panose="02040503050406030204" pitchFamily="18" charset="0"/>
                      </a:rPr>
                      <m:t>𝑐𝑜𝑚𝑝𝑙𝑒𝑥𝑖𝑡𝑦</m:t>
                    </m:r>
                  </m:oMath>
                </a14:m>
                <a:endParaRPr lang="en-US" sz="2000" b="0" dirty="0" smtClean="0">
                  <a:solidFill>
                    <a:schemeClr val="tx1"/>
                  </a:solidFill>
                  <a:latin typeface="Cambria" panose="02040503050406030204" pitchFamily="18" charset="0"/>
                  <a:ea typeface="Cambria Math" panose="02040503050406030204" pitchFamily="18" charset="0"/>
                </a:endParaRPr>
              </a:p>
              <a:p>
                <a:pPr marL="922338" lvl="1" indent="-457200"/>
                <a14:m>
                  <m:oMath xmlns:m="http://schemas.openxmlformats.org/officeDocument/2006/math">
                    <m:r>
                      <a:rPr lang="en-US" sz="2200" b="0" i="1" smtClean="0">
                        <a:solidFill>
                          <a:schemeClr val="tx1"/>
                        </a:solidFill>
                        <a:latin typeface="Cambria Math" panose="02040503050406030204" pitchFamily="18" charset="0"/>
                      </a:rPr>
                      <m:t>𝑂𝑆</m:t>
                    </m:r>
                    <m:r>
                      <a:rPr lang="en-US" sz="2200" b="0" i="1" smtClean="0">
                        <a:solidFill>
                          <a:schemeClr val="tx1"/>
                        </a:solidFill>
                        <a:latin typeface="Cambria Math" panose="02040503050406030204" pitchFamily="18" charset="0"/>
                      </a:rPr>
                      <m:t>(</m:t>
                    </m:r>
                    <m:r>
                      <a:rPr lang="en-US" sz="2200" b="0" i="1" smtClean="0">
                        <a:solidFill>
                          <a:schemeClr val="tx1"/>
                        </a:solidFill>
                        <a:latin typeface="Cambria Math" panose="02040503050406030204" pitchFamily="18" charset="0"/>
                      </a:rPr>
                      <m:t>𝐴</m:t>
                    </m:r>
                    <m:r>
                      <a:rPr lang="en-US" sz="2200" b="0" i="1" smtClean="0">
                        <a:solidFill>
                          <a:schemeClr val="tx1"/>
                        </a:solidFill>
                        <a:latin typeface="Cambria Math" panose="02040503050406030204" pitchFamily="18" charset="0"/>
                      </a:rPr>
                      <m:t>)=</m:t>
                    </m:r>
                    <m:d>
                      <m:dPr>
                        <m:begChr m:val="{"/>
                        <m:endChr m:val="}"/>
                        <m:ctrlPr>
                          <a:rPr lang="en-US" sz="2200" b="0" i="1" smtClean="0">
                            <a:solidFill>
                              <a:schemeClr val="tx1"/>
                            </a:solidFill>
                            <a:latin typeface="Cambria Math" panose="02040503050406030204" pitchFamily="18" charset="0"/>
                          </a:rPr>
                        </m:ctrlPr>
                      </m:dPr>
                      <m:e>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𝑆</m:t>
                            </m:r>
                          </m:e>
                          <m:sub>
                            <m:r>
                              <a:rPr lang="en-US" sz="2200" b="0" i="1" smtClean="0">
                                <a:solidFill>
                                  <a:schemeClr val="tx1"/>
                                </a:solidFill>
                                <a:latin typeface="Cambria Math" panose="02040503050406030204" pitchFamily="18" charset="0"/>
                              </a:rPr>
                              <m:t>0</m:t>
                            </m:r>
                          </m:sub>
                        </m:sSub>
                        <m:r>
                          <a:rPr lang="en-US" sz="2200" b="0" i="1" smtClean="0">
                            <a:solidFill>
                              <a:schemeClr val="tx1"/>
                            </a:solidFill>
                            <a:latin typeface="Cambria Math" panose="02040503050406030204" pitchFamily="18" charset="0"/>
                          </a:rPr>
                          <m:t>,</m:t>
                        </m:r>
                        <m:sSub>
                          <m:sSubPr>
                            <m:ctrlPr>
                              <a:rPr lang="en-US" sz="2200" i="1">
                                <a:solidFill>
                                  <a:schemeClr val="tx1"/>
                                </a:solidFill>
                                <a:latin typeface="Cambria Math" panose="02040503050406030204" pitchFamily="18" charset="0"/>
                              </a:rPr>
                            </m:ctrlPr>
                          </m:sSubPr>
                          <m:e>
                            <m:r>
                              <a:rPr lang="en-US" sz="2200" i="1">
                                <a:solidFill>
                                  <a:schemeClr val="tx1"/>
                                </a:solidFill>
                                <a:latin typeface="Cambria Math" panose="02040503050406030204" pitchFamily="18" charset="0"/>
                              </a:rPr>
                              <m:t>𝑆</m:t>
                            </m:r>
                          </m:e>
                          <m:sub>
                            <m:r>
                              <a:rPr lang="en-US" sz="2200" b="0" i="1" smtClean="0">
                                <a:solidFill>
                                  <a:schemeClr val="tx1"/>
                                </a:solidFill>
                                <a:latin typeface="Cambria Math" panose="02040503050406030204" pitchFamily="18" charset="0"/>
                              </a:rPr>
                              <m:t>1</m:t>
                            </m:r>
                          </m:sub>
                        </m:sSub>
                        <m:r>
                          <a:rPr lang="en-US" sz="2200" b="0" i="1" smtClean="0">
                            <a:solidFill>
                              <a:schemeClr val="tx1"/>
                            </a:solidFill>
                            <a:latin typeface="Cambria Math" panose="02040503050406030204" pitchFamily="18" charset="0"/>
                          </a:rPr>
                          <m:t>,</m:t>
                        </m:r>
                        <m:r>
                          <a:rPr lang="en-US" sz="2200" b="0" i="1" smtClean="0">
                            <a:solidFill>
                              <a:schemeClr val="tx1"/>
                            </a:solidFill>
                            <a:latin typeface="Cambria Math" panose="02040503050406030204" pitchFamily="18" charset="0"/>
                            <a:ea typeface="Cambria Math" panose="02040503050406030204" pitchFamily="18" charset="0"/>
                          </a:rPr>
                          <m:t>⋯,</m:t>
                        </m:r>
                        <m:sSub>
                          <m:sSubPr>
                            <m:ctrlPr>
                              <a:rPr lang="en-US" sz="2200" i="1" smtClean="0">
                                <a:solidFill>
                                  <a:schemeClr val="tx1"/>
                                </a:solidFill>
                                <a:latin typeface="Cambria Math" panose="02040503050406030204" pitchFamily="18" charset="0"/>
                              </a:rPr>
                            </m:ctrlPr>
                          </m:sSubPr>
                          <m:e>
                            <m:r>
                              <a:rPr lang="en-US" sz="2200" i="1">
                                <a:solidFill>
                                  <a:schemeClr val="tx1"/>
                                </a:solidFill>
                                <a:latin typeface="Cambria Math" panose="02040503050406030204" pitchFamily="18" charset="0"/>
                              </a:rPr>
                              <m:t>𝑆</m:t>
                            </m:r>
                          </m:e>
                          <m:sub>
                            <m:r>
                              <a:rPr lang="en-US" sz="2200" b="0" i="1" smtClean="0">
                                <a:solidFill>
                                  <a:schemeClr val="tx1"/>
                                </a:solidFill>
                                <a:latin typeface="Cambria Math" panose="02040503050406030204" pitchFamily="18" charset="0"/>
                              </a:rPr>
                              <m:t>𝑟</m:t>
                            </m:r>
                          </m:sub>
                        </m:sSub>
                      </m:e>
                    </m:d>
                  </m:oMath>
                </a14:m>
                <a:endParaRPr lang="en-US" sz="2200" dirty="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2396609"/>
                <a:ext cx="9036496" cy="4099857"/>
              </a:xfrm>
              <a:blipFill rotWithShape="0">
                <a:blip r:embed="rId4"/>
                <a:stretch>
                  <a:fillRect l="-472" t="-1189"/>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4281" y="4610289"/>
            <a:ext cx="2166554" cy="1627023"/>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8792" y="4610289"/>
            <a:ext cx="2003648" cy="1627023"/>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513" y="4610289"/>
            <a:ext cx="1886195" cy="1627023"/>
          </a:xfrm>
          <a:prstGeom prst="rect">
            <a:avLst/>
          </a:prstGeom>
          <a:effectLst>
            <a:outerShdw blurRad="50800" dist="38100" dir="2700000" algn="tl" rotWithShape="0">
              <a:prstClr val="black">
                <a:alpha val="40000"/>
              </a:prstClr>
            </a:outerShdw>
          </a:effectLst>
        </p:spPr>
      </p:pic>
      <p:sp>
        <p:nvSpPr>
          <p:cNvPr id="11" name="Plus 10"/>
          <p:cNvSpPr/>
          <p:nvPr/>
        </p:nvSpPr>
        <p:spPr>
          <a:xfrm>
            <a:off x="2481678" y="5273179"/>
            <a:ext cx="312594" cy="301243"/>
          </a:xfrm>
          <a:prstGeom prst="mathPlu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Plus 11"/>
          <p:cNvSpPr/>
          <p:nvPr/>
        </p:nvSpPr>
        <p:spPr>
          <a:xfrm>
            <a:off x="5196529" y="5273179"/>
            <a:ext cx="312594" cy="301243"/>
          </a:xfrm>
          <a:prstGeom prst="mathPlu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5508104" y="5004465"/>
            <a:ext cx="595035" cy="584775"/>
          </a:xfrm>
          <a:prstGeom prst="rect">
            <a:avLst/>
          </a:prstGeom>
          <a:noFill/>
        </p:spPr>
        <p:txBody>
          <a:bodyPr wrap="none" rtlCol="0" anchor="ctr">
            <a:spAutoFit/>
          </a:bodyPr>
          <a:lstStyle/>
          <a:p>
            <a:pPr algn="ctr"/>
            <a:r>
              <a:rPr lang="en-US" sz="3200" dirty="0" smtClean="0"/>
              <a:t>…</a:t>
            </a:r>
            <a:endParaRPr lang="en-US" sz="3200" dirty="0"/>
          </a:p>
        </p:txBody>
      </p:sp>
      <p:sp>
        <p:nvSpPr>
          <p:cNvPr id="15" name="Equal 14"/>
          <p:cNvSpPr/>
          <p:nvPr/>
        </p:nvSpPr>
        <p:spPr>
          <a:xfrm>
            <a:off x="6166425" y="5266698"/>
            <a:ext cx="288032" cy="314204"/>
          </a:xfrm>
          <a:prstGeom prst="mathEqual">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6" name="TextBox 15"/>
              <p:cNvSpPr txBox="1"/>
              <p:nvPr/>
            </p:nvSpPr>
            <p:spPr>
              <a:xfrm>
                <a:off x="1278378" y="6237312"/>
                <a:ext cx="29046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1278378" y="6237312"/>
                <a:ext cx="290464" cy="276999"/>
              </a:xfrm>
              <a:prstGeom prst="rect">
                <a:avLst/>
              </a:prstGeom>
              <a:blipFill rotWithShape="0">
                <a:blip r:embed="rId8"/>
                <a:stretch>
                  <a:fillRect l="-19149" r="-6383"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899665" y="6220157"/>
                <a:ext cx="2957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3899665" y="6220157"/>
                <a:ext cx="295786" cy="276999"/>
              </a:xfrm>
              <a:prstGeom prst="rect">
                <a:avLst/>
              </a:prstGeom>
              <a:blipFill rotWithShape="0">
                <a:blip r:embed="rId9"/>
                <a:stretch>
                  <a:fillRect l="-18750" r="-6250"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7187413" y="6220239"/>
                <a:ext cx="6864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𝑂</m:t>
                      </m:r>
                      <m:r>
                        <a:rPr lang="en-US" b="0" i="1" smtClean="0">
                          <a:latin typeface="Cambria Math" panose="02040503050406030204" pitchFamily="18" charset="0"/>
                        </a:rPr>
                        <m:t>𝑆</m:t>
                      </m:r>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7187413" y="6220239"/>
                <a:ext cx="686406" cy="276999"/>
              </a:xfrm>
              <a:prstGeom prst="rect">
                <a:avLst/>
              </a:prstGeom>
              <a:blipFill rotWithShape="0">
                <a:blip r:embed="rId10"/>
                <a:stretch>
                  <a:fillRect l="-6195" r="-11504" b="-34783"/>
                </a:stretch>
              </a:blipFill>
            </p:spPr>
            <p:txBody>
              <a:bodyPr/>
              <a:lstStyle/>
              <a:p>
                <a:r>
                  <a:rPr lang="en-US">
                    <a:noFill/>
                  </a:rPr>
                  <a:t> </a:t>
                </a:r>
              </a:p>
            </p:txBody>
          </p:sp>
        </mc:Fallback>
      </mc:AlternateContent>
      <p:sp>
        <p:nvSpPr>
          <p:cNvPr id="19" name="TextBox 18"/>
          <p:cNvSpPr txBox="1"/>
          <p:nvPr/>
        </p:nvSpPr>
        <p:spPr>
          <a:xfrm>
            <a:off x="1010308" y="4802668"/>
            <a:ext cx="268070" cy="276999"/>
          </a:xfrm>
          <a:prstGeom prst="rect">
            <a:avLst/>
          </a:prstGeom>
          <a:noFill/>
        </p:spPr>
        <p:txBody>
          <a:bodyPr wrap="square" rtlCol="0">
            <a:spAutoFit/>
          </a:bodyPr>
          <a:lstStyle/>
          <a:p>
            <a:r>
              <a:rPr lang="en-US" sz="1200" dirty="0" smtClean="0">
                <a:latin typeface="Cambria" panose="02040503050406030204" pitchFamily="18" charset="0"/>
              </a:rPr>
              <a:t>0</a:t>
            </a:r>
            <a:endParaRPr lang="en-US" sz="1200" dirty="0">
              <a:latin typeface="Cambria" panose="02040503050406030204" pitchFamily="18" charset="0"/>
            </a:endParaRPr>
          </a:p>
        </p:txBody>
      </p:sp>
      <p:sp>
        <p:nvSpPr>
          <p:cNvPr id="20" name="TextBox 19"/>
          <p:cNvSpPr txBox="1"/>
          <p:nvPr/>
        </p:nvSpPr>
        <p:spPr>
          <a:xfrm>
            <a:off x="683568" y="5822159"/>
            <a:ext cx="268070" cy="276999"/>
          </a:xfrm>
          <a:prstGeom prst="rect">
            <a:avLst/>
          </a:prstGeom>
          <a:noFill/>
        </p:spPr>
        <p:txBody>
          <a:bodyPr wrap="square" rtlCol="0">
            <a:spAutoFit/>
          </a:bodyPr>
          <a:lstStyle/>
          <a:p>
            <a:r>
              <a:rPr lang="en-US" sz="1200" dirty="0" smtClean="0">
                <a:latin typeface="Cambria" panose="02040503050406030204" pitchFamily="18" charset="0"/>
              </a:rPr>
              <a:t>1</a:t>
            </a:r>
            <a:endParaRPr lang="en-US" sz="1200" dirty="0">
              <a:latin typeface="Cambria" panose="02040503050406030204" pitchFamily="18" charset="0"/>
            </a:endParaRPr>
          </a:p>
        </p:txBody>
      </p:sp>
      <p:sp>
        <p:nvSpPr>
          <p:cNvPr id="21" name="TextBox 20"/>
          <p:cNvSpPr txBox="1"/>
          <p:nvPr/>
        </p:nvSpPr>
        <p:spPr>
          <a:xfrm>
            <a:off x="1109221" y="5872187"/>
            <a:ext cx="268070" cy="276999"/>
          </a:xfrm>
          <a:prstGeom prst="rect">
            <a:avLst/>
          </a:prstGeom>
          <a:noFill/>
        </p:spPr>
        <p:txBody>
          <a:bodyPr wrap="square" rtlCol="0">
            <a:spAutoFit/>
          </a:bodyPr>
          <a:lstStyle/>
          <a:p>
            <a:r>
              <a:rPr lang="en-US" sz="1200" dirty="0" smtClean="0">
                <a:latin typeface="Cambria" panose="02040503050406030204" pitchFamily="18" charset="0"/>
              </a:rPr>
              <a:t>2</a:t>
            </a:r>
            <a:endParaRPr lang="en-US" sz="1200" dirty="0">
              <a:latin typeface="Cambria" panose="02040503050406030204" pitchFamily="18" charset="0"/>
            </a:endParaRPr>
          </a:p>
        </p:txBody>
      </p:sp>
      <p:sp>
        <p:nvSpPr>
          <p:cNvPr id="22" name="TextBox 21"/>
          <p:cNvSpPr txBox="1"/>
          <p:nvPr/>
        </p:nvSpPr>
        <p:spPr>
          <a:xfrm>
            <a:off x="1657639" y="5733687"/>
            <a:ext cx="268070" cy="276999"/>
          </a:xfrm>
          <a:prstGeom prst="rect">
            <a:avLst/>
          </a:prstGeom>
          <a:noFill/>
        </p:spPr>
        <p:txBody>
          <a:bodyPr wrap="square" rtlCol="0">
            <a:spAutoFit/>
          </a:bodyPr>
          <a:lstStyle/>
          <a:p>
            <a:r>
              <a:rPr lang="en-US" sz="1200" dirty="0" smtClean="0">
                <a:latin typeface="Cambria" panose="02040503050406030204" pitchFamily="18" charset="0"/>
              </a:rPr>
              <a:t>3</a:t>
            </a:r>
            <a:endParaRPr lang="en-US" sz="1200" dirty="0">
              <a:latin typeface="Cambria" panose="02040503050406030204" pitchFamily="18" charset="0"/>
            </a:endParaRPr>
          </a:p>
        </p:txBody>
      </p:sp>
      <p:sp>
        <p:nvSpPr>
          <p:cNvPr id="23" name="TextBox 22"/>
          <p:cNvSpPr txBox="1"/>
          <p:nvPr/>
        </p:nvSpPr>
        <p:spPr>
          <a:xfrm>
            <a:off x="2018978" y="5837876"/>
            <a:ext cx="268070" cy="276999"/>
          </a:xfrm>
          <a:prstGeom prst="rect">
            <a:avLst/>
          </a:prstGeom>
          <a:noFill/>
        </p:spPr>
        <p:txBody>
          <a:bodyPr wrap="square" rtlCol="0">
            <a:spAutoFit/>
          </a:bodyPr>
          <a:lstStyle/>
          <a:p>
            <a:r>
              <a:rPr lang="en-US" sz="1200" dirty="0" smtClean="0">
                <a:latin typeface="Cambria" panose="02040503050406030204" pitchFamily="18" charset="0"/>
              </a:rPr>
              <a:t>4</a:t>
            </a:r>
            <a:endParaRPr lang="en-US" sz="1200" dirty="0">
              <a:latin typeface="Cambria" panose="02040503050406030204" pitchFamily="18" charset="0"/>
            </a:endParaRPr>
          </a:p>
        </p:txBody>
      </p:sp>
      <p:sp>
        <p:nvSpPr>
          <p:cNvPr id="24" name="TextBox 23"/>
          <p:cNvSpPr txBox="1"/>
          <p:nvPr/>
        </p:nvSpPr>
        <p:spPr>
          <a:xfrm>
            <a:off x="3631595" y="4861789"/>
            <a:ext cx="268070" cy="276999"/>
          </a:xfrm>
          <a:prstGeom prst="rect">
            <a:avLst/>
          </a:prstGeom>
          <a:noFill/>
        </p:spPr>
        <p:txBody>
          <a:bodyPr wrap="square" rtlCol="0">
            <a:spAutoFit/>
          </a:bodyPr>
          <a:lstStyle/>
          <a:p>
            <a:r>
              <a:rPr lang="en-US" sz="1200" dirty="0" smtClean="0">
                <a:latin typeface="Cambria" panose="02040503050406030204" pitchFamily="18" charset="0"/>
              </a:rPr>
              <a:t>0</a:t>
            </a:r>
            <a:endParaRPr lang="en-US" sz="1200" dirty="0">
              <a:latin typeface="Cambria" panose="02040503050406030204" pitchFamily="18" charset="0"/>
            </a:endParaRPr>
          </a:p>
        </p:txBody>
      </p:sp>
      <p:sp>
        <p:nvSpPr>
          <p:cNvPr id="25" name="TextBox 24"/>
          <p:cNvSpPr txBox="1"/>
          <p:nvPr/>
        </p:nvSpPr>
        <p:spPr>
          <a:xfrm>
            <a:off x="3008395" y="5683659"/>
            <a:ext cx="268070" cy="276999"/>
          </a:xfrm>
          <a:prstGeom prst="rect">
            <a:avLst/>
          </a:prstGeom>
          <a:noFill/>
        </p:spPr>
        <p:txBody>
          <a:bodyPr wrap="square" rtlCol="0">
            <a:spAutoFit/>
          </a:bodyPr>
          <a:lstStyle/>
          <a:p>
            <a:r>
              <a:rPr lang="en-US" sz="1200" dirty="0" smtClean="0">
                <a:latin typeface="Cambria" panose="02040503050406030204" pitchFamily="18" charset="0"/>
              </a:rPr>
              <a:t>1</a:t>
            </a:r>
            <a:endParaRPr lang="en-US" sz="1200" dirty="0">
              <a:latin typeface="Cambria" panose="02040503050406030204" pitchFamily="18" charset="0"/>
            </a:endParaRPr>
          </a:p>
        </p:txBody>
      </p:sp>
      <p:sp>
        <p:nvSpPr>
          <p:cNvPr id="26" name="TextBox 25"/>
          <p:cNvSpPr txBox="1"/>
          <p:nvPr/>
        </p:nvSpPr>
        <p:spPr>
          <a:xfrm>
            <a:off x="3511051" y="6011256"/>
            <a:ext cx="268070" cy="276999"/>
          </a:xfrm>
          <a:prstGeom prst="rect">
            <a:avLst/>
          </a:prstGeom>
          <a:noFill/>
        </p:spPr>
        <p:txBody>
          <a:bodyPr wrap="square" rtlCol="0">
            <a:spAutoFit/>
          </a:bodyPr>
          <a:lstStyle/>
          <a:p>
            <a:r>
              <a:rPr lang="en-US" sz="1200" dirty="0" smtClean="0">
                <a:latin typeface="Cambria" panose="02040503050406030204" pitchFamily="18" charset="0"/>
              </a:rPr>
              <a:t>2</a:t>
            </a:r>
            <a:endParaRPr lang="en-US" sz="1200" dirty="0">
              <a:latin typeface="Cambria" panose="02040503050406030204" pitchFamily="18" charset="0"/>
            </a:endParaRPr>
          </a:p>
        </p:txBody>
      </p:sp>
      <p:sp>
        <p:nvSpPr>
          <p:cNvPr id="27" name="TextBox 26"/>
          <p:cNvSpPr txBox="1"/>
          <p:nvPr/>
        </p:nvSpPr>
        <p:spPr>
          <a:xfrm>
            <a:off x="4558438" y="5406660"/>
            <a:ext cx="268070" cy="276999"/>
          </a:xfrm>
          <a:prstGeom prst="rect">
            <a:avLst/>
          </a:prstGeom>
          <a:noFill/>
        </p:spPr>
        <p:txBody>
          <a:bodyPr wrap="square" rtlCol="0">
            <a:spAutoFit/>
          </a:bodyPr>
          <a:lstStyle/>
          <a:p>
            <a:r>
              <a:rPr lang="en-US" sz="1200" dirty="0" smtClean="0">
                <a:latin typeface="Cambria" panose="02040503050406030204" pitchFamily="18" charset="0"/>
              </a:rPr>
              <a:t>4</a:t>
            </a:r>
            <a:endParaRPr lang="en-US" sz="1200" dirty="0">
              <a:latin typeface="Cambria" panose="02040503050406030204" pitchFamily="18" charset="0"/>
            </a:endParaRPr>
          </a:p>
        </p:txBody>
      </p:sp>
      <p:sp>
        <p:nvSpPr>
          <p:cNvPr id="28" name="TextBox 27"/>
          <p:cNvSpPr txBox="1"/>
          <p:nvPr/>
        </p:nvSpPr>
        <p:spPr>
          <a:xfrm>
            <a:off x="3913523" y="5635172"/>
            <a:ext cx="268070" cy="276999"/>
          </a:xfrm>
          <a:prstGeom prst="rect">
            <a:avLst/>
          </a:prstGeom>
          <a:noFill/>
        </p:spPr>
        <p:txBody>
          <a:bodyPr wrap="square" rtlCol="0">
            <a:spAutoFit/>
          </a:bodyPr>
          <a:lstStyle/>
          <a:p>
            <a:r>
              <a:rPr lang="en-US" sz="1200" dirty="0" smtClean="0">
                <a:latin typeface="Cambria" panose="02040503050406030204" pitchFamily="18" charset="0"/>
              </a:rPr>
              <a:t>3</a:t>
            </a:r>
            <a:endParaRPr lang="en-US" sz="1200" dirty="0">
              <a:latin typeface="Cambria" panose="02040503050406030204" pitchFamily="18" charset="0"/>
            </a:endParaRPr>
          </a:p>
        </p:txBody>
      </p:sp>
      <mc:AlternateContent xmlns:mc="http://schemas.openxmlformats.org/markup-compatibility/2006" xmlns:a14="http://schemas.microsoft.com/office/drawing/2010/main">
        <mc:Choice Requires="a14">
          <p:sp>
            <p:nvSpPr>
              <p:cNvPr id="29" name="Rectangle 28"/>
              <p:cNvSpPr/>
              <p:nvPr/>
            </p:nvSpPr>
            <p:spPr>
              <a:xfrm>
                <a:off x="6528792" y="4067780"/>
                <a:ext cx="1997382" cy="376000"/>
              </a:xfrm>
              <a:prstGeom prst="rect">
                <a:avLst/>
              </a:prstGeom>
              <a:ln>
                <a:solidFill>
                  <a:schemeClr val="tx1"/>
                </a:solidFill>
              </a:ln>
            </p:spPr>
            <p:txBody>
              <a:bodyPr wrap="square">
                <a:spAutoFit/>
              </a:bodyPr>
              <a:lstStyle/>
              <a:p>
                <a:pPr/>
                <a14:m>
                  <m:oMathPara xmlns:m="http://schemas.openxmlformats.org/officeDocument/2006/math">
                    <m:oMathParaPr>
                      <m:jc m:val="center"/>
                    </m:oMathParaPr>
                    <m:oMath xmlns:m="http://schemas.openxmlformats.org/officeDocument/2006/math">
                      <m:r>
                        <a:rPr lang="en-US" sz="1600" i="1" dirty="0" smtClean="0">
                          <a:latin typeface="Cambria Math" panose="02040503050406030204" pitchFamily="18" charset="0"/>
                          <a:ea typeface="Cambria Math" panose="02040503050406030204" pitchFamily="18" charset="0"/>
                        </a:rPr>
                        <m:t>𝑐𝑎𝑣</m:t>
                      </m:r>
                      <m:d>
                        <m:dPr>
                          <m:ctrlPr>
                            <a:rPr lang="en-US" sz="1600" i="1" dirty="0">
                              <a:latin typeface="Cambria Math" panose="02040503050406030204" pitchFamily="18" charset="0"/>
                              <a:ea typeface="Cambria Math" panose="02040503050406030204" pitchFamily="18" charset="0"/>
                            </a:rPr>
                          </m:ctrlPr>
                        </m:dPr>
                        <m:e>
                          <m:sSub>
                            <m:sSubPr>
                              <m:ctrlPr>
                                <a:rPr lang="en-US" sz="1600" i="1" dirty="0" smtClean="0">
                                  <a:latin typeface="Cambria Math" panose="02040503050406030204" pitchFamily="18" charset="0"/>
                                  <a:ea typeface="Cambria Math" panose="02040503050406030204" pitchFamily="18" charset="0"/>
                                </a:rPr>
                              </m:ctrlPr>
                            </m:sSubPr>
                            <m:e>
                              <m:r>
                                <a:rPr lang="en-US" sz="1600" b="0" i="1" dirty="0" smtClean="0">
                                  <a:latin typeface="Cambria Math" panose="02040503050406030204" pitchFamily="18" charset="0"/>
                                  <a:ea typeface="Cambria Math" panose="02040503050406030204" pitchFamily="18" charset="0"/>
                                </a:rPr>
                                <m:t>𝑣</m:t>
                              </m:r>
                            </m:e>
                            <m:sub>
                              <m:r>
                                <a:rPr lang="en-US" sz="1600" b="0" i="1" dirty="0" smtClean="0">
                                  <a:latin typeface="Cambria Math" panose="02040503050406030204" pitchFamily="18" charset="0"/>
                                  <a:ea typeface="Cambria Math" panose="02040503050406030204" pitchFamily="18" charset="0"/>
                                </a:rPr>
                                <m:t>𝑗</m:t>
                              </m:r>
                            </m:sub>
                          </m:sSub>
                        </m:e>
                      </m:d>
                      <m:r>
                        <a:rPr lang="en-US" sz="1600" i="1" dirty="0">
                          <a:latin typeface="Cambria Math" panose="02040503050406030204" pitchFamily="18" charset="0"/>
                          <a:ea typeface="Cambria Math" panose="02040503050406030204" pitchFamily="18" charset="0"/>
                        </a:rPr>
                        <m:t>= </m:t>
                      </m:r>
                      <m:d>
                        <m:dPr>
                          <m:begChr m:val="{"/>
                          <m:endChr m:val="}"/>
                          <m:ctrlPr>
                            <a:rPr lang="en-US" sz="1600" i="1" dirty="0" smtClean="0">
                              <a:latin typeface="Cambria Math" panose="02040503050406030204" pitchFamily="18" charset="0"/>
                              <a:ea typeface="Cambria Math" panose="02040503050406030204" pitchFamily="18" charset="0"/>
                            </a:rPr>
                          </m:ctrlPr>
                        </m:dPr>
                        <m:e>
                          <m:r>
                            <a:rPr lang="en-US" sz="1600" b="0" i="1" dirty="0" smtClean="0">
                              <a:latin typeface="Cambria Math" panose="02040503050406030204" pitchFamily="18" charset="0"/>
                              <a:ea typeface="Cambria Math" panose="02040503050406030204" pitchFamily="18" charset="0"/>
                            </a:rPr>
                            <m:t>0</m:t>
                          </m:r>
                          <m:r>
                            <a:rPr lang="en-US" sz="1600" i="1" dirty="0">
                              <a:latin typeface="Cambria Math" panose="02040503050406030204" pitchFamily="18" charset="0"/>
                              <a:ea typeface="Cambria Math" panose="02040503050406030204" pitchFamily="18" charset="0"/>
                            </a:rPr>
                            <m:t>,</m:t>
                          </m:r>
                          <m:r>
                            <a:rPr lang="en-US" sz="1600" b="0" i="1" dirty="0" smtClean="0">
                              <a:latin typeface="Cambria Math" panose="02040503050406030204" pitchFamily="18" charset="0"/>
                              <a:ea typeface="Cambria Math" panose="02040503050406030204" pitchFamily="18" charset="0"/>
                            </a:rPr>
                            <m:t>4,</m:t>
                          </m:r>
                          <m:r>
                            <a:rPr lang="en-US" sz="1600" i="1" dirty="0">
                              <a:latin typeface="Cambria Math" panose="02040503050406030204" pitchFamily="18" charset="0"/>
                              <a:ea typeface="Cambria Math" panose="02040503050406030204" pitchFamily="18" charset="0"/>
                            </a:rPr>
                            <m:t>⋯</m:t>
                          </m:r>
                        </m:e>
                      </m:d>
                    </m:oMath>
                  </m:oMathPara>
                </a14:m>
                <a:endParaRPr lang="en-US" dirty="0"/>
              </a:p>
            </p:txBody>
          </p:sp>
        </mc:Choice>
        <mc:Fallback xmlns="">
          <p:sp>
            <p:nvSpPr>
              <p:cNvPr id="29" name="Rectangle 28"/>
              <p:cNvSpPr>
                <a:spLocks noRot="1" noChangeAspect="1" noMove="1" noResize="1" noEditPoints="1" noAdjustHandles="1" noChangeArrowheads="1" noChangeShapeType="1" noTextEdit="1"/>
              </p:cNvSpPr>
              <p:nvPr/>
            </p:nvSpPr>
            <p:spPr>
              <a:xfrm>
                <a:off x="6528792" y="4067780"/>
                <a:ext cx="1997382" cy="376000"/>
              </a:xfrm>
              <a:prstGeom prst="rect">
                <a:avLst/>
              </a:prstGeom>
              <a:blipFill rotWithShape="0">
                <a:blip r:embed="rId11"/>
                <a:stretch>
                  <a:fillRect b="-4688"/>
                </a:stretch>
              </a:blipFill>
              <a:ln>
                <a:solidFill>
                  <a:schemeClr val="tx1"/>
                </a:solidFill>
              </a:ln>
            </p:spPr>
            <p:txBody>
              <a:bodyPr/>
              <a:lstStyle/>
              <a:p>
                <a:r>
                  <a:rPr lang="en-US">
                    <a:noFill/>
                  </a:rPr>
                  <a:t> </a:t>
                </a:r>
              </a:p>
            </p:txBody>
          </p:sp>
        </mc:Fallback>
      </mc:AlternateContent>
      <p:cxnSp>
        <p:nvCxnSpPr>
          <p:cNvPr id="31" name="Straight Arrow Connector 30"/>
          <p:cNvCxnSpPr>
            <a:endCxn id="29" idx="2"/>
          </p:cNvCxnSpPr>
          <p:nvPr/>
        </p:nvCxnSpPr>
        <p:spPr>
          <a:xfrm flipH="1" flipV="1">
            <a:off x="7527483" y="4443780"/>
            <a:ext cx="806892" cy="490174"/>
          </a:xfrm>
          <a:prstGeom prst="straightConnector1">
            <a:avLst/>
          </a:prstGeom>
          <a:ln w="9525">
            <a:solidFill>
              <a:schemeClr val="accent6"/>
            </a:solidFill>
            <a:prstDash val="sysDot"/>
            <a:headEnd type="oval" w="sm" len="sm"/>
            <a:tailEnd type="stealth" w="sm" len="sm"/>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4" name="Rectangle 43"/>
              <p:cNvSpPr/>
              <p:nvPr/>
            </p:nvSpPr>
            <p:spPr>
              <a:xfrm>
                <a:off x="8161845" y="4899636"/>
                <a:ext cx="444930"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𝑣</m:t>
                          </m:r>
                        </m:e>
                        <m:sub>
                          <m:r>
                            <a:rPr lang="en-US" i="1" dirty="0">
                              <a:latin typeface="Cambria Math" panose="02040503050406030204" pitchFamily="18" charset="0"/>
                              <a:ea typeface="Cambria Math" panose="02040503050406030204" pitchFamily="18" charset="0"/>
                            </a:rPr>
                            <m:t>𝑗</m:t>
                          </m:r>
                        </m:sub>
                      </m:sSub>
                    </m:oMath>
                  </m:oMathPara>
                </a14:m>
                <a:endParaRPr lang="en-US" dirty="0"/>
              </a:p>
            </p:txBody>
          </p:sp>
        </mc:Choice>
        <mc:Fallback xmlns="">
          <p:sp>
            <p:nvSpPr>
              <p:cNvPr id="44" name="Rectangle 43"/>
              <p:cNvSpPr>
                <a:spLocks noRot="1" noChangeAspect="1" noMove="1" noResize="1" noEditPoints="1" noAdjustHandles="1" noChangeArrowheads="1" noChangeShapeType="1" noTextEdit="1"/>
              </p:cNvSpPr>
              <p:nvPr/>
            </p:nvSpPr>
            <p:spPr>
              <a:xfrm>
                <a:off x="8161845" y="4899636"/>
                <a:ext cx="444930" cy="391646"/>
              </a:xfrm>
              <a:prstGeom prst="rect">
                <a:avLst/>
              </a:prstGeom>
              <a:blipFill rotWithShape="0">
                <a:blip r:embed="rId12"/>
                <a:stretch>
                  <a:fillRect b="-7813"/>
                </a:stretch>
              </a:blipFill>
            </p:spPr>
            <p:txBody>
              <a:bodyPr/>
              <a:lstStyle/>
              <a:p>
                <a:r>
                  <a:rPr lang="en-US">
                    <a:noFill/>
                  </a:rPr>
                  <a:t> </a:t>
                </a:r>
              </a:p>
            </p:txBody>
          </p:sp>
        </mc:Fallback>
      </mc:AlternateContent>
    </p:spTree>
    <p:extLst>
      <p:ext uri="{BB962C8B-B14F-4D97-AF65-F5344CB8AC3E}">
        <p14:creationId xmlns:p14="http://schemas.microsoft.com/office/powerpoint/2010/main" val="3532905160"/>
      </p:ext>
    </p:extLst>
  </p:cSld>
  <p:clrMapOvr>
    <a:masterClrMapping/>
  </p:clrMapOvr>
  <p:transition advClick="0">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(4</a:t>
            </a:r>
            <a:r>
              <a:rPr lang="en-US" dirty="0">
                <a:latin typeface="Cambria" panose="02040503050406030204" pitchFamily="18" charset="0"/>
              </a:rPr>
              <a:t>) Progressive </a:t>
            </a:r>
            <a:r>
              <a:rPr lang="en-US" dirty="0" smtClean="0">
                <a:latin typeface="Cambria" panose="02040503050406030204" pitchFamily="18" charset="0"/>
              </a:rPr>
              <a:t>Decimation </a:t>
            </a:r>
            <a:r>
              <a:rPr lang="en-US" dirty="0">
                <a:latin typeface="Cambria" panose="02040503050406030204" pitchFamily="18" charset="0"/>
              </a:rPr>
              <a:t>of OS</a:t>
            </a: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14</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8" y="1196753"/>
            <a:ext cx="8964488" cy="878352"/>
          </a:xfrm>
          <a:prstGeom prst="rect">
            <a:avLst/>
          </a:prstGeom>
        </p:spPr>
      </p:pic>
      <p:sp>
        <p:nvSpPr>
          <p:cNvPr id="3" name="Rounded Rectangle 2"/>
          <p:cNvSpPr/>
          <p:nvPr/>
        </p:nvSpPr>
        <p:spPr>
          <a:xfrm>
            <a:off x="6732240" y="1052736"/>
            <a:ext cx="2339752" cy="1152128"/>
          </a:xfrm>
          <a:prstGeom prst="roundRect">
            <a:avLst/>
          </a:prstGeom>
          <a:noFill/>
          <a:ln>
            <a:solidFill>
              <a:srgbClr val="00B0F0"/>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752" y="3613937"/>
            <a:ext cx="4560506" cy="2736304"/>
          </a:xfrm>
          <a:prstGeom prst="rect">
            <a:avLst/>
          </a:prstGeom>
          <a:ln>
            <a:solidFill>
              <a:schemeClr val="tx1"/>
            </a:solidFill>
          </a:ln>
          <a:effectLst>
            <a:outerShdw blurRad="107950" dist="12700" dir="5400000" algn="ctr">
              <a:srgbClr val="000000"/>
            </a:outerShdw>
          </a:effectLst>
        </p:spPr>
      </p:pic>
      <mc:AlternateContent xmlns:mc="http://schemas.openxmlformats.org/markup-compatibility/2006" xmlns:a14="http://schemas.microsoft.com/office/drawing/2010/main">
        <mc:Choice Requires="a14">
          <p:sp>
            <p:nvSpPr>
              <p:cNvPr id="9" name="Content Placeholder 5"/>
              <p:cNvSpPr>
                <a:spLocks noGrp="1"/>
              </p:cNvSpPr>
              <p:nvPr>
                <p:ph sz="quarter" idx="1"/>
              </p:nvPr>
            </p:nvSpPr>
            <p:spPr>
              <a:xfrm>
                <a:off x="0" y="2348880"/>
                <a:ext cx="9036496" cy="4147586"/>
              </a:xfrm>
            </p:spPr>
            <p:txBody>
              <a:bodyPr>
                <a:normAutofit/>
              </a:bodyPr>
              <a:lstStyle/>
              <a:p>
                <a:r>
                  <a:rPr lang="en-US" sz="2400" dirty="0" smtClean="0">
                    <a:latin typeface="Cambria" panose="02040503050406030204" pitchFamily="18" charset="0"/>
                  </a:rPr>
                  <a:t>Pose-to-pose Cleaning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𝑖</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h</m:t>
                        </m:r>
                      </m:e>
                    </m:d>
                    <m:r>
                      <a:rPr lang="en-US" sz="2400" b="0" i="0" smtClean="0">
                        <a:latin typeface="Cambria Math" panose="02040503050406030204" pitchFamily="18" charset="0"/>
                      </a:rPr>
                      <m:t>,</m:t>
                    </m:r>
                    <m:r>
                      <m:rPr>
                        <m:sty m:val="p"/>
                      </m:rPr>
                      <a:rPr lang="en-US" sz="2400" b="0" i="0" smtClean="0">
                        <a:latin typeface="Cambria Math" panose="02040503050406030204" pitchFamily="18" charset="0"/>
                      </a:rPr>
                      <m:t>h</m:t>
                    </m:r>
                    <m:r>
                      <a:rPr lang="en-US" sz="2400" b="0" i="1" smtClean="0">
                        <a:latin typeface="Cambria Math" panose="02040503050406030204" pitchFamily="18" charset="0"/>
                        <a:ea typeface="Cambria Math" panose="02040503050406030204" pitchFamily="18" charset="0"/>
                      </a:rPr>
                      <m:t>∈</m:t>
                    </m:r>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0,1</m:t>
                        </m:r>
                      </m:e>
                    </m:d>
                  </m:oMath>
                </a14:m>
                <a:endParaRPr lang="en-US" sz="2400" dirty="0" smtClean="0">
                  <a:latin typeface="Cambria" panose="02040503050406030204" pitchFamily="18" charset="0"/>
                </a:endParaRPr>
              </a:p>
              <a:p>
                <a:pPr marL="922338" lvl="1" indent="-457200"/>
                <a14:m>
                  <m:oMath xmlns:m="http://schemas.openxmlformats.org/officeDocument/2006/math">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𝑝</m:t>
                        </m:r>
                      </m:e>
                      <m:sub>
                        <m:r>
                          <a:rPr lang="en-US" sz="2000" b="0" i="1" smtClean="0">
                            <a:solidFill>
                              <a:schemeClr val="tx1"/>
                            </a:solidFill>
                            <a:latin typeface="Cambria Math" panose="02040503050406030204" pitchFamily="18" charset="0"/>
                            <a:ea typeface="Cambria Math" panose="02040503050406030204" pitchFamily="18" charset="0"/>
                          </a:rPr>
                          <m:t>𝑘</m:t>
                        </m:r>
                      </m:sub>
                    </m:sSub>
                    <m:r>
                      <a:rPr lang="en-US" sz="2000" i="1" smtClean="0">
                        <a:solidFill>
                          <a:schemeClr val="tx1"/>
                        </a:solidFill>
                        <a:latin typeface="Cambria Math" panose="02040503050406030204" pitchFamily="18" charset="0"/>
                        <a:ea typeface="Cambria Math" panose="02040503050406030204" pitchFamily="18" charset="0"/>
                      </a:rPr>
                      <m:t>→</m:t>
                    </m:r>
                    <m:sSub>
                      <m:sSubPr>
                        <m:ctrlPr>
                          <a:rPr lang="en-US" sz="2000" i="1">
                            <a:solidFill>
                              <a:schemeClr val="tx1"/>
                            </a:solidFill>
                            <a:latin typeface="Cambria Math" panose="02040503050406030204" pitchFamily="18" charset="0"/>
                            <a:ea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𝑝</m:t>
                        </m:r>
                      </m:e>
                      <m:sub>
                        <m:r>
                          <a:rPr lang="en-US" sz="2000" i="1">
                            <a:solidFill>
                              <a:schemeClr val="tx1"/>
                            </a:solidFill>
                            <a:latin typeface="Cambria Math" panose="02040503050406030204" pitchFamily="18" charset="0"/>
                            <a:ea typeface="Cambria Math" panose="02040503050406030204" pitchFamily="18" charset="0"/>
                          </a:rPr>
                          <m:t>𝑘</m:t>
                        </m:r>
                        <m:r>
                          <a:rPr lang="en-US" sz="2000" b="0" i="1" smtClean="0">
                            <a:solidFill>
                              <a:schemeClr val="tx1"/>
                            </a:solidFill>
                            <a:latin typeface="Cambria Math" panose="02040503050406030204" pitchFamily="18" charset="0"/>
                            <a:ea typeface="Cambria Math" panose="02040503050406030204" pitchFamily="18" charset="0"/>
                          </a:rPr>
                          <m:t>−1</m:t>
                        </m:r>
                      </m:sub>
                    </m:sSub>
                    <m:r>
                      <a:rPr lang="en-US" sz="2000" i="1" smtClean="0">
                        <a:solidFill>
                          <a:schemeClr val="tx1"/>
                        </a:solidFill>
                        <a:latin typeface="Cambria Math" panose="02040503050406030204" pitchFamily="18" charset="0"/>
                        <a:ea typeface="Cambria Math" panose="02040503050406030204" pitchFamily="18" charset="0"/>
                      </a:rPr>
                      <m:t>→⋯→</m:t>
                    </m:r>
                    <m:sSub>
                      <m:sSubPr>
                        <m:ctrlPr>
                          <a:rPr lang="en-US" sz="2000" i="1">
                            <a:solidFill>
                              <a:schemeClr val="tx1"/>
                            </a:solidFill>
                            <a:latin typeface="Cambria Math" panose="02040503050406030204" pitchFamily="18" charset="0"/>
                            <a:ea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𝑝</m:t>
                        </m:r>
                      </m:e>
                      <m:sub>
                        <m:r>
                          <a:rPr lang="en-US" sz="2000" b="0" i="1" smtClean="0">
                            <a:solidFill>
                              <a:schemeClr val="tx1"/>
                            </a:solidFill>
                            <a:latin typeface="Cambria Math" panose="02040503050406030204" pitchFamily="18" charset="0"/>
                            <a:ea typeface="Cambria Math" panose="02040503050406030204" pitchFamily="18" charset="0"/>
                          </a:rPr>
                          <m:t>1</m:t>
                        </m:r>
                      </m:sub>
                    </m:sSub>
                  </m:oMath>
                </a14:m>
                <a:endParaRPr lang="en-US" sz="2000" dirty="0" smtClean="0">
                  <a:solidFill>
                    <a:schemeClr val="tx1"/>
                  </a:solidFill>
                  <a:latin typeface="Cambria" panose="02040503050406030204" pitchFamily="18" charset="0"/>
                  <a:ea typeface="Cambria Math" panose="02040503050406030204" pitchFamily="18" charset="0"/>
                </a:endParaRPr>
              </a:p>
            </p:txBody>
          </p:sp>
        </mc:Choice>
        <mc:Fallback xmlns="">
          <p:sp>
            <p:nvSpPr>
              <p:cNvPr id="9" name="Content Placeholder 5"/>
              <p:cNvSpPr>
                <a:spLocks noGrp="1" noRot="1" noChangeAspect="1" noMove="1" noResize="1" noEditPoints="1" noAdjustHandles="1" noChangeArrowheads="1" noChangeShapeType="1" noTextEdit="1"/>
              </p:cNvSpPr>
              <p:nvPr>
                <p:ph sz="quarter" idx="1"/>
              </p:nvPr>
            </p:nvSpPr>
            <p:spPr>
              <a:xfrm>
                <a:off x="0" y="2348880"/>
                <a:ext cx="9036496" cy="4147586"/>
              </a:xfrm>
              <a:blipFill rotWithShape="0">
                <a:blip r:embed="rId5"/>
                <a:stretch>
                  <a:fillRect l="-472" t="-1175"/>
                </a:stretch>
              </a:blipFill>
            </p:spPr>
            <p:txBody>
              <a:bodyPr/>
              <a:lstStyle/>
              <a:p>
                <a:r>
                  <a:rPr lang="en-US">
                    <a:noFill/>
                  </a:rPr>
                  <a:t> </a:t>
                </a:r>
              </a:p>
            </p:txBody>
          </p:sp>
        </mc:Fallback>
      </mc:AlternateContent>
    </p:spTree>
    <p:extLst>
      <p:ext uri="{BB962C8B-B14F-4D97-AF65-F5344CB8AC3E}">
        <p14:creationId xmlns:p14="http://schemas.microsoft.com/office/powerpoint/2010/main" val="4241850427"/>
      </p:ext>
    </p:extLst>
  </p:cSld>
  <p:clrMapOvr>
    <a:masterClrMapping/>
  </p:clrMapOvr>
  <p:transition advClick="0">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(4</a:t>
            </a:r>
            <a:r>
              <a:rPr lang="en-US" dirty="0">
                <a:latin typeface="Cambria" panose="02040503050406030204" pitchFamily="18" charset="0"/>
              </a:rPr>
              <a:t>) Progressive </a:t>
            </a:r>
            <a:r>
              <a:rPr lang="en-US" dirty="0" smtClean="0">
                <a:latin typeface="Cambria" panose="02040503050406030204" pitchFamily="18" charset="0"/>
              </a:rPr>
              <a:t>Decimation </a:t>
            </a:r>
            <a:r>
              <a:rPr lang="en-US" dirty="0">
                <a:latin typeface="Cambria" panose="02040503050406030204" pitchFamily="18" charset="0"/>
              </a:rPr>
              <a:t>of OS</a:t>
            </a: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15</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8" y="1196753"/>
            <a:ext cx="8964488" cy="878352"/>
          </a:xfrm>
          <a:prstGeom prst="rect">
            <a:avLst/>
          </a:prstGeom>
        </p:spPr>
      </p:pic>
      <p:sp>
        <p:nvSpPr>
          <p:cNvPr id="3" name="Rounded Rectangle 2"/>
          <p:cNvSpPr/>
          <p:nvPr/>
        </p:nvSpPr>
        <p:spPr>
          <a:xfrm>
            <a:off x="6732240" y="1052736"/>
            <a:ext cx="2339752" cy="1152128"/>
          </a:xfrm>
          <a:prstGeom prst="roundRect">
            <a:avLst/>
          </a:prstGeom>
          <a:noFill/>
          <a:ln>
            <a:solidFill>
              <a:srgbClr val="00B0F0"/>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Content Placeholder 5"/>
              <p:cNvSpPr>
                <a:spLocks noGrp="1"/>
              </p:cNvSpPr>
              <p:nvPr>
                <p:ph sz="quarter" idx="1"/>
              </p:nvPr>
            </p:nvSpPr>
            <p:spPr>
              <a:xfrm>
                <a:off x="0" y="2348880"/>
                <a:ext cx="9036496" cy="4147586"/>
              </a:xfrm>
            </p:spPr>
            <p:txBody>
              <a:bodyPr>
                <a:normAutofit/>
              </a:bodyPr>
              <a:lstStyle/>
              <a:p>
                <a:r>
                  <a:rPr lang="en-US" sz="2400" dirty="0" smtClean="0">
                    <a:latin typeface="Cambria" panose="02040503050406030204" pitchFamily="18" charset="0"/>
                  </a:rPr>
                  <a:t>Pose-to-pose Cleaning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𝑖</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h</m:t>
                        </m:r>
                      </m:e>
                    </m:d>
                    <m:r>
                      <a:rPr lang="en-US" sz="2400" b="0" i="0" smtClean="0">
                        <a:latin typeface="Cambria Math" panose="02040503050406030204" pitchFamily="18" charset="0"/>
                      </a:rPr>
                      <m:t>,</m:t>
                    </m:r>
                    <m:r>
                      <m:rPr>
                        <m:sty m:val="p"/>
                      </m:rPr>
                      <a:rPr lang="en-US" sz="2400" b="0" i="0" smtClean="0">
                        <a:latin typeface="Cambria Math" panose="02040503050406030204" pitchFamily="18" charset="0"/>
                      </a:rPr>
                      <m:t>h</m:t>
                    </m:r>
                    <m:r>
                      <a:rPr lang="en-US" sz="2400" b="0" i="1" smtClean="0">
                        <a:latin typeface="Cambria Math" panose="02040503050406030204" pitchFamily="18" charset="0"/>
                        <a:ea typeface="Cambria Math" panose="02040503050406030204" pitchFamily="18" charset="0"/>
                      </a:rPr>
                      <m:t>∈</m:t>
                    </m:r>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0,1</m:t>
                        </m:r>
                      </m:e>
                    </m:d>
                  </m:oMath>
                </a14:m>
                <a:endParaRPr lang="en-US" sz="2400" dirty="0" smtClean="0">
                  <a:latin typeface="Cambria" panose="02040503050406030204" pitchFamily="18" charset="0"/>
                </a:endParaRPr>
              </a:p>
              <a:p>
                <a:pPr marL="922338" lvl="1" indent="-457200"/>
                <a14:m>
                  <m:oMath xmlns:m="http://schemas.openxmlformats.org/officeDocument/2006/math">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𝑝</m:t>
                        </m:r>
                      </m:e>
                      <m:sub>
                        <m:r>
                          <a:rPr lang="en-US" sz="2000" b="0" i="1" smtClean="0">
                            <a:solidFill>
                              <a:schemeClr val="tx1"/>
                            </a:solidFill>
                            <a:latin typeface="Cambria Math" panose="02040503050406030204" pitchFamily="18" charset="0"/>
                            <a:ea typeface="Cambria Math" panose="02040503050406030204" pitchFamily="18" charset="0"/>
                          </a:rPr>
                          <m:t>𝑘</m:t>
                        </m:r>
                      </m:sub>
                    </m:sSub>
                    <m:r>
                      <a:rPr lang="en-US" sz="2000" i="1" smtClean="0">
                        <a:solidFill>
                          <a:schemeClr val="tx1"/>
                        </a:solidFill>
                        <a:latin typeface="Cambria Math" panose="02040503050406030204" pitchFamily="18" charset="0"/>
                        <a:ea typeface="Cambria Math" panose="02040503050406030204" pitchFamily="18" charset="0"/>
                      </a:rPr>
                      <m:t>→</m:t>
                    </m:r>
                    <m:sSub>
                      <m:sSubPr>
                        <m:ctrlPr>
                          <a:rPr lang="en-US" sz="2000" i="1">
                            <a:solidFill>
                              <a:schemeClr val="tx1"/>
                            </a:solidFill>
                            <a:latin typeface="Cambria Math" panose="02040503050406030204" pitchFamily="18" charset="0"/>
                            <a:ea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𝑝</m:t>
                        </m:r>
                      </m:e>
                      <m:sub>
                        <m:r>
                          <a:rPr lang="en-US" sz="2000" i="1">
                            <a:solidFill>
                              <a:schemeClr val="tx1"/>
                            </a:solidFill>
                            <a:latin typeface="Cambria Math" panose="02040503050406030204" pitchFamily="18" charset="0"/>
                            <a:ea typeface="Cambria Math" panose="02040503050406030204" pitchFamily="18" charset="0"/>
                          </a:rPr>
                          <m:t>𝑘</m:t>
                        </m:r>
                        <m:r>
                          <a:rPr lang="en-US" sz="2000" b="0" i="1" smtClean="0">
                            <a:solidFill>
                              <a:schemeClr val="tx1"/>
                            </a:solidFill>
                            <a:latin typeface="Cambria Math" panose="02040503050406030204" pitchFamily="18" charset="0"/>
                            <a:ea typeface="Cambria Math" panose="02040503050406030204" pitchFamily="18" charset="0"/>
                          </a:rPr>
                          <m:t>−1</m:t>
                        </m:r>
                      </m:sub>
                    </m:sSub>
                    <m:r>
                      <a:rPr lang="en-US" sz="2000" i="1" smtClean="0">
                        <a:solidFill>
                          <a:schemeClr val="tx1"/>
                        </a:solidFill>
                        <a:latin typeface="Cambria Math" panose="02040503050406030204" pitchFamily="18" charset="0"/>
                        <a:ea typeface="Cambria Math" panose="02040503050406030204" pitchFamily="18" charset="0"/>
                      </a:rPr>
                      <m:t>→⋯→</m:t>
                    </m:r>
                    <m:sSub>
                      <m:sSubPr>
                        <m:ctrlPr>
                          <a:rPr lang="en-US" sz="2000" i="1">
                            <a:solidFill>
                              <a:schemeClr val="tx1"/>
                            </a:solidFill>
                            <a:latin typeface="Cambria Math" panose="02040503050406030204" pitchFamily="18" charset="0"/>
                            <a:ea typeface="Cambria Math" panose="02040503050406030204" pitchFamily="18" charset="0"/>
                          </a:rPr>
                        </m:ctrlPr>
                      </m:sSubPr>
                      <m:e>
                        <m:r>
                          <a:rPr lang="en-US" sz="2000" i="1">
                            <a:solidFill>
                              <a:schemeClr val="tx1"/>
                            </a:solidFill>
                            <a:latin typeface="Cambria Math" panose="02040503050406030204" pitchFamily="18" charset="0"/>
                            <a:ea typeface="Cambria Math" panose="02040503050406030204" pitchFamily="18" charset="0"/>
                          </a:rPr>
                          <m:t>𝑝</m:t>
                        </m:r>
                      </m:e>
                      <m:sub>
                        <m:r>
                          <a:rPr lang="en-US" sz="2000" b="0" i="1" smtClean="0">
                            <a:solidFill>
                              <a:schemeClr val="tx1"/>
                            </a:solidFill>
                            <a:latin typeface="Cambria Math" panose="02040503050406030204" pitchFamily="18" charset="0"/>
                            <a:ea typeface="Cambria Math" panose="02040503050406030204" pitchFamily="18" charset="0"/>
                          </a:rPr>
                          <m:t>1</m:t>
                        </m:r>
                      </m:sub>
                    </m:sSub>
                  </m:oMath>
                </a14:m>
                <a:endParaRPr lang="en-US" sz="2000" dirty="0" smtClean="0">
                  <a:solidFill>
                    <a:schemeClr val="tx1"/>
                  </a:solidFill>
                  <a:latin typeface="Cambria" panose="02040503050406030204" pitchFamily="18" charset="0"/>
                  <a:ea typeface="Cambria Math" panose="02040503050406030204" pitchFamily="18" charset="0"/>
                </a:endParaRPr>
              </a:p>
              <a:p>
                <a:pPr marL="922338" lvl="1" indent="-457200"/>
                <a14:m>
                  <m:oMath xmlns:m="http://schemas.openxmlformats.org/officeDocument/2006/math">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𝐶</m:t>
                        </m:r>
                      </m:e>
                      <m:sub>
                        <m:r>
                          <a:rPr lang="en-US" sz="2000" b="0" i="1" smtClean="0">
                            <a:solidFill>
                              <a:schemeClr val="tx1"/>
                            </a:solidFill>
                            <a:latin typeface="Cambria Math" panose="02040503050406030204" pitchFamily="18" charset="0"/>
                            <a:ea typeface="Cambria Math" panose="02040503050406030204" pitchFamily="18" charset="0"/>
                          </a:rPr>
                          <m:t>𝑖</m:t>
                        </m:r>
                      </m:sub>
                    </m:sSub>
                    <m:r>
                      <a:rPr lang="en-US" sz="2000" b="0" i="1" smtClean="0">
                        <a:solidFill>
                          <a:schemeClr val="tx1"/>
                        </a:solidFill>
                        <a:latin typeface="Cambria Math" panose="02040503050406030204" pitchFamily="18" charset="0"/>
                        <a:ea typeface="Cambria Math" panose="02040503050406030204" pitchFamily="18" charset="0"/>
                      </a:rPr>
                      <m:t>+</m:t>
                    </m:r>
                    <m:sSub>
                      <m:sSubPr>
                        <m:ctrlPr>
                          <a:rPr lang="en-US" sz="2000" b="0" i="1" smtClean="0">
                            <a:solidFill>
                              <a:schemeClr val="tx1"/>
                            </a:solidFill>
                            <a:latin typeface="Cambria Math" panose="02040503050406030204" pitchFamily="18" charset="0"/>
                            <a:ea typeface="Cambria Math" panose="02040503050406030204" pitchFamily="18" charset="0"/>
                          </a:rPr>
                        </m:ctrlPr>
                      </m:sSubPr>
                      <m:e>
                        <m:r>
                          <a:rPr lang="en-US" sz="2000" b="0" i="1" smtClean="0">
                            <a:solidFill>
                              <a:schemeClr val="tx1"/>
                            </a:solidFill>
                            <a:latin typeface="Cambria Math" panose="02040503050406030204" pitchFamily="18" charset="0"/>
                            <a:ea typeface="Cambria Math" panose="02040503050406030204" pitchFamily="18" charset="0"/>
                          </a:rPr>
                          <m:t>𝐶</m:t>
                        </m:r>
                      </m:e>
                      <m:sub>
                        <m:r>
                          <a:rPr lang="en-US" sz="2000" b="0" i="1" smtClean="0">
                            <a:solidFill>
                              <a:schemeClr val="tx1"/>
                            </a:solidFill>
                            <a:latin typeface="Cambria Math" panose="02040503050406030204" pitchFamily="18" charset="0"/>
                            <a:ea typeface="Cambria Math" panose="02040503050406030204" pitchFamily="18" charset="0"/>
                          </a:rPr>
                          <m:t>𝑗</m:t>
                        </m:r>
                      </m:sub>
                    </m:sSub>
                    <m:r>
                      <a:rPr lang="en-US" sz="2000" b="0" i="1" smtClean="0">
                        <a:solidFill>
                          <a:schemeClr val="tx1"/>
                        </a:solidFill>
                        <a:latin typeface="Cambria Math" panose="02040503050406030204" pitchFamily="18" charset="0"/>
                        <a:ea typeface="Cambria Math" panose="02040503050406030204" pitchFamily="18" charset="0"/>
                      </a:rPr>
                      <m:t>= ?</m:t>
                    </m:r>
                  </m:oMath>
                </a14:m>
                <a:endParaRPr lang="en-US" sz="2000" dirty="0" smtClean="0">
                  <a:solidFill>
                    <a:schemeClr val="tx1"/>
                  </a:solidFill>
                  <a:latin typeface="Cambria" panose="02040503050406030204" pitchFamily="18" charset="0"/>
                  <a:ea typeface="Cambria Math" panose="02040503050406030204" pitchFamily="18" charset="0"/>
                </a:endParaRPr>
              </a:p>
              <a:p>
                <a:pPr marL="922338" lvl="1" indent="-457200"/>
                <a:endParaRPr lang="en-US" sz="2000" dirty="0" smtClean="0">
                  <a:solidFill>
                    <a:schemeClr val="tx1"/>
                  </a:solidFill>
                  <a:latin typeface="Cambria" panose="02040503050406030204" pitchFamily="18" charset="0"/>
                  <a:ea typeface="Cambria Math" panose="02040503050406030204" pitchFamily="18" charset="0"/>
                </a:endParaRPr>
              </a:p>
            </p:txBody>
          </p:sp>
        </mc:Choice>
        <mc:Fallback xmlns="">
          <p:sp>
            <p:nvSpPr>
              <p:cNvPr id="9" name="Content Placeholder 5"/>
              <p:cNvSpPr>
                <a:spLocks noGrp="1" noRot="1" noChangeAspect="1" noMove="1" noResize="1" noEditPoints="1" noAdjustHandles="1" noChangeArrowheads="1" noChangeShapeType="1" noTextEdit="1"/>
              </p:cNvSpPr>
              <p:nvPr>
                <p:ph sz="quarter" idx="1"/>
              </p:nvPr>
            </p:nvSpPr>
            <p:spPr>
              <a:xfrm>
                <a:off x="0" y="2348880"/>
                <a:ext cx="9036496" cy="4147586"/>
              </a:xfrm>
              <a:blipFill rotWithShape="0">
                <a:blip r:embed="rId4"/>
                <a:stretch>
                  <a:fillRect l="-472" t="-1175"/>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506" y="3793038"/>
            <a:ext cx="8682988" cy="2732306"/>
          </a:xfrm>
          <a:prstGeom prst="rect">
            <a:avLst/>
          </a:prstGeom>
        </p:spPr>
      </p:pic>
    </p:spTree>
    <p:extLst>
      <p:ext uri="{BB962C8B-B14F-4D97-AF65-F5344CB8AC3E}">
        <p14:creationId xmlns:p14="http://schemas.microsoft.com/office/powerpoint/2010/main" val="3429019352"/>
      </p:ext>
    </p:extLst>
  </p:cSld>
  <p:clrMapOvr>
    <a:masterClrMapping/>
  </p:clrMapOvr>
  <p:transition advClick="0">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Applications I</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16</a:t>
            </a:fld>
            <a:endParaRPr lang="en-US" dirty="0"/>
          </a:p>
        </p:txBody>
      </p:sp>
      <p:sp>
        <p:nvSpPr>
          <p:cNvPr id="7" name="Content Placeholder 5"/>
          <p:cNvSpPr>
            <a:spLocks noGrp="1"/>
          </p:cNvSpPr>
          <p:nvPr>
            <p:ph sz="quarter" idx="1"/>
          </p:nvPr>
        </p:nvSpPr>
        <p:spPr>
          <a:xfrm>
            <a:off x="0" y="1052736"/>
            <a:ext cx="9036496" cy="4003570"/>
          </a:xfrm>
        </p:spPr>
        <p:txBody>
          <a:bodyPr>
            <a:normAutofit/>
          </a:bodyPr>
          <a:lstStyle/>
          <a:p>
            <a:r>
              <a:rPr lang="en-US" sz="2400" dirty="0">
                <a:latin typeface="Cambria" panose="02040503050406030204" pitchFamily="18" charset="0"/>
              </a:rPr>
              <a:t>Smooth Visualization of Cluster Transitions</a:t>
            </a:r>
            <a:endParaRPr lang="en-US" sz="2400" dirty="0" smtClean="0">
              <a:latin typeface="Cambria" panose="02040503050406030204" pitchFamily="18" charset="0"/>
            </a:endParaRPr>
          </a:p>
          <a:p>
            <a:pPr marL="922338" lvl="1" indent="-457200"/>
            <a:r>
              <a:rPr lang="en-US" sz="2000" dirty="0">
                <a:solidFill>
                  <a:schemeClr val="tx1"/>
                </a:solidFill>
                <a:latin typeface="Cambria" panose="02040503050406030204" pitchFamily="18" charset="0"/>
              </a:rPr>
              <a:t>minimize </a:t>
            </a:r>
            <a:r>
              <a:rPr lang="en-US" sz="2000" dirty="0" smtClean="0">
                <a:solidFill>
                  <a:schemeClr val="tx1"/>
                </a:solidFill>
                <a:latin typeface="Cambria" panose="02040503050406030204" pitchFamily="18" charset="0"/>
              </a:rPr>
              <a:t>“close” </a:t>
            </a:r>
            <a:r>
              <a:rPr lang="en-US" sz="2000" dirty="0">
                <a:solidFill>
                  <a:schemeClr val="tx1"/>
                </a:solidFill>
                <a:latin typeface="Cambria" panose="02040503050406030204" pitchFamily="18" charset="0"/>
              </a:rPr>
              <a:t>colors assigned to </a:t>
            </a:r>
            <a:r>
              <a:rPr lang="en-US" sz="2000" dirty="0" smtClean="0">
                <a:solidFill>
                  <a:schemeClr val="tx1"/>
                </a:solidFill>
                <a:latin typeface="Cambria" panose="02040503050406030204" pitchFamily="18" charset="0"/>
              </a:rPr>
              <a:t>neighbors</a:t>
            </a:r>
          </a:p>
          <a:p>
            <a:pPr marL="922338" lvl="1" indent="-457200"/>
            <a:r>
              <a:rPr lang="en-US" sz="2000" dirty="0">
                <a:solidFill>
                  <a:schemeClr val="tx1"/>
                </a:solidFill>
                <a:latin typeface="Cambria" panose="02040503050406030204" pitchFamily="18" charset="0"/>
              </a:rPr>
              <a:t>propagate colors between consecutive frames</a:t>
            </a:r>
          </a:p>
        </p:txBody>
      </p:sp>
      <p:pic>
        <p:nvPicPr>
          <p:cNvPr id="3" name="visualization-propaga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5936" r="26587"/>
          <a:stretch/>
        </p:blipFill>
        <p:spPr>
          <a:xfrm>
            <a:off x="4919655" y="2557629"/>
            <a:ext cx="2232248" cy="3526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visualization-random">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6356" r="26019"/>
          <a:stretch/>
        </p:blipFill>
        <p:spPr>
          <a:xfrm>
            <a:off x="1763688" y="2557629"/>
            <a:ext cx="2208200" cy="3526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1977961" y="6148737"/>
            <a:ext cx="1779654" cy="338554"/>
          </a:xfrm>
          <a:prstGeom prst="rect">
            <a:avLst/>
          </a:prstGeom>
          <a:noFill/>
        </p:spPr>
        <p:txBody>
          <a:bodyPr wrap="none" rtlCol="0">
            <a:spAutoFit/>
          </a:bodyPr>
          <a:lstStyle/>
          <a:p>
            <a:r>
              <a:rPr lang="en-US" sz="1600" dirty="0" smtClean="0">
                <a:latin typeface="Cambria" panose="02040503050406030204" pitchFamily="18" charset="0"/>
              </a:rPr>
              <a:t>(a) </a:t>
            </a:r>
            <a:r>
              <a:rPr lang="en-US" sz="1600" i="1" dirty="0" smtClean="0">
                <a:latin typeface="Cambria" panose="02040503050406030204" pitchFamily="18" charset="0"/>
              </a:rPr>
              <a:t>Initial </a:t>
            </a:r>
            <a:r>
              <a:rPr lang="en-US" sz="1600" i="1" dirty="0">
                <a:latin typeface="Cambria" panose="02040503050406030204" pitchFamily="18" charset="0"/>
              </a:rPr>
              <a:t>painting</a:t>
            </a:r>
          </a:p>
        </p:txBody>
      </p:sp>
      <p:sp>
        <p:nvSpPr>
          <p:cNvPr id="10" name="TextBox 9"/>
          <p:cNvSpPr txBox="1"/>
          <p:nvPr/>
        </p:nvSpPr>
        <p:spPr>
          <a:xfrm>
            <a:off x="5005721" y="6148737"/>
            <a:ext cx="2060116" cy="338554"/>
          </a:xfrm>
          <a:prstGeom prst="rect">
            <a:avLst/>
          </a:prstGeom>
          <a:noFill/>
        </p:spPr>
        <p:txBody>
          <a:bodyPr wrap="none" rtlCol="0">
            <a:spAutoFit/>
          </a:bodyPr>
          <a:lstStyle/>
          <a:p>
            <a:r>
              <a:rPr lang="en-US" sz="1600" dirty="0" smtClean="0">
                <a:latin typeface="Cambria" panose="02040503050406030204" pitchFamily="18" charset="0"/>
              </a:rPr>
              <a:t>(b) </a:t>
            </a:r>
            <a:r>
              <a:rPr lang="en-US" sz="1600" i="1" dirty="0" smtClean="0">
                <a:latin typeface="Cambria" panose="02040503050406030204" pitchFamily="18" charset="0"/>
              </a:rPr>
              <a:t>Color propagation</a:t>
            </a:r>
            <a:endParaRPr lang="en-US" sz="1600" i="1" dirty="0">
              <a:latin typeface="Cambria" panose="02040503050406030204" pitchFamily="18" charset="0"/>
            </a:endParaRPr>
          </a:p>
        </p:txBody>
      </p:sp>
    </p:spTree>
    <p:extLst>
      <p:ext uri="{BB962C8B-B14F-4D97-AF65-F5344CB8AC3E}">
        <p14:creationId xmlns:p14="http://schemas.microsoft.com/office/powerpoint/2010/main" val="3130909299"/>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0" fill="hold"/>
                                        <p:tgtEl>
                                          <p:spTgt spid="8"/>
                                        </p:tgtEl>
                                      </p:cBhvr>
                                    </p:cmd>
                                  </p:childTnLst>
                                </p:cTn>
                              </p:par>
                              <p:par>
                                <p:cTn id="7" presetID="1" presetClass="mediacall" presetSubtype="0" fill="hold" nodeType="withEffect">
                                  <p:stCondLst>
                                    <p:cond delay="0"/>
                                  </p:stCondLst>
                                  <p:childTnLst>
                                    <p:cmd type="call" cmd="playFrom(0.0)">
                                      <p:cBhvr>
                                        <p:cTn id="8" dur="11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8"/>
                </p:tgtEl>
              </p:cMediaNode>
            </p:video>
            <p:video>
              <p:cMediaNode vol="80000">
                <p:cTn id="10" repeatCount="indefinite"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Applications II</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17</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1052735"/>
                <a:ext cx="9036496" cy="1810397"/>
              </a:xfrm>
            </p:spPr>
            <p:txBody>
              <a:bodyPr>
                <a:normAutofit/>
              </a:bodyPr>
              <a:lstStyle/>
              <a:p>
                <a:r>
                  <a:rPr lang="en-US" sz="2400" dirty="0" smtClean="0">
                    <a:latin typeface="Cambria" panose="02040503050406030204" pitchFamily="18" charset="0"/>
                  </a:rPr>
                  <a:t>Multi-resolution Segmentation</a:t>
                </a:r>
              </a:p>
              <a:p>
                <a:pPr marL="922338" lvl="1" indent="-457200"/>
                <a:r>
                  <a:rPr lang="en-US" sz="2000" b="0" dirty="0" smtClean="0">
                    <a:solidFill>
                      <a:schemeClr val="tx1"/>
                    </a:solidFill>
                    <a:latin typeface="Cambria" panose="02040503050406030204" pitchFamily="18" charset="0"/>
                    <a:ea typeface="Cambria Math" panose="02040503050406030204" pitchFamily="18" charset="0"/>
                  </a:rPr>
                  <a:t>adjusting parameter</a:t>
                </a:r>
                <a:r>
                  <a:rPr lang="en-US" sz="2000" b="0" dirty="0" smtClean="0">
                    <a:solidFill>
                      <a:schemeClr val="tx1"/>
                    </a:solidFill>
                    <a:ea typeface="Cambria Math" panose="02040503050406030204" pitchFamily="18" charset="0"/>
                  </a:rPr>
                  <a:t> </a:t>
                </a:r>
                <a14:m>
                  <m:oMath xmlns:m="http://schemas.openxmlformats.org/officeDocument/2006/math">
                    <m:r>
                      <a:rPr lang="en-US" sz="2000" b="0" i="1" smtClean="0">
                        <a:solidFill>
                          <a:srgbClr val="7030A0"/>
                        </a:solidFill>
                        <a:latin typeface="Cambria Math" panose="02040503050406030204" pitchFamily="18" charset="0"/>
                        <a:ea typeface="Cambria Math" panose="02040503050406030204" pitchFamily="18" charset="0"/>
                      </a:rPr>
                      <m:t>h</m:t>
                    </m:r>
                    <m:r>
                      <a:rPr lang="en-US" sz="2000" b="0" i="1" smtClean="0">
                        <a:solidFill>
                          <a:schemeClr val="tx1"/>
                        </a:solidFill>
                        <a:latin typeface="Cambria Math" panose="02040503050406030204" pitchFamily="18" charset="0"/>
                        <a:ea typeface="Cambria Math" panose="02040503050406030204" pitchFamily="18" charset="0"/>
                      </a:rPr>
                      <m:t>:</m:t>
                    </m:r>
                    <m:r>
                      <a:rPr lang="en-US" sz="2000" b="0" i="0" smtClean="0">
                        <a:solidFill>
                          <a:schemeClr val="tx1"/>
                        </a:solidFill>
                        <a:latin typeface="Cambria Math" panose="02040503050406030204" pitchFamily="18" charset="0"/>
                        <a:ea typeface="Cambria Math" panose="02040503050406030204" pitchFamily="18" charset="0"/>
                      </a:rPr>
                      <m:t>0</m:t>
                    </m:r>
                    <m:r>
                      <a:rPr lang="en-US" sz="2000" b="0" i="1" smtClean="0">
                        <a:solidFill>
                          <a:schemeClr val="tx1"/>
                        </a:solidFill>
                        <a:latin typeface="Cambria Math" panose="02040503050406030204" pitchFamily="18" charset="0"/>
                        <a:ea typeface="Cambria Math" panose="02040503050406030204" pitchFamily="18" charset="0"/>
                      </a:rPr>
                      <m:t> </m:t>
                    </m:r>
                    <m:d>
                      <m:dPr>
                        <m:ctrlPr>
                          <a:rPr lang="en-US" sz="2000" b="0" i="1" smtClean="0">
                            <a:solidFill>
                              <a:schemeClr val="tx1"/>
                            </a:solidFill>
                            <a:latin typeface="Cambria Math" panose="02040503050406030204" pitchFamily="18" charset="0"/>
                            <a:ea typeface="Cambria Math" panose="02040503050406030204" pitchFamily="18" charset="0"/>
                          </a:rPr>
                        </m:ctrlPr>
                      </m:dPr>
                      <m:e>
                        <m:r>
                          <a:rPr lang="en-US" sz="2000" b="0" i="1" smtClean="0">
                            <a:solidFill>
                              <a:schemeClr val="accent5"/>
                            </a:solidFill>
                            <a:latin typeface="Cambria Math" panose="02040503050406030204" pitchFamily="18" charset="0"/>
                            <a:ea typeface="Cambria Math" panose="02040503050406030204" pitchFamily="18" charset="0"/>
                          </a:rPr>
                          <m:t>h𝑖𝑔h</m:t>
                        </m:r>
                      </m:e>
                    </m:d>
                    <m:r>
                      <a:rPr lang="en-US" sz="2000" b="0" i="1" smtClean="0">
                        <a:solidFill>
                          <a:schemeClr val="tx1"/>
                        </a:solidFill>
                        <a:latin typeface="Cambria Math" panose="02040503050406030204" pitchFamily="18" charset="0"/>
                        <a:ea typeface="Cambria Math" panose="02040503050406030204" pitchFamily="18" charset="0"/>
                      </a:rPr>
                      <m:t>→1</m:t>
                    </m:r>
                    <m:d>
                      <m:dPr>
                        <m:ctrlPr>
                          <a:rPr lang="en-US" sz="2000" b="0" i="1" smtClean="0">
                            <a:solidFill>
                              <a:schemeClr val="tx1"/>
                            </a:solidFill>
                            <a:latin typeface="Cambria Math" panose="02040503050406030204" pitchFamily="18" charset="0"/>
                            <a:ea typeface="Cambria Math" panose="02040503050406030204" pitchFamily="18" charset="0"/>
                          </a:rPr>
                        </m:ctrlPr>
                      </m:dPr>
                      <m:e>
                        <m:r>
                          <a:rPr lang="en-US" sz="2000" b="0" i="1" smtClean="0">
                            <a:solidFill>
                              <a:schemeClr val="accent3"/>
                            </a:solidFill>
                            <a:latin typeface="Cambria Math" panose="02040503050406030204" pitchFamily="18" charset="0"/>
                            <a:ea typeface="Cambria Math" panose="02040503050406030204" pitchFamily="18" charset="0"/>
                          </a:rPr>
                          <m:t>𝑙𝑜𝑤</m:t>
                        </m:r>
                      </m:e>
                    </m:d>
                  </m:oMath>
                </a14:m>
                <a:endParaRPr lang="en-US" sz="2000" b="0" dirty="0" smtClean="0">
                  <a:solidFill>
                    <a:schemeClr val="tx1"/>
                  </a:solidFill>
                  <a:ea typeface="Cambria Math" panose="02040503050406030204" pitchFamily="18" charset="0"/>
                </a:endParaRPr>
              </a:p>
              <a:p>
                <a:pPr marL="922338" lvl="1" indent="-457200"/>
                <a:r>
                  <a:rPr lang="en-US" sz="2000" i="1" dirty="0" smtClean="0">
                    <a:solidFill>
                      <a:schemeClr val="tx1"/>
                    </a:solidFill>
                    <a:latin typeface="Cambria" panose="02040503050406030204" pitchFamily="18" charset="0"/>
                  </a:rPr>
                  <a:t>efficient</a:t>
                </a:r>
                <a:r>
                  <a:rPr lang="en-US" sz="2000" dirty="0">
                    <a:solidFill>
                      <a:schemeClr val="tx1"/>
                    </a:solidFill>
                    <a:latin typeface="Cambria" panose="02040503050406030204" pitchFamily="18" charset="0"/>
                  </a:rPr>
                  <a:t>: do not depend on mesh </a:t>
                </a:r>
                <a:r>
                  <a:rPr lang="en-US" sz="2000" dirty="0" smtClean="0">
                    <a:solidFill>
                      <a:schemeClr val="tx1"/>
                    </a:solidFill>
                    <a:latin typeface="Cambria" panose="02040503050406030204" pitchFamily="18" charset="0"/>
                  </a:rPr>
                  <a:t>tessellation</a:t>
                </a:r>
              </a:p>
              <a:p>
                <a:pPr marL="922338" lvl="1" indent="-457200"/>
                <a:r>
                  <a:rPr lang="en-US" sz="2000" dirty="0" smtClean="0">
                    <a:solidFill>
                      <a:schemeClr val="tx1"/>
                    </a:solidFill>
                    <a:latin typeface="Cambria" panose="02040503050406030204" pitchFamily="18" charset="0"/>
                  </a:rPr>
                  <a:t>bounded </a:t>
                </a:r>
                <a:r>
                  <a:rPr lang="en-US" sz="2000" dirty="0">
                    <a:solidFill>
                      <a:schemeClr val="tx1"/>
                    </a:solidFill>
                    <a:latin typeface="Cambria" panose="02040503050406030204" pitchFamily="18" charset="0"/>
                  </a:rPr>
                  <a:t>by </a:t>
                </a:r>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d>
                          <m:dPr>
                            <m:begChr m:val="|"/>
                            <m:endChr m:val="|"/>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𝑂𝑆</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𝐴</m:t>
                            </m:r>
                            <m:r>
                              <a:rPr lang="en-US" sz="2000" b="0" i="1" smtClean="0">
                                <a:solidFill>
                                  <a:schemeClr val="tx1"/>
                                </a:solidFill>
                                <a:latin typeface="Cambria Math" panose="02040503050406030204" pitchFamily="18" charset="0"/>
                              </a:rPr>
                              <m:t>)</m:t>
                            </m:r>
                          </m:e>
                        </m:d>
                      </m:e>
                    </m:d>
                    <m:r>
                      <a:rPr lang="en-US" sz="2000" b="0" i="1" smtClean="0">
                        <a:solidFill>
                          <a:schemeClr val="tx1"/>
                        </a:solidFill>
                        <a:latin typeface="Cambria Math" panose="02040503050406030204" pitchFamily="18" charset="0"/>
                      </a:rPr>
                      <m:t> </m:t>
                    </m:r>
                  </m:oMath>
                </a14:m>
                <a:r>
                  <a:rPr lang="en-US" sz="2000" dirty="0" smtClean="0">
                    <a:solidFill>
                      <a:schemeClr val="tx1"/>
                    </a:solidFill>
                    <a:latin typeface="Cambria" panose="02040503050406030204" pitchFamily="18" charset="0"/>
                  </a:rPr>
                  <a:t>- </a:t>
                </a:r>
                <a:r>
                  <a:rPr lang="en-US" sz="2000" i="1" dirty="0" smtClean="0">
                    <a:solidFill>
                      <a:schemeClr val="tx1"/>
                    </a:solidFill>
                    <a:latin typeface="Cambria" panose="02040503050406030204" pitchFamily="18" charset="0"/>
                  </a:rPr>
                  <a:t>high similarity </a:t>
                </a:r>
                <a:r>
                  <a:rPr lang="en-US" sz="2000" dirty="0" smtClean="0">
                    <a:solidFill>
                      <a:schemeClr val="tx1"/>
                    </a:solidFill>
                    <a:latin typeface="Cambria" panose="02040503050406030204" pitchFamily="18" charset="0"/>
                  </a:rPr>
                  <a:t>of </a:t>
                </a:r>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𝐶</m:t>
                            </m:r>
                          </m:e>
                          <m:sub>
                            <m:r>
                              <a:rPr lang="en-US" sz="2000" b="0" i="1" smtClean="0">
                                <a:solidFill>
                                  <a:schemeClr val="tx1"/>
                                </a:solidFill>
                                <a:latin typeface="Cambria Math" panose="02040503050406030204" pitchFamily="18" charset="0"/>
                              </a:rPr>
                              <m:t>𝑖</m:t>
                            </m:r>
                          </m:sub>
                        </m:sSub>
                      </m:e>
                    </m:d>
                  </m:oMath>
                </a14:m>
                <a:r>
                  <a:rPr lang="en-US" sz="2000" dirty="0" smtClean="0">
                    <a:solidFill>
                      <a:schemeClr val="tx1"/>
                    </a:solidFill>
                    <a:latin typeface="Cambria" panose="02040503050406030204" pitchFamily="18" charset="0"/>
                  </a:rPr>
                  <a:t> ?</a:t>
                </a:r>
                <a:endParaRPr lang="en-US" sz="2000" dirty="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1052735"/>
                <a:ext cx="9036496" cy="1810397"/>
              </a:xfrm>
              <a:blipFill rotWithShape="0">
                <a:blip r:embed="rId13"/>
                <a:stretch>
                  <a:fillRect l="-472" t="-2694"/>
                </a:stretch>
              </a:blipFill>
            </p:spPr>
            <p:txBody>
              <a:bodyPr/>
              <a:lstStyle/>
              <a:p>
                <a:r>
                  <a:rPr lang="en-US">
                    <a:noFill/>
                  </a:rPr>
                  <a:t> </a:t>
                </a:r>
              </a:p>
            </p:txBody>
          </p:sp>
        </mc:Fallback>
      </mc:AlternateContent>
      <p:pic>
        <p:nvPicPr>
          <p:cNvPr id="11" name="visualization-multi-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l="30469" r="29687" b="10542"/>
          <a:stretch/>
        </p:blipFill>
        <p:spPr>
          <a:xfrm>
            <a:off x="179512" y="3344901"/>
            <a:ext cx="1418332" cy="2388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visualization-multi-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5"/>
          <a:srcRect l="30343" r="29200" b="10561"/>
          <a:stretch/>
        </p:blipFill>
        <p:spPr>
          <a:xfrm>
            <a:off x="1984611" y="3345397"/>
            <a:ext cx="1440160" cy="2387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visualization-multi-3">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6"/>
          <a:srcRect l="29730" r="29813" b="10542"/>
          <a:stretch/>
        </p:blipFill>
        <p:spPr>
          <a:xfrm>
            <a:off x="3811538" y="3344901"/>
            <a:ext cx="1440160" cy="2388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visualization-multi-2">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rotWithShape="1">
          <a:blip r:embed="rId17"/>
          <a:srcRect l="29730" r="29813" b="10542"/>
          <a:stretch/>
        </p:blipFill>
        <p:spPr>
          <a:xfrm>
            <a:off x="5638465" y="3344901"/>
            <a:ext cx="1440160" cy="2388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visualization-multi-1">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rotWithShape="1">
          <a:blip r:embed="rId18"/>
          <a:srcRect l="30343" r="29200" b="10542"/>
          <a:stretch/>
        </p:blipFill>
        <p:spPr>
          <a:xfrm>
            <a:off x="7465392" y="3344901"/>
            <a:ext cx="1440160" cy="2388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97838711"/>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40" fill="hold"/>
                                        <p:tgtEl>
                                          <p:spTgt spid="11"/>
                                        </p:tgtEl>
                                      </p:cBhvr>
                                    </p:cmd>
                                  </p:childTnLst>
                                </p:cTn>
                              </p:par>
                              <p:par>
                                <p:cTn id="7" presetID="1" presetClass="mediacall" presetSubtype="0" fill="hold" nodeType="withEffect">
                                  <p:stCondLst>
                                    <p:cond delay="0"/>
                                  </p:stCondLst>
                                  <p:childTnLst>
                                    <p:cmd type="call" cmd="playFrom(0.0)">
                                      <p:cBhvr>
                                        <p:cTn id="8" dur="16520" fill="hold"/>
                                        <p:tgtEl>
                                          <p:spTgt spid="12"/>
                                        </p:tgtEl>
                                      </p:cBhvr>
                                    </p:cmd>
                                  </p:childTnLst>
                                </p:cTn>
                              </p:par>
                              <p:par>
                                <p:cTn id="9" presetID="2" presetClass="mediacall" presetSubtype="0" fill="hold" nodeType="withEffect">
                                  <p:stCondLst>
                                    <p:cond delay="0"/>
                                  </p:stCondLst>
                                  <p:childTnLst>
                                    <p:cmd type="call" cmd="togglePause">
                                      <p:cBhvr>
                                        <p:cTn id="10" dur="1" fill="hold"/>
                                        <p:tgtEl>
                                          <p:spTgt spid="13"/>
                                        </p:tgtEl>
                                      </p:cBhvr>
                                    </p:cmd>
                                  </p:childTnLst>
                                </p:cTn>
                              </p:par>
                              <p:par>
                                <p:cTn id="11" presetID="2" presetClass="mediacall" presetSubtype="0" fill="hold" nodeType="withEffect">
                                  <p:stCondLst>
                                    <p:cond delay="0"/>
                                  </p:stCondLst>
                                  <p:childTnLst>
                                    <p:cmd type="call" cmd="togglePause">
                                      <p:cBhvr>
                                        <p:cTn id="12" dur="1" fill="hold"/>
                                        <p:tgtEl>
                                          <p:spTgt spid="14"/>
                                        </p:tgtEl>
                                      </p:cBhvr>
                                    </p:cmd>
                                  </p:childTnLst>
                                </p:cTn>
                              </p:par>
                              <p:par>
                                <p:cTn id="13" presetID="2" presetClass="mediacall" presetSubtype="0" fill="hold" nodeType="withEffect">
                                  <p:stCondLst>
                                    <p:cond delay="0"/>
                                  </p:stCondLst>
                                  <p:childTnLst>
                                    <p:cmd type="call" cmd="togglePause">
                                      <p:cBhvr>
                                        <p:cTn id="14"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11"/>
                </p:tgtEl>
              </p:cMediaNode>
            </p:video>
            <p:video>
              <p:cMediaNode vol="80000">
                <p:cTn id="16" repeatCount="indefinite" fill="hold" display="0">
                  <p:stCondLst>
                    <p:cond delay="indefinite"/>
                  </p:stCondLst>
                </p:cTn>
                <p:tgtEl>
                  <p:spTgt spid="12"/>
                </p:tgtEl>
              </p:cMediaNode>
            </p:video>
            <p:video>
              <p:cMediaNode vol="80000">
                <p:cTn id="17" repeatCount="indefinite" fill="hold" display="0">
                  <p:stCondLst>
                    <p:cond delay="indefinite"/>
                  </p:stCondLst>
                </p:cTn>
                <p:tgtEl>
                  <p:spTgt spid="13"/>
                </p:tgtEl>
              </p:cMediaNode>
            </p:video>
            <p:video>
              <p:cMediaNode vol="80000">
                <p:cTn id="18" repeatCount="indefinite" fill="hold" display="0">
                  <p:stCondLst>
                    <p:cond delay="indefinite"/>
                  </p:stCondLst>
                </p:cTn>
                <p:tgtEl>
                  <p:spTgt spid="14"/>
                </p:tgtEl>
              </p:cMediaNode>
            </p:video>
            <p:video>
              <p:cMediaNode vol="80000">
                <p:cTn id="19" repeatCount="indefinite" fill="hold" display="0">
                  <p:stCondLst>
                    <p:cond delay="indefinite"/>
                  </p:stCondLst>
                </p:cTn>
                <p:tgtEl>
                  <p:spTgt spid="1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Applications III</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18</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919579"/>
                <a:ext cx="9144000" cy="1943553"/>
              </a:xfrm>
            </p:spPr>
            <p:txBody>
              <a:bodyPr>
                <a:normAutofit/>
              </a:bodyPr>
              <a:lstStyle/>
              <a:p>
                <a:r>
                  <a:rPr lang="en-US" sz="2400" dirty="0" smtClean="0">
                    <a:latin typeface="Cambria" panose="02040503050406030204" pitchFamily="18" charset="0"/>
                  </a:rPr>
                  <a:t>Variable (</a:t>
                </a:r>
                <a:r>
                  <a:rPr lang="en-US" sz="2400" i="1" dirty="0" smtClean="0">
                    <a:latin typeface="Cambria" panose="02040503050406030204" pitchFamily="18" charset="0"/>
                  </a:rPr>
                  <a:t>temporal-consistent</a:t>
                </a:r>
                <a:r>
                  <a:rPr lang="en-US" sz="2400" dirty="0">
                    <a:latin typeface="Cambria" panose="02040503050406030204" pitchFamily="18" charset="0"/>
                  </a:rPr>
                  <a:t>) </a:t>
                </a:r>
                <a:r>
                  <a:rPr lang="en-US" sz="2400" dirty="0" smtClean="0">
                    <a:latin typeface="Cambria" panose="02040503050406030204" pitchFamily="18" charset="0"/>
                  </a:rPr>
                  <a:t>Segmentation </a:t>
                </a:r>
              </a:p>
              <a:p>
                <a:pPr marL="800100" lvl="1" indent="-457200" algn="just"/>
                <a14:m>
                  <m:oMath xmlns:m="http://schemas.openxmlformats.org/officeDocument/2006/math">
                    <m:d>
                      <m:dPr>
                        <m:begChr m:val=""/>
                        <m:endChr m:val="}"/>
                        <m:ctrlPr>
                          <a:rPr lang="en-US" sz="2000" i="1" dirty="0" smtClean="0">
                            <a:solidFill>
                              <a:schemeClr val="tx1"/>
                            </a:solidFill>
                            <a:latin typeface="Cambria Math" panose="02040503050406030204" pitchFamily="18" charset="0"/>
                          </a:rPr>
                        </m:ctrlPr>
                      </m:dPr>
                      <m:e>
                        <m:eqArr>
                          <m:eqArrPr>
                            <m:ctrlPr>
                              <a:rPr lang="en-US" sz="2000" i="1" dirty="0">
                                <a:solidFill>
                                  <a:schemeClr val="tx1"/>
                                </a:solidFill>
                                <a:latin typeface="Cambria Math" panose="02040503050406030204" pitchFamily="18" charset="0"/>
                              </a:rPr>
                            </m:ctrlPr>
                          </m:eqArrPr>
                          <m:e>
                            <m:d>
                              <m:dPr>
                                <m:ctrlPr>
                                  <a:rPr lang="en-US" sz="2000" b="0" i="1" dirty="0" smtClean="0">
                                    <a:solidFill>
                                      <a:schemeClr val="tx1"/>
                                    </a:solidFill>
                                    <a:latin typeface="Cambria Math" panose="02040503050406030204" pitchFamily="18" charset="0"/>
                                  </a:rPr>
                                </m:ctrlPr>
                              </m:dPr>
                              <m:e>
                                <m:r>
                                  <m:rPr>
                                    <m:sty m:val="p"/>
                                  </m:rPr>
                                  <a:rPr lang="en-US" sz="2000" b="0" i="0" dirty="0" smtClean="0">
                                    <a:solidFill>
                                      <a:schemeClr val="tx1"/>
                                    </a:solidFill>
                                    <a:latin typeface="Cambria Math" panose="02040503050406030204" pitchFamily="18" charset="0"/>
                                  </a:rPr>
                                  <m:t>a</m:t>
                                </m:r>
                              </m:e>
                            </m:d>
                            <m:r>
                              <a:rPr lang="en-US" sz="2000" b="0" i="0" dirty="0" smtClean="0">
                                <a:solidFill>
                                  <a:schemeClr val="tx1"/>
                                </a:solidFill>
                                <a:latin typeface="Cambria Math" panose="02040503050406030204" pitchFamily="18" charset="0"/>
                              </a:rPr>
                              <m:t> </m:t>
                            </m:r>
                            <m:r>
                              <m:rPr>
                                <m:sty m:val="p"/>
                              </m:rPr>
                              <a:rPr lang="en-US" sz="2000" i="0" dirty="0">
                                <a:solidFill>
                                  <a:schemeClr val="tx1"/>
                                </a:solidFill>
                                <a:latin typeface="Cambria Math" panose="02040503050406030204" pitchFamily="18" charset="0"/>
                              </a:rPr>
                              <m:t>remain</m:t>
                            </m:r>
                            <m:r>
                              <a:rPr lang="en-US" sz="2000" i="0" dirty="0">
                                <a:solidFill>
                                  <a:schemeClr val="tx1"/>
                                </a:solidFill>
                                <a:latin typeface="Cambria Math" panose="02040503050406030204" pitchFamily="18" charset="0"/>
                              </a:rPr>
                              <m:t> </m:t>
                            </m:r>
                            <m:r>
                              <m:rPr>
                                <m:sty m:val="p"/>
                              </m:rPr>
                              <a:rPr lang="en-US" sz="2000" i="0" dirty="0">
                                <a:solidFill>
                                  <a:schemeClr val="tx1"/>
                                </a:solidFill>
                                <a:latin typeface="Cambria Math" panose="02040503050406030204" pitchFamily="18" charset="0"/>
                              </a:rPr>
                              <m:t>faithful</m:t>
                            </m:r>
                            <m:r>
                              <a:rPr lang="en-US" sz="2000" i="0" dirty="0">
                                <a:solidFill>
                                  <a:schemeClr val="tx1"/>
                                </a:solidFill>
                                <a:latin typeface="Cambria Math" panose="02040503050406030204" pitchFamily="18" charset="0"/>
                              </a:rPr>
                              <m:t> </m:t>
                            </m:r>
                            <m:r>
                              <m:rPr>
                                <m:sty m:val="p"/>
                              </m:rPr>
                              <a:rPr lang="en-US" sz="2000" i="0" dirty="0">
                                <a:solidFill>
                                  <a:schemeClr val="tx1"/>
                                </a:solidFill>
                                <a:latin typeface="Cambria Math" panose="02040503050406030204" pitchFamily="18" charset="0"/>
                              </a:rPr>
                              <m:t>to</m:t>
                            </m:r>
                            <m:r>
                              <a:rPr lang="en-US" sz="2000" i="0" dirty="0">
                                <a:solidFill>
                                  <a:schemeClr val="tx1"/>
                                </a:solidFill>
                                <a:latin typeface="Cambria Math" panose="02040503050406030204" pitchFamily="18" charset="0"/>
                              </a:rPr>
                              <m:t> </m:t>
                            </m:r>
                            <m:r>
                              <m:rPr>
                                <m:sty m:val="p"/>
                              </m:rPr>
                              <a:rPr lang="en-US" sz="2000" i="0" dirty="0" smtClean="0">
                                <a:solidFill>
                                  <a:srgbClr val="7030A0"/>
                                </a:solidFill>
                                <a:latin typeface="Cambria Math" panose="02040503050406030204" pitchFamily="18" charset="0"/>
                              </a:rPr>
                              <m:t>past</m:t>
                            </m:r>
                            <m:r>
                              <a:rPr lang="en-US" sz="2000" b="0" i="0" dirty="0" smtClean="0">
                                <a:solidFill>
                                  <a:srgbClr val="7030A0"/>
                                </a:solidFill>
                                <a:latin typeface="Cambria Math" panose="02040503050406030204" pitchFamily="18" charset="0"/>
                              </a:rPr>
                              <m:t>  </m:t>
                            </m:r>
                            <m:r>
                              <m:rPr>
                                <m:sty m:val="p"/>
                              </m:rPr>
                              <a:rPr lang="en-US" sz="2000" i="0" dirty="0">
                                <a:solidFill>
                                  <a:srgbClr val="7030A0"/>
                                </a:solidFill>
                                <a:latin typeface="Cambria Math" panose="02040503050406030204" pitchFamily="18" charset="0"/>
                              </a:rPr>
                              <m:t>data</m:t>
                            </m:r>
                          </m:e>
                          <m:e>
                            <m:d>
                              <m:dPr>
                                <m:ctrlPr>
                                  <a:rPr lang="en-US" sz="2000" b="0" i="1" dirty="0" smtClean="0">
                                    <a:solidFill>
                                      <a:schemeClr val="tx1"/>
                                    </a:solidFill>
                                    <a:latin typeface="Cambria Math" panose="02040503050406030204" pitchFamily="18" charset="0"/>
                                  </a:rPr>
                                </m:ctrlPr>
                              </m:dPr>
                              <m:e>
                                <m:r>
                                  <m:rPr>
                                    <m:sty m:val="p"/>
                                  </m:rPr>
                                  <a:rPr lang="en-US" sz="2000" b="0" i="0" dirty="0" smtClean="0">
                                    <a:solidFill>
                                      <a:schemeClr val="tx1"/>
                                    </a:solidFill>
                                    <a:latin typeface="Cambria Math" panose="02040503050406030204" pitchFamily="18" charset="0"/>
                                  </a:rPr>
                                  <m:t>b</m:t>
                                </m:r>
                              </m:e>
                            </m:d>
                            <m:r>
                              <a:rPr lang="en-US" sz="2000" b="0" i="0" dirty="0" smtClean="0">
                                <a:solidFill>
                                  <a:schemeClr val="tx1"/>
                                </a:solidFill>
                                <a:latin typeface="Cambria Math" panose="02040503050406030204" pitchFamily="18" charset="0"/>
                              </a:rPr>
                              <m:t> </m:t>
                            </m:r>
                            <m:r>
                              <m:rPr>
                                <m:sty m:val="p"/>
                              </m:rPr>
                              <a:rPr lang="en-US" sz="2000" i="0" dirty="0">
                                <a:solidFill>
                                  <a:schemeClr val="tx1"/>
                                </a:solidFill>
                                <a:latin typeface="Cambria Math" panose="02040503050406030204" pitchFamily="18" charset="0"/>
                              </a:rPr>
                              <m:t>alter</m:t>
                            </m:r>
                            <m:r>
                              <a:rPr lang="en-US" sz="2000" i="0" dirty="0">
                                <a:solidFill>
                                  <a:schemeClr val="tx1"/>
                                </a:solidFill>
                                <a:latin typeface="Cambria Math" panose="02040503050406030204" pitchFamily="18" charset="0"/>
                              </a:rPr>
                              <m:t> </m:t>
                            </m:r>
                            <m:r>
                              <m:rPr>
                                <m:sty m:val="p"/>
                              </m:rPr>
                              <a:rPr lang="en-US" sz="2000" i="0" dirty="0">
                                <a:solidFill>
                                  <a:schemeClr val="tx1"/>
                                </a:solidFill>
                                <a:latin typeface="Cambria Math" panose="02040503050406030204" pitchFamily="18" charset="0"/>
                              </a:rPr>
                              <m:t>to</m:t>
                            </m:r>
                            <m:r>
                              <a:rPr lang="en-US" sz="2000" i="0" dirty="0">
                                <a:solidFill>
                                  <a:schemeClr val="tx1"/>
                                </a:solidFill>
                                <a:latin typeface="Cambria Math" panose="02040503050406030204" pitchFamily="18" charset="0"/>
                              </a:rPr>
                              <m:t> </m:t>
                            </m:r>
                            <m:r>
                              <m:rPr>
                                <m:sty m:val="p"/>
                              </m:rPr>
                              <a:rPr lang="en-US" sz="2000" i="0" dirty="0" smtClean="0">
                                <a:solidFill>
                                  <a:srgbClr val="7030A0"/>
                                </a:solidFill>
                                <a:latin typeface="Cambria Math" panose="02040503050406030204" pitchFamily="18" charset="0"/>
                              </a:rPr>
                              <m:t>future</m:t>
                            </m:r>
                            <m:r>
                              <a:rPr lang="en-US" sz="2000" b="0" i="0" dirty="0" smtClean="0">
                                <a:solidFill>
                                  <a:srgbClr val="7030A0"/>
                                </a:solidFill>
                                <a:latin typeface="Cambria Math" panose="02040503050406030204" pitchFamily="18" charset="0"/>
                              </a:rPr>
                              <m:t> </m:t>
                            </m:r>
                            <m:r>
                              <m:rPr>
                                <m:sty m:val="p"/>
                              </m:rPr>
                              <a:rPr lang="en-US" sz="2000" i="0" dirty="0">
                                <a:solidFill>
                                  <a:srgbClr val="7030A0"/>
                                </a:solidFill>
                                <a:latin typeface="Cambria Math" panose="02040503050406030204" pitchFamily="18" charset="0"/>
                              </a:rPr>
                              <m:t>data</m:t>
                            </m:r>
                          </m:e>
                        </m:eqArr>
                        <m:r>
                          <a:rPr lang="en-US" sz="2000" b="0" i="1" dirty="0" smtClean="0">
                            <a:solidFill>
                              <a:schemeClr val="tx1"/>
                            </a:solidFill>
                            <a:latin typeface="Cambria Math" panose="02040503050406030204" pitchFamily="18" charset="0"/>
                          </a:rPr>
                          <m:t> </m:t>
                        </m:r>
                      </m:e>
                    </m:d>
                    <m:r>
                      <m:rPr>
                        <m:sty m:val="p"/>
                      </m:rPr>
                      <a:rPr lang="en-US" sz="2000" dirty="0">
                        <a:solidFill>
                          <a:schemeClr val="accent3"/>
                        </a:solidFill>
                        <a:latin typeface="Cambria Math" panose="02040503050406030204" pitchFamily="18" charset="0"/>
                      </a:rPr>
                      <m:t>merge</m:t>
                    </m:r>
                    <m:r>
                      <a:rPr lang="en-US" sz="2000" i="1" dirty="0">
                        <a:solidFill>
                          <a:schemeClr val="accent3"/>
                        </a:solidFill>
                        <a:latin typeface="Cambria Math" panose="02040503050406030204" pitchFamily="18" charset="0"/>
                      </a:rPr>
                      <m:t> </m:t>
                    </m:r>
                    <m:r>
                      <a:rPr lang="en-US" sz="2000" b="0" i="1" dirty="0" smtClean="0">
                        <a:solidFill>
                          <a:schemeClr val="tx1"/>
                        </a:solidFill>
                        <a:latin typeface="Cambria Math" panose="02040503050406030204" pitchFamily="18" charset="0"/>
                      </a:rPr>
                      <m:t>{</m:t>
                    </m:r>
                    <m:sSub>
                      <m:sSubPr>
                        <m:ctrlPr>
                          <a:rPr lang="en-US" sz="2000" i="1" dirty="0">
                            <a:solidFill>
                              <a:schemeClr val="tx1"/>
                            </a:solidFill>
                            <a:latin typeface="Cambria Math" panose="02040503050406030204" pitchFamily="18" charset="0"/>
                          </a:rPr>
                        </m:ctrlPr>
                      </m:sSubPr>
                      <m:e>
                        <m:r>
                          <a:rPr lang="en-US" sz="2000" b="0" i="1" dirty="0">
                            <a:solidFill>
                              <a:schemeClr val="tx1"/>
                            </a:solidFill>
                            <a:latin typeface="Cambria Math" panose="02040503050406030204" pitchFamily="18" charset="0"/>
                          </a:rPr>
                          <m:t>𝑃</m:t>
                        </m:r>
                      </m:e>
                      <m:sub>
                        <m:r>
                          <a:rPr lang="en-US" sz="2000" b="0" i="1" dirty="0">
                            <a:solidFill>
                              <a:schemeClr val="tx1"/>
                            </a:solidFill>
                            <a:latin typeface="Cambria Math" panose="02040503050406030204" pitchFamily="18" charset="0"/>
                          </a:rPr>
                          <m:t>𝑡</m:t>
                        </m:r>
                        <m:r>
                          <a:rPr lang="en-US" sz="2000" b="0" i="1" dirty="0">
                            <a:solidFill>
                              <a:schemeClr val="tx1"/>
                            </a:solidFill>
                            <a:latin typeface="Cambria Math" panose="02040503050406030204" pitchFamily="18" charset="0"/>
                          </a:rPr>
                          <m:t>−1</m:t>
                        </m:r>
                      </m:sub>
                    </m:sSub>
                    <m:r>
                      <a:rPr lang="en-US" sz="2000" b="0" i="1" dirty="0">
                        <a:solidFill>
                          <a:schemeClr val="tx1"/>
                        </a:solidFill>
                        <a:latin typeface="Cambria Math" panose="02040503050406030204" pitchFamily="18" charset="0"/>
                      </a:rPr>
                      <m:t>,</m:t>
                    </m:r>
                    <m:sSub>
                      <m:sSubPr>
                        <m:ctrlPr>
                          <a:rPr lang="en-US" sz="2000" i="1" dirty="0">
                            <a:solidFill>
                              <a:schemeClr val="tx1"/>
                            </a:solidFill>
                            <a:latin typeface="Cambria Math" panose="02040503050406030204" pitchFamily="18" charset="0"/>
                          </a:rPr>
                        </m:ctrlPr>
                      </m:sSubPr>
                      <m:e>
                        <m:r>
                          <a:rPr lang="en-US" sz="2000" b="0" i="1" dirty="0">
                            <a:solidFill>
                              <a:schemeClr val="tx1"/>
                            </a:solidFill>
                            <a:latin typeface="Cambria Math" panose="02040503050406030204" pitchFamily="18" charset="0"/>
                          </a:rPr>
                          <m:t>𝑃</m:t>
                        </m:r>
                      </m:e>
                      <m:sub>
                        <m:r>
                          <a:rPr lang="en-US" sz="2000" b="0" i="1" dirty="0">
                            <a:solidFill>
                              <a:schemeClr val="tx1"/>
                            </a:solidFill>
                            <a:latin typeface="Cambria Math" panose="02040503050406030204" pitchFamily="18" charset="0"/>
                          </a:rPr>
                          <m:t>𝑡</m:t>
                        </m:r>
                      </m:sub>
                    </m:sSub>
                    <m:r>
                      <a:rPr lang="en-US" sz="2000" b="0" i="1" dirty="0" smtClean="0">
                        <a:solidFill>
                          <a:schemeClr val="tx1"/>
                        </a:solidFill>
                        <a:latin typeface="Cambria Math" panose="02040503050406030204" pitchFamily="18" charset="0"/>
                      </a:rPr>
                      <m:t>}:</m:t>
                    </m:r>
                    <m:r>
                      <a:rPr lang="en-US" sz="2000" i="1" dirty="0">
                        <a:solidFill>
                          <a:schemeClr val="tx1"/>
                        </a:solidFill>
                        <a:latin typeface="Cambria Math" panose="02040503050406030204" pitchFamily="18" charset="0"/>
                      </a:rPr>
                      <m:t>𝑀</m:t>
                    </m:r>
                    <m:d>
                      <m:dPr>
                        <m:begChr m:val="["/>
                        <m:endChr m:val="]"/>
                        <m:ctrlPr>
                          <a:rPr lang="en-US" sz="2000" i="1" dirty="0">
                            <a:solidFill>
                              <a:schemeClr val="tx1"/>
                            </a:solidFill>
                            <a:latin typeface="Cambria Math" panose="02040503050406030204" pitchFamily="18" charset="0"/>
                          </a:rPr>
                        </m:ctrlPr>
                      </m:dPr>
                      <m:e>
                        <m:r>
                          <a:rPr lang="en-US" sz="2000" b="0" i="1" dirty="0" smtClean="0">
                            <a:solidFill>
                              <a:schemeClr val="tx1"/>
                            </a:solidFill>
                            <a:latin typeface="Cambria Math" panose="02040503050406030204" pitchFamily="18" charset="0"/>
                          </a:rPr>
                          <m:t>𝑡</m:t>
                        </m:r>
                        <m:r>
                          <a:rPr lang="en-US" sz="2000" b="0" i="1" dirty="0" smtClean="0">
                            <a:solidFill>
                              <a:schemeClr val="tx1"/>
                            </a:solidFill>
                            <a:latin typeface="Cambria Math" panose="02040503050406030204" pitchFamily="18" charset="0"/>
                          </a:rPr>
                          <m:t>−1,</m:t>
                        </m:r>
                        <m:r>
                          <a:rPr lang="en-US" sz="2000" b="0" i="1" dirty="0" smtClean="0">
                            <a:solidFill>
                              <a:schemeClr val="tx1"/>
                            </a:solidFill>
                            <a:latin typeface="Cambria Math" panose="02040503050406030204" pitchFamily="18" charset="0"/>
                          </a:rPr>
                          <m:t>𝑡</m:t>
                        </m:r>
                      </m:e>
                    </m:d>
                    <m:r>
                      <a:rPr lang="en-US" sz="2000" i="1" dirty="0" smtClean="0">
                        <a:solidFill>
                          <a:schemeClr val="tx1"/>
                        </a:solidFill>
                        <a:latin typeface="Cambria Math" panose="02040503050406030204" pitchFamily="18" charset="0"/>
                        <a:ea typeface="Cambria Math" panose="02040503050406030204" pitchFamily="18" charset="0"/>
                      </a:rPr>
                      <m:t>→</m:t>
                    </m:r>
                  </m:oMath>
                </a14:m>
                <a:r>
                  <a:rPr lang="en-US" sz="2000" i="1" dirty="0" smtClean="0">
                    <a:solidFill>
                      <a:schemeClr val="tx1"/>
                    </a:solidFill>
                    <a:latin typeface="Cambria" panose="02040503050406030204" pitchFamily="18" charset="0"/>
                  </a:rPr>
                  <a:t> </a:t>
                </a:r>
                <a:r>
                  <a:rPr lang="en-US" sz="2000" dirty="0" smtClean="0">
                    <a:solidFill>
                      <a:schemeClr val="tx1"/>
                    </a:solidFill>
                    <a:latin typeface="Cambria" panose="02040503050406030204" pitchFamily="18" charset="0"/>
                  </a:rPr>
                  <a:t>real-time</a:t>
                </a:r>
                <a:endParaRPr lang="en-US" sz="2000" dirty="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919579"/>
                <a:ext cx="9144000" cy="1943553"/>
              </a:xfrm>
              <a:blipFill rotWithShape="0">
                <a:blip r:embed="rId7"/>
                <a:stretch>
                  <a:fillRect l="-467" t="-2508"/>
                </a:stretch>
              </a:blipFill>
            </p:spPr>
            <p:txBody>
              <a:bodyPr/>
              <a:lstStyle/>
              <a:p>
                <a:r>
                  <a:rPr lang="en-US">
                    <a:noFill/>
                  </a:rPr>
                  <a:t> </a:t>
                </a:r>
              </a:p>
            </p:txBody>
          </p:sp>
        </mc:Fallback>
      </mc:AlternateContent>
      <p:sp>
        <p:nvSpPr>
          <p:cNvPr id="16" name="TextBox 15"/>
          <p:cNvSpPr txBox="1"/>
          <p:nvPr/>
        </p:nvSpPr>
        <p:spPr>
          <a:xfrm>
            <a:off x="2165482" y="4998274"/>
            <a:ext cx="2048894" cy="338554"/>
          </a:xfrm>
          <a:prstGeom prst="rect">
            <a:avLst/>
          </a:prstGeom>
          <a:noFill/>
        </p:spPr>
        <p:txBody>
          <a:bodyPr wrap="none" rtlCol="0">
            <a:spAutoFit/>
          </a:bodyPr>
          <a:lstStyle/>
          <a:p>
            <a:r>
              <a:rPr lang="en-US" sz="1600" dirty="0" smtClean="0">
                <a:latin typeface="Cambria" panose="02040503050406030204" pitchFamily="18" charset="0"/>
              </a:rPr>
              <a:t>(a) </a:t>
            </a:r>
            <a:r>
              <a:rPr lang="en-US" sz="1600" i="1" dirty="0" smtClean="0">
                <a:latin typeface="Cambria" panose="02040503050406030204" pitchFamily="18" charset="0"/>
              </a:rPr>
              <a:t>Color propagation</a:t>
            </a:r>
            <a:endParaRPr lang="en-US" sz="1600" i="1" dirty="0">
              <a:latin typeface="Cambria" panose="02040503050406030204" pitchFamily="18" charset="0"/>
            </a:endParaRPr>
          </a:p>
        </p:txBody>
      </p:sp>
      <p:sp>
        <p:nvSpPr>
          <p:cNvPr id="17" name="TextBox 16"/>
          <p:cNvSpPr txBox="1"/>
          <p:nvPr/>
        </p:nvSpPr>
        <p:spPr>
          <a:xfrm>
            <a:off x="4770895" y="5018193"/>
            <a:ext cx="2427652" cy="338554"/>
          </a:xfrm>
          <a:prstGeom prst="rect">
            <a:avLst/>
          </a:prstGeom>
          <a:noFill/>
        </p:spPr>
        <p:txBody>
          <a:bodyPr wrap="none" rtlCol="0">
            <a:spAutoFit/>
          </a:bodyPr>
          <a:lstStyle/>
          <a:p>
            <a:r>
              <a:rPr lang="en-US" sz="1600" dirty="0" smtClean="0">
                <a:latin typeface="Cambria" panose="02040503050406030204" pitchFamily="18" charset="0"/>
              </a:rPr>
              <a:t>(b) </a:t>
            </a:r>
            <a:r>
              <a:rPr lang="en-US" sz="1600" i="1" dirty="0" smtClean="0">
                <a:latin typeface="Cambria" panose="02040503050406030204" pitchFamily="18" charset="0"/>
              </a:rPr>
              <a:t>Variable segmentation</a:t>
            </a:r>
            <a:endParaRPr lang="en-US" sz="1600" i="1" dirty="0">
              <a:latin typeface="Cambria" panose="02040503050406030204" pitchFamily="18" charset="0"/>
            </a:endParaRPr>
          </a:p>
        </p:txBody>
      </p:sp>
      <p:pic>
        <p:nvPicPr>
          <p:cNvPr id="8" name="Picture 7"/>
          <p:cNvPicPr>
            <a:picLocks noChangeAspect="1"/>
          </p:cNvPicPr>
          <p:nvPr/>
        </p:nvPicPr>
        <p:blipFill>
          <a:blip r:embed="rId8"/>
          <a:stretch>
            <a:fillRect/>
          </a:stretch>
        </p:blipFill>
        <p:spPr>
          <a:xfrm>
            <a:off x="2184462" y="5411990"/>
            <a:ext cx="4775076" cy="1185362"/>
          </a:xfrm>
          <a:prstGeom prst="rect">
            <a:avLst/>
          </a:prstGeom>
        </p:spPr>
      </p:pic>
      <p:pic>
        <p:nvPicPr>
          <p:cNvPr id="3" name="visualization-variable-in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7018" r="26765" b="9651"/>
          <a:stretch/>
        </p:blipFill>
        <p:spPr>
          <a:xfrm>
            <a:off x="2209654" y="2132856"/>
            <a:ext cx="1960551" cy="2874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visualization-variable-fina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27999" r="26974" b="9827"/>
          <a:stretch/>
        </p:blipFill>
        <p:spPr>
          <a:xfrm>
            <a:off x="5016697" y="2132856"/>
            <a:ext cx="1936048" cy="29078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2018357"/>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40" fill="hold"/>
                                        <p:tgtEl>
                                          <p:spTgt spid="3"/>
                                        </p:tgtEl>
                                      </p:cBhvr>
                                    </p:cmd>
                                  </p:childTnLst>
                                </p:cTn>
                              </p:par>
                              <p:par>
                                <p:cTn id="7" presetID="1" presetClass="mediacall" presetSubtype="0" fill="hold" nodeType="withEffect">
                                  <p:stCondLst>
                                    <p:cond delay="0"/>
                                  </p:stCondLst>
                                  <p:childTnLst>
                                    <p:cmd type="call" cmd="playFrom(0.0)">
                                      <p:cBhvr>
                                        <p:cTn id="8" dur="114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video>
              <p:cMediaNode vol="80000">
                <p:cTn id="10" repeatCount="indefinite"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Applications IV</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19</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908721"/>
                <a:ext cx="9144000" cy="1377279"/>
              </a:xfrm>
            </p:spPr>
            <p:txBody>
              <a:bodyPr>
                <a:normAutofit fontScale="92500"/>
              </a:bodyPr>
              <a:lstStyle/>
              <a:p>
                <a:r>
                  <a:rPr lang="en-US" sz="2400" dirty="0" smtClean="0">
                    <a:latin typeface="Cambria" panose="02040503050406030204" pitchFamily="18" charset="0"/>
                  </a:rPr>
                  <a:t>Real-time Segmentation </a:t>
                </a:r>
              </a:p>
              <a:p>
                <a:pPr marL="685800" lvl="1" indent="-285750" algn="just"/>
                <a14:m>
                  <m:oMath xmlns:m="http://schemas.openxmlformats.org/officeDocument/2006/math">
                    <m:d>
                      <m:dPr>
                        <m:begChr m:val=""/>
                        <m:endChr m:val="}"/>
                        <m:ctrlPr>
                          <a:rPr lang="en-US" sz="2000" i="1" dirty="0" smtClean="0">
                            <a:solidFill>
                              <a:schemeClr val="tx1"/>
                            </a:solidFill>
                            <a:latin typeface="Cambria Math" panose="02040503050406030204" pitchFamily="18" charset="0"/>
                          </a:rPr>
                        </m:ctrlPr>
                      </m:dPr>
                      <m:e>
                        <m:eqArr>
                          <m:eqArrPr>
                            <m:ctrlPr>
                              <a:rPr lang="en-US" sz="2000" i="1" dirty="0">
                                <a:solidFill>
                                  <a:schemeClr val="tx1"/>
                                </a:solidFill>
                                <a:latin typeface="Cambria Math" panose="02040503050406030204" pitchFamily="18" charset="0"/>
                              </a:rPr>
                            </m:ctrlPr>
                          </m:eqArrPr>
                          <m:e>
                            <m:d>
                              <m:dPr>
                                <m:ctrlPr>
                                  <a:rPr lang="en-US" sz="2000" b="0" i="1" dirty="0" smtClean="0">
                                    <a:solidFill>
                                      <a:schemeClr val="tx1"/>
                                    </a:solidFill>
                                    <a:latin typeface="Cambria Math" panose="02040503050406030204" pitchFamily="18" charset="0"/>
                                  </a:rPr>
                                </m:ctrlPr>
                              </m:dPr>
                              <m:e>
                                <m:r>
                                  <a:rPr lang="en-US" sz="2000" b="0" i="0" dirty="0" smtClean="0">
                                    <a:solidFill>
                                      <a:schemeClr val="tx1"/>
                                    </a:solidFill>
                                    <a:latin typeface="Cambria Math" panose="02040503050406030204" pitchFamily="18" charset="0"/>
                                  </a:rPr>
                                  <m:t>∗</m:t>
                                </m:r>
                              </m:e>
                            </m:d>
                            <m:r>
                              <a:rPr lang="en-US" sz="2000" b="0" i="0" dirty="0" smtClean="0">
                                <a:solidFill>
                                  <a:schemeClr val="tx1"/>
                                </a:solidFill>
                                <a:latin typeface="Cambria Math" panose="02040503050406030204" pitchFamily="18" charset="0"/>
                              </a:rPr>
                              <m:t> </m:t>
                            </m:r>
                            <m:r>
                              <m:rPr>
                                <m:sty m:val="p"/>
                              </m:rPr>
                              <a:rPr lang="en-US" sz="2000" dirty="0">
                                <a:solidFill>
                                  <a:schemeClr val="tx1"/>
                                </a:solidFill>
                                <a:latin typeface="Cambria Math" panose="02040503050406030204" pitchFamily="18" charset="0"/>
                              </a:rPr>
                              <m:t>streamed</m:t>
                            </m:r>
                            <m:r>
                              <a:rPr lang="en-US" sz="2000" dirty="0">
                                <a:solidFill>
                                  <a:schemeClr val="tx1"/>
                                </a:solidFill>
                                <a:latin typeface="Cambria Math" panose="02040503050406030204" pitchFamily="18" charset="0"/>
                              </a:rPr>
                              <m:t>/</m:t>
                            </m:r>
                            <m:r>
                              <m:rPr>
                                <m:sty m:val="p"/>
                              </m:rPr>
                              <a:rPr lang="en-US" sz="2000" dirty="0">
                                <a:solidFill>
                                  <a:schemeClr val="tx1"/>
                                </a:solidFill>
                                <a:latin typeface="Cambria Math" panose="02040503050406030204" pitchFamily="18" charset="0"/>
                              </a:rPr>
                              <m:t>dynamic</m:t>
                            </m:r>
                            <m:r>
                              <a:rPr lang="en-US" sz="2000" dirty="0">
                                <a:solidFill>
                                  <a:schemeClr val="tx1"/>
                                </a:solidFill>
                                <a:latin typeface="Cambria Math" panose="02040503050406030204" pitchFamily="18" charset="0"/>
                              </a:rPr>
                              <m:t> </m:t>
                            </m:r>
                            <m:r>
                              <m:rPr>
                                <m:sty m:val="p"/>
                              </m:rPr>
                              <a:rPr lang="en-US" sz="2000" dirty="0">
                                <a:solidFill>
                                  <a:schemeClr val="tx1"/>
                                </a:solidFill>
                                <a:latin typeface="Cambria Math" panose="02040503050406030204" pitchFamily="18" charset="0"/>
                              </a:rPr>
                              <m:t>MA</m:t>
                            </m:r>
                          </m:e>
                          <m:e>
                            <m:d>
                              <m:dPr>
                                <m:ctrlPr>
                                  <a:rPr lang="en-US" sz="2000" b="0" i="1" dirty="0" smtClean="0">
                                    <a:solidFill>
                                      <a:schemeClr val="tx1"/>
                                    </a:solidFill>
                                    <a:latin typeface="Cambria Math" panose="02040503050406030204" pitchFamily="18" charset="0"/>
                                  </a:rPr>
                                </m:ctrlPr>
                              </m:dPr>
                              <m:e>
                                <m:r>
                                  <a:rPr lang="en-US" sz="2000" i="1" dirty="0">
                                    <a:solidFill>
                                      <a:schemeClr val="tx1"/>
                                    </a:solidFill>
                                    <a:latin typeface="Cambria Math" panose="02040503050406030204" pitchFamily="18" charset="0"/>
                                  </a:rPr>
                                  <m:t>∗</m:t>
                                </m:r>
                              </m:e>
                            </m:d>
                            <m:r>
                              <a:rPr lang="en-US" sz="2000" b="0" i="1" dirty="0" smtClean="0">
                                <a:solidFill>
                                  <a:schemeClr val="tx1"/>
                                </a:solidFill>
                                <a:latin typeface="Cambria Math" panose="02040503050406030204" pitchFamily="18" charset="0"/>
                              </a:rPr>
                              <m:t> </m:t>
                            </m:r>
                            <m:r>
                              <m:rPr>
                                <m:sty m:val="p"/>
                              </m:rPr>
                              <a:rPr lang="en-US" sz="2000" i="0" dirty="0">
                                <a:solidFill>
                                  <a:schemeClr val="tx1"/>
                                </a:solidFill>
                                <a:latin typeface="Cambria Math" panose="02040503050406030204" pitchFamily="18" charset="0"/>
                              </a:rPr>
                              <m:t>out</m:t>
                            </m:r>
                            <m:r>
                              <a:rPr lang="en-US" sz="2000" i="0" dirty="0">
                                <a:solidFill>
                                  <a:schemeClr val="tx1"/>
                                </a:solidFill>
                                <a:latin typeface="Cambria Math" panose="02040503050406030204" pitchFamily="18" charset="0"/>
                              </a:rPr>
                              <m:t>−</m:t>
                            </m:r>
                            <m:r>
                              <m:rPr>
                                <m:sty m:val="p"/>
                              </m:rPr>
                              <a:rPr lang="en-US" sz="2000" i="0" dirty="0">
                                <a:solidFill>
                                  <a:schemeClr val="tx1"/>
                                </a:solidFill>
                                <a:latin typeface="Cambria Math" panose="02040503050406030204" pitchFamily="18" charset="0"/>
                              </a:rPr>
                              <m:t>of</m:t>
                            </m:r>
                            <m:r>
                              <a:rPr lang="en-US" sz="2000" i="0" dirty="0">
                                <a:solidFill>
                                  <a:schemeClr val="tx1"/>
                                </a:solidFill>
                                <a:latin typeface="Cambria Math" panose="02040503050406030204" pitchFamily="18" charset="0"/>
                              </a:rPr>
                              <m:t>−</m:t>
                            </m:r>
                            <m:r>
                              <m:rPr>
                                <m:sty m:val="p"/>
                              </m:rPr>
                              <a:rPr lang="en-US" sz="2000" i="0" dirty="0">
                                <a:solidFill>
                                  <a:schemeClr val="tx1"/>
                                </a:solidFill>
                                <a:latin typeface="Cambria Math" panose="02040503050406030204" pitchFamily="18" charset="0"/>
                              </a:rPr>
                              <m:t>core</m:t>
                            </m:r>
                            <m:r>
                              <a:rPr lang="en-US" sz="2000" i="0" dirty="0">
                                <a:solidFill>
                                  <a:schemeClr val="tx1"/>
                                </a:solidFill>
                                <a:latin typeface="Cambria Math" panose="02040503050406030204" pitchFamily="18" charset="0"/>
                              </a:rPr>
                              <m:t> </m:t>
                            </m:r>
                            <m:r>
                              <m:rPr>
                                <m:sty m:val="p"/>
                              </m:rPr>
                              <a:rPr lang="en-US" sz="2000" i="0" dirty="0" smtClean="0">
                                <a:solidFill>
                                  <a:schemeClr val="tx1"/>
                                </a:solidFill>
                                <a:latin typeface="Cambria Math" panose="02040503050406030204" pitchFamily="18" charset="0"/>
                              </a:rPr>
                              <m:t>algorithm</m:t>
                            </m:r>
                          </m:e>
                        </m:eqArr>
                        <m:r>
                          <a:rPr lang="en-US" sz="2000" b="0" i="1" dirty="0" smtClean="0">
                            <a:solidFill>
                              <a:schemeClr val="tx1"/>
                            </a:solidFill>
                            <a:latin typeface="Cambria Math" panose="02040503050406030204" pitchFamily="18" charset="0"/>
                          </a:rPr>
                          <m:t> </m:t>
                        </m:r>
                      </m:e>
                    </m:d>
                    <m:r>
                      <m:rPr>
                        <m:sty m:val="p"/>
                      </m:rPr>
                      <a:rPr lang="en-US" sz="2000" dirty="0">
                        <a:solidFill>
                          <a:schemeClr val="accent3"/>
                        </a:solidFill>
                        <a:latin typeface="Cambria Math" panose="02040503050406030204" pitchFamily="18" charset="0"/>
                      </a:rPr>
                      <m:t>merge</m:t>
                    </m:r>
                    <m:r>
                      <a:rPr lang="en-US" sz="2000" i="1" dirty="0">
                        <a:solidFill>
                          <a:schemeClr val="accent3"/>
                        </a:solidFill>
                        <a:latin typeface="Cambria Math" panose="02040503050406030204" pitchFamily="18" charset="0"/>
                      </a:rPr>
                      <m:t> </m:t>
                    </m:r>
                    <m:d>
                      <m:dPr>
                        <m:begChr m:val="{"/>
                        <m:endChr m:val="}"/>
                        <m:ctrlPr>
                          <a:rPr lang="en-US" sz="2000" b="0" i="1" dirty="0" smtClean="0">
                            <a:solidFill>
                              <a:schemeClr val="tx1"/>
                            </a:solidFill>
                            <a:latin typeface="Cambria Math" panose="02040503050406030204" pitchFamily="18" charset="0"/>
                          </a:rPr>
                        </m:ctrlPr>
                      </m:dPr>
                      <m:e>
                        <m:r>
                          <a:rPr lang="en-US" sz="2000" i="1" dirty="0" smtClean="0">
                            <a:solidFill>
                              <a:schemeClr val="tx1"/>
                            </a:solidFill>
                            <a:latin typeface="Cambria Math" panose="02040503050406030204" pitchFamily="18" charset="0"/>
                          </a:rPr>
                          <m:t>𝑀</m:t>
                        </m:r>
                        <m:d>
                          <m:dPr>
                            <m:begChr m:val="["/>
                            <m:endChr m:val="]"/>
                            <m:ctrlPr>
                              <a:rPr lang="en-US" sz="2000" i="1" dirty="0">
                                <a:solidFill>
                                  <a:schemeClr val="tx1"/>
                                </a:solidFill>
                                <a:latin typeface="Cambria Math" panose="02040503050406030204" pitchFamily="18" charset="0"/>
                              </a:rPr>
                            </m:ctrlPr>
                          </m:dPr>
                          <m:e>
                            <m:r>
                              <a:rPr lang="en-US" sz="2000" i="1" dirty="0">
                                <a:solidFill>
                                  <a:schemeClr val="tx1"/>
                                </a:solidFill>
                                <a:latin typeface="Cambria Math" panose="02040503050406030204" pitchFamily="18" charset="0"/>
                              </a:rPr>
                              <m:t>1,</m:t>
                            </m:r>
                            <m:r>
                              <a:rPr lang="en-US" sz="2000" i="1" dirty="0">
                                <a:solidFill>
                                  <a:schemeClr val="tx1"/>
                                </a:solidFill>
                                <a:latin typeface="Cambria Math" panose="02040503050406030204" pitchFamily="18" charset="0"/>
                              </a:rPr>
                              <m:t>𝑡</m:t>
                            </m:r>
                            <m:r>
                              <a:rPr lang="en-US" sz="2000" i="1" dirty="0">
                                <a:solidFill>
                                  <a:schemeClr val="tx1"/>
                                </a:solidFill>
                                <a:latin typeface="Cambria Math" panose="02040503050406030204" pitchFamily="18" charset="0"/>
                              </a:rPr>
                              <m:t>−1</m:t>
                            </m:r>
                          </m:e>
                        </m:d>
                        <m:r>
                          <a:rPr lang="en-US" sz="2000" i="1" dirty="0">
                            <a:solidFill>
                              <a:schemeClr val="tx1"/>
                            </a:solidFill>
                            <a:latin typeface="Cambria Math" panose="02040503050406030204" pitchFamily="18" charset="0"/>
                          </a:rPr>
                          <m:t>,</m:t>
                        </m:r>
                        <m:sSub>
                          <m:sSubPr>
                            <m:ctrlPr>
                              <a:rPr lang="en-US" sz="2000" i="1" dirty="0">
                                <a:solidFill>
                                  <a:schemeClr val="tx1"/>
                                </a:solidFill>
                                <a:latin typeface="Cambria Math" panose="02040503050406030204" pitchFamily="18" charset="0"/>
                              </a:rPr>
                            </m:ctrlPr>
                          </m:sSubPr>
                          <m:e>
                            <m:r>
                              <a:rPr lang="en-US" sz="2000" i="1" dirty="0">
                                <a:solidFill>
                                  <a:schemeClr val="tx1"/>
                                </a:solidFill>
                                <a:latin typeface="Cambria Math" panose="02040503050406030204" pitchFamily="18" charset="0"/>
                              </a:rPr>
                              <m:t>𝑃</m:t>
                            </m:r>
                          </m:e>
                          <m:sub>
                            <m:r>
                              <a:rPr lang="en-US" sz="2000" i="1" dirty="0">
                                <a:solidFill>
                                  <a:schemeClr val="tx1"/>
                                </a:solidFill>
                                <a:latin typeface="Cambria Math" panose="02040503050406030204" pitchFamily="18" charset="0"/>
                              </a:rPr>
                              <m:t>𝑡</m:t>
                            </m:r>
                          </m:sub>
                        </m:sSub>
                      </m:e>
                    </m:d>
                    <m:r>
                      <a:rPr lang="en-US" sz="2000" b="0" i="1" dirty="0" smtClean="0">
                        <a:solidFill>
                          <a:schemeClr val="tx1"/>
                        </a:solidFill>
                        <a:latin typeface="Cambria Math" panose="02040503050406030204" pitchFamily="18" charset="0"/>
                      </a:rPr>
                      <m:t>=</m:t>
                    </m:r>
                    <m:r>
                      <a:rPr lang="en-US" sz="2000" i="1" dirty="0">
                        <a:solidFill>
                          <a:schemeClr val="tx1"/>
                        </a:solidFill>
                        <a:latin typeface="Cambria Math" panose="02040503050406030204" pitchFamily="18" charset="0"/>
                      </a:rPr>
                      <m:t>𝑀</m:t>
                    </m:r>
                    <m:d>
                      <m:dPr>
                        <m:begChr m:val="["/>
                        <m:endChr m:val="]"/>
                        <m:ctrlPr>
                          <a:rPr lang="en-US" sz="2000" i="1" dirty="0">
                            <a:solidFill>
                              <a:schemeClr val="tx1"/>
                            </a:solidFill>
                            <a:latin typeface="Cambria Math" panose="02040503050406030204" pitchFamily="18" charset="0"/>
                          </a:rPr>
                        </m:ctrlPr>
                      </m:dPr>
                      <m:e>
                        <m:r>
                          <a:rPr lang="en-US" sz="2000" b="0" i="1" dirty="0" smtClean="0">
                            <a:solidFill>
                              <a:schemeClr val="tx1"/>
                            </a:solidFill>
                            <a:latin typeface="Cambria Math" panose="02040503050406030204" pitchFamily="18" charset="0"/>
                          </a:rPr>
                          <m:t>1</m:t>
                        </m:r>
                        <m:r>
                          <a:rPr lang="en-US" sz="2000" i="1" dirty="0">
                            <a:solidFill>
                              <a:schemeClr val="tx1"/>
                            </a:solidFill>
                            <a:latin typeface="Cambria Math" panose="02040503050406030204" pitchFamily="18" charset="0"/>
                          </a:rPr>
                          <m:t>,</m:t>
                        </m:r>
                        <m:r>
                          <a:rPr lang="en-US" sz="2000" b="0" i="1" dirty="0" smtClean="0">
                            <a:solidFill>
                              <a:schemeClr val="tx1"/>
                            </a:solidFill>
                            <a:latin typeface="Cambria Math" panose="02040503050406030204" pitchFamily="18" charset="0"/>
                          </a:rPr>
                          <m:t>𝑡</m:t>
                        </m:r>
                        <m:r>
                          <a:rPr lang="en-US" sz="2000" i="1" dirty="0" smtClean="0">
                            <a:solidFill>
                              <a:schemeClr val="tx1"/>
                            </a:solidFill>
                            <a:latin typeface="Cambria Math" panose="02040503050406030204" pitchFamily="18" charset="0"/>
                          </a:rPr>
                          <m:t> </m:t>
                        </m:r>
                      </m:e>
                    </m:d>
                    <m:r>
                      <a:rPr lang="en-US" sz="2000" i="1" dirty="0" smtClean="0">
                        <a:solidFill>
                          <a:schemeClr val="tx1"/>
                        </a:solidFill>
                        <a:latin typeface="Cambria Math" panose="02040503050406030204" pitchFamily="18" charset="0"/>
                        <a:ea typeface="Cambria Math" panose="02040503050406030204" pitchFamily="18" charset="0"/>
                      </a:rPr>
                      <m:t>→</m:t>
                    </m:r>
                    <m:r>
                      <a:rPr lang="en-US" sz="2000" b="0" i="1" dirty="0" smtClean="0">
                        <a:solidFill>
                          <a:schemeClr val="accent3"/>
                        </a:solidFill>
                        <a:latin typeface="Cambria Math" panose="02040503050406030204" pitchFamily="18" charset="0"/>
                        <a:ea typeface="Cambria Math" panose="02040503050406030204" pitchFamily="18" charset="0"/>
                      </a:rPr>
                      <m:t>𝑐𝑜𝑠𝑡</m:t>
                    </m:r>
                    <m:r>
                      <a:rPr lang="en-US" sz="2000" b="0" i="0" dirty="0" smtClean="0">
                        <a:solidFill>
                          <a:schemeClr val="accent3"/>
                        </a:solidFill>
                        <a:latin typeface="Cambria Math" panose="02040503050406030204" pitchFamily="18" charset="0"/>
                        <a:ea typeface="Cambria Math" panose="02040503050406030204" pitchFamily="18" charset="0"/>
                      </a:rPr>
                      <m:t> </m:t>
                    </m:r>
                    <m:r>
                      <m:rPr>
                        <m:sty m:val="p"/>
                      </m:rPr>
                      <a:rPr lang="en-US" sz="2000" b="0" i="0" dirty="0" smtClean="0">
                        <a:solidFill>
                          <a:schemeClr val="tx1"/>
                        </a:solidFill>
                        <a:latin typeface="Cambria Math" panose="02040503050406030204" pitchFamily="18" charset="0"/>
                        <a:ea typeface="Cambria Math" panose="02040503050406030204" pitchFamily="18" charset="0"/>
                      </a:rPr>
                      <m:t>of</m:t>
                    </m:r>
                    <m:r>
                      <a:rPr lang="en-US" sz="2000" b="0" i="0" dirty="0" smtClean="0">
                        <a:solidFill>
                          <a:schemeClr val="tx1"/>
                        </a:solidFill>
                        <a:latin typeface="Cambria Math" panose="02040503050406030204" pitchFamily="18" charset="0"/>
                        <a:ea typeface="Cambria Math" panose="02040503050406030204" pitchFamily="18" charset="0"/>
                      </a:rPr>
                      <m:t> </m:t>
                    </m:r>
                    <m:sSub>
                      <m:sSubPr>
                        <m:ctrlPr>
                          <a:rPr lang="en-US" sz="2000" b="0" i="1" dirty="0" smtClean="0">
                            <a:solidFill>
                              <a:schemeClr val="tx1"/>
                            </a:solidFill>
                            <a:latin typeface="Cambria Math" panose="02040503050406030204" pitchFamily="18" charset="0"/>
                            <a:ea typeface="Cambria Math" panose="02040503050406030204" pitchFamily="18" charset="0"/>
                          </a:rPr>
                        </m:ctrlPr>
                      </m:sSubPr>
                      <m:e>
                        <m:r>
                          <a:rPr lang="en-US" sz="2000" b="0" i="1" dirty="0" smtClean="0">
                            <a:solidFill>
                              <a:schemeClr val="tx1"/>
                            </a:solidFill>
                            <a:latin typeface="Cambria Math" panose="02040503050406030204" pitchFamily="18" charset="0"/>
                            <a:ea typeface="Cambria Math" panose="02040503050406030204" pitchFamily="18" charset="0"/>
                          </a:rPr>
                          <m:t>𝐶</m:t>
                        </m:r>
                      </m:e>
                      <m:sub>
                        <m:r>
                          <a:rPr lang="en-US" sz="2000" b="0" i="1" dirty="0" smtClean="0">
                            <a:solidFill>
                              <a:schemeClr val="tx1"/>
                            </a:solidFill>
                            <a:latin typeface="Cambria Math" panose="02040503050406030204" pitchFamily="18" charset="0"/>
                            <a:ea typeface="Cambria Math" panose="02040503050406030204" pitchFamily="18" charset="0"/>
                          </a:rPr>
                          <m:t>𝑡</m:t>
                        </m:r>
                      </m:sub>
                    </m:sSub>
                  </m:oMath>
                </a14:m>
                <a:endParaRPr lang="en-US" sz="2000" dirty="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908721"/>
                <a:ext cx="9144000" cy="1377279"/>
              </a:xfrm>
              <a:blipFill rotWithShape="0">
                <a:blip r:embed="rId7"/>
                <a:stretch>
                  <a:fillRect l="-333" t="-3097"/>
                </a:stretch>
              </a:blipFill>
            </p:spPr>
            <p:txBody>
              <a:bodyPr/>
              <a:lstStyle/>
              <a:p>
                <a:r>
                  <a:rPr lang="en-US">
                    <a:noFill/>
                  </a:rPr>
                  <a:t> </a:t>
                </a:r>
              </a:p>
            </p:txBody>
          </p:sp>
        </mc:Fallback>
      </mc:AlternateContent>
      <p:sp>
        <p:nvSpPr>
          <p:cNvPr id="16" name="TextBox 15"/>
          <p:cNvSpPr txBox="1"/>
          <p:nvPr/>
        </p:nvSpPr>
        <p:spPr>
          <a:xfrm>
            <a:off x="1370507" y="4890646"/>
            <a:ext cx="6088205" cy="338554"/>
          </a:xfrm>
          <a:prstGeom prst="rect">
            <a:avLst/>
          </a:prstGeom>
          <a:noFill/>
        </p:spPr>
        <p:txBody>
          <a:bodyPr wrap="none" rtlCol="0">
            <a:spAutoFit/>
          </a:bodyPr>
          <a:lstStyle/>
          <a:p>
            <a:r>
              <a:rPr lang="en-US" sz="1600" dirty="0">
                <a:latin typeface="Cambria" panose="02040503050406030204" pitchFamily="18" charset="0"/>
              </a:rPr>
              <a:t>Real-time segmentation (left) </a:t>
            </a:r>
            <a:r>
              <a:rPr lang="en-US" sz="1600" i="1" dirty="0">
                <a:latin typeface="Cambria" panose="02040503050406030204" pitchFamily="18" charset="0"/>
              </a:rPr>
              <a:t>without</a:t>
            </a:r>
            <a:r>
              <a:rPr lang="en-US" sz="1600" dirty="0">
                <a:latin typeface="Cambria" panose="02040503050406030204" pitchFamily="18" charset="0"/>
              </a:rPr>
              <a:t> and (right) </a:t>
            </a:r>
            <a:r>
              <a:rPr lang="en-US" sz="1600" i="1" dirty="0">
                <a:latin typeface="Cambria" panose="02040503050406030204" pitchFamily="18" charset="0"/>
              </a:rPr>
              <a:t>with</a:t>
            </a:r>
            <a:r>
              <a:rPr lang="en-US" sz="1600" dirty="0">
                <a:latin typeface="Cambria" panose="02040503050406030204" pitchFamily="18" charset="0"/>
              </a:rPr>
              <a:t> p2p-cleaning</a:t>
            </a:r>
            <a:endParaRPr lang="en-US" sz="1600" i="1" dirty="0">
              <a:latin typeface="Cambria" panose="02040503050406030204" pitchFamily="18" charset="0"/>
            </a:endParaRPr>
          </a:p>
        </p:txBody>
      </p:sp>
      <p:pic>
        <p:nvPicPr>
          <p:cNvPr id="6" name="Picture 5"/>
          <p:cNvPicPr>
            <a:picLocks noChangeAspect="1"/>
          </p:cNvPicPr>
          <p:nvPr/>
        </p:nvPicPr>
        <p:blipFill>
          <a:blip r:embed="rId8"/>
          <a:stretch>
            <a:fillRect/>
          </a:stretch>
        </p:blipFill>
        <p:spPr>
          <a:xfrm>
            <a:off x="1934681" y="5301208"/>
            <a:ext cx="4959859" cy="1259577"/>
          </a:xfrm>
          <a:prstGeom prst="rect">
            <a:avLst/>
          </a:prstGeom>
        </p:spPr>
      </p:pic>
      <p:pic>
        <p:nvPicPr>
          <p:cNvPr id="9" name="visualization-real-with-cle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8720" r="29010"/>
          <a:stretch/>
        </p:blipFill>
        <p:spPr>
          <a:xfrm>
            <a:off x="4716016" y="2159520"/>
            <a:ext cx="1512168" cy="2683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visualization-real-without-clea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28411" r="28973"/>
          <a:stretch/>
        </p:blipFill>
        <p:spPr>
          <a:xfrm>
            <a:off x="2411759" y="2159520"/>
            <a:ext cx="1524557" cy="2683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55098072"/>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60" fill="hold"/>
                                        <p:tgtEl>
                                          <p:spTgt spid="9"/>
                                        </p:tgtEl>
                                      </p:cBhvr>
                                    </p:cmd>
                                  </p:childTnLst>
                                </p:cTn>
                              </p:par>
                              <p:par>
                                <p:cTn id="7" presetID="1" presetClass="mediacall" presetSubtype="0" fill="hold" nodeType="withEffect">
                                  <p:stCondLst>
                                    <p:cond delay="0"/>
                                  </p:stCondLst>
                                  <p:childTnLst>
                                    <p:cmd type="call" cmd="playFrom(0.0)">
                                      <p:cBhvr>
                                        <p:cTn id="8" dur="116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0"/>
                </p:tgtEl>
              </p:cMediaNode>
            </p:video>
            <p:video>
              <p:cMediaNode vol="80000">
                <p:cTn id="10" repeatCount="indefinite"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chor="ctr">
            <a:noAutofit/>
          </a:bodyPr>
          <a:lstStyle/>
          <a:p>
            <a:pPr algn="ctr"/>
            <a:r>
              <a:rPr lang="en-US" sz="2400" dirty="0" smtClean="0">
                <a:latin typeface="Cambria" panose="02040503050406030204" pitchFamily="18" charset="0"/>
              </a:rPr>
              <a:t>Pose Partitioning for Multi-resolution Segmentation of Arbitrary Mesh Animations</a:t>
            </a:r>
            <a:endParaRPr lang="en-US" sz="2400" dirty="0">
              <a:latin typeface="Cambria" panose="02040503050406030204" pitchFamily="18" charset="0"/>
            </a:endParaRPr>
          </a:p>
        </p:txBody>
      </p:sp>
      <p:sp>
        <p:nvSpPr>
          <p:cNvPr id="3" name="Sous-titre 2"/>
          <p:cNvSpPr>
            <a:spLocks noGrp="1"/>
          </p:cNvSpPr>
          <p:nvPr>
            <p:ph type="subTitle" idx="1"/>
          </p:nvPr>
        </p:nvSpPr>
        <p:spPr/>
        <p:txBody>
          <a:bodyPr anchor="ctr"/>
          <a:lstStyle/>
          <a:p>
            <a:pPr algn="ctr"/>
            <a:endParaRPr lang="en-US" dirty="0" smtClean="0">
              <a:latin typeface="Cambria" panose="02040503050406030204" pitchFamily="18" charset="0"/>
            </a:endParaRPr>
          </a:p>
          <a:p>
            <a:pPr algn="ctr"/>
            <a:r>
              <a:rPr lang="en-US" dirty="0" smtClean="0">
                <a:latin typeface="Cambria" panose="02040503050406030204" pitchFamily="18" charset="0"/>
              </a:rPr>
              <a:t>Andreas A. </a:t>
            </a:r>
            <a:r>
              <a:rPr lang="en-US" dirty="0" err="1" smtClean="0">
                <a:latin typeface="Cambria" panose="02040503050406030204" pitchFamily="18" charset="0"/>
              </a:rPr>
              <a:t>Vasilakis</a:t>
            </a:r>
            <a:r>
              <a:rPr lang="en-US" dirty="0" smtClean="0">
                <a:latin typeface="Cambria" panose="02040503050406030204" pitchFamily="18" charset="0"/>
              </a:rPr>
              <a:t> &amp; </a:t>
            </a:r>
            <a:r>
              <a:rPr lang="en-US" dirty="0" err="1" smtClean="0">
                <a:latin typeface="Cambria" panose="02040503050406030204" pitchFamily="18" charset="0"/>
              </a:rPr>
              <a:t>Ioannis</a:t>
            </a:r>
            <a:r>
              <a:rPr lang="en-US" dirty="0" smtClean="0">
                <a:latin typeface="Cambria" panose="02040503050406030204" pitchFamily="18" charset="0"/>
              </a:rPr>
              <a:t> </a:t>
            </a:r>
            <a:r>
              <a:rPr lang="en-US" dirty="0" err="1" smtClean="0">
                <a:latin typeface="Cambria" panose="02040503050406030204" pitchFamily="18" charset="0"/>
              </a:rPr>
              <a:t>Fudos</a:t>
            </a:r>
            <a:endParaRPr lang="el-GR" dirty="0" smtClean="0">
              <a:latin typeface="Cambria" panose="02040503050406030204" pitchFamily="18" charset="0"/>
            </a:endParaRPr>
          </a:p>
          <a:p>
            <a:pPr algn="ctr"/>
            <a:endParaRPr lang="en-US" dirty="0" smtClean="0">
              <a:latin typeface="Cambria" panose="02040503050406030204" pitchFamily="18" charset="0"/>
            </a:endParaRPr>
          </a:p>
          <a:p>
            <a:pPr algn="ctr"/>
            <a:r>
              <a:rPr lang="en-US" dirty="0" smtClean="0">
                <a:latin typeface="Cambria" panose="02040503050406030204" pitchFamily="18" charset="0"/>
              </a:rPr>
              <a:t>Department of Computer Science &amp; Engineering</a:t>
            </a:r>
            <a:endParaRPr lang="el-GR" dirty="0">
              <a:latin typeface="Cambria" panose="02040503050406030204" pitchFamily="18" charset="0"/>
            </a:endParaRPr>
          </a:p>
          <a:p>
            <a:pPr algn="ctr"/>
            <a:r>
              <a:rPr lang="en-US" dirty="0" smtClean="0">
                <a:latin typeface="Cambria" panose="02040503050406030204" pitchFamily="18" charset="0"/>
              </a:rPr>
              <a:t>University of </a:t>
            </a:r>
            <a:r>
              <a:rPr lang="en-US" dirty="0" err="1" smtClean="0">
                <a:latin typeface="Cambria" panose="02040503050406030204" pitchFamily="18" charset="0"/>
              </a:rPr>
              <a:t>Ioannina</a:t>
            </a:r>
            <a:r>
              <a:rPr lang="en-US" dirty="0" smtClean="0">
                <a:latin typeface="Cambria" panose="02040503050406030204" pitchFamily="18" charset="0"/>
              </a:rPr>
              <a:t>, Greece</a:t>
            </a:r>
            <a:endParaRPr lang="en-US" dirty="0">
              <a:latin typeface="Cambria" panose="02040503050406030204" pitchFamily="18" charset="0"/>
            </a:endParaRPr>
          </a:p>
        </p:txBody>
      </p:sp>
      <p:pic>
        <p:nvPicPr>
          <p:cNvPr id="6" name="Picture 70" descr="C:\Users\abasilak\Dropbox\abasilak\Χαρτούρα\poula-new.jpg"/>
          <p:cNvPicPr>
            <a:picLocks noChangeAspect="1" noChangeArrowheads="1"/>
          </p:cNvPicPr>
          <p:nvPr/>
        </p:nvPicPr>
        <p:blipFill>
          <a:blip r:embed="rId3" cstate="print"/>
          <a:srcRect/>
          <a:stretch>
            <a:fillRect/>
          </a:stretch>
        </p:blipFill>
        <p:spPr bwMode="auto">
          <a:xfrm>
            <a:off x="163899" y="116632"/>
            <a:ext cx="1001987" cy="965763"/>
          </a:xfrm>
          <a:prstGeom prst="rect">
            <a:avLst/>
          </a:prstGeom>
          <a:noFill/>
          <a:ln w="9525">
            <a:noFill/>
            <a:miter lim="800000"/>
            <a:headEnd/>
            <a:tailEnd/>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9582" y="263042"/>
            <a:ext cx="2390353" cy="672944"/>
          </a:xfrm>
          <a:prstGeom prst="rect">
            <a:avLst/>
          </a:prstGeom>
        </p:spPr>
      </p:pic>
      <p:pic>
        <p:nvPicPr>
          <p:cNvPr id="7" name="Picture 14" descr="C:\Users\abasilak\Dropbox\abasilak\P2P Skinning-Clustering\PG2013\Figures\0. Hand (Teaser)\2. Color Propagation\new\1.bmp"/>
          <p:cNvPicPr>
            <a:picLocks noChangeAspect="1" noChangeArrowheads="1"/>
          </p:cNvPicPr>
          <p:nvPr/>
        </p:nvPicPr>
        <p:blipFill>
          <a:blip r:embed="rId5" cstate="print"/>
          <a:srcRect/>
          <a:stretch>
            <a:fillRect/>
          </a:stretch>
        </p:blipFill>
        <p:spPr bwMode="auto">
          <a:xfrm>
            <a:off x="1062680" y="4950252"/>
            <a:ext cx="842769" cy="1708706"/>
          </a:xfrm>
          <a:prstGeom prst="rect">
            <a:avLst/>
          </a:prstGeom>
          <a:noFill/>
        </p:spPr>
      </p:pic>
      <p:pic>
        <p:nvPicPr>
          <p:cNvPr id="9" name="Picture 12" descr="C:\Users\abasilak\Dropbox\abasilak\P2P Skinning-Clustering\PG2013\Figures\0. Hand (Teaser)\2. Color Propagation\new\4.bmp"/>
          <p:cNvPicPr>
            <a:picLocks noChangeAspect="1" noChangeArrowheads="1"/>
          </p:cNvPicPr>
          <p:nvPr/>
        </p:nvPicPr>
        <p:blipFill>
          <a:blip r:embed="rId6" cstate="print"/>
          <a:srcRect/>
          <a:stretch>
            <a:fillRect/>
          </a:stretch>
        </p:blipFill>
        <p:spPr bwMode="auto">
          <a:xfrm>
            <a:off x="5625417" y="4869160"/>
            <a:ext cx="892003" cy="1789798"/>
          </a:xfrm>
          <a:prstGeom prst="rect">
            <a:avLst/>
          </a:prstGeom>
          <a:noFill/>
        </p:spPr>
      </p:pic>
      <p:pic>
        <p:nvPicPr>
          <p:cNvPr id="10" name="Picture 13" descr="C:\Users\abasilak\Dropbox\abasilak\P2P Skinning-Clustering\PG2013\Figures\0. Hand (Teaser)\2. Color Propagation\new\5.bmp"/>
          <p:cNvPicPr>
            <a:picLocks noChangeAspect="1" noChangeArrowheads="1"/>
          </p:cNvPicPr>
          <p:nvPr/>
        </p:nvPicPr>
        <p:blipFill>
          <a:blip r:embed="rId7" cstate="print"/>
          <a:srcRect/>
          <a:stretch>
            <a:fillRect/>
          </a:stretch>
        </p:blipFill>
        <p:spPr bwMode="auto">
          <a:xfrm>
            <a:off x="7211285" y="4915498"/>
            <a:ext cx="889107" cy="1743460"/>
          </a:xfrm>
          <a:prstGeom prst="rect">
            <a:avLst/>
          </a:prstGeom>
          <a:noFill/>
        </p:spPr>
      </p:pic>
      <p:pic>
        <p:nvPicPr>
          <p:cNvPr id="11" name="Picture 15" descr="C:\Users\abasilak\Dropbox\abasilak\P2P Skinning-Clustering\PG2013\Figures\0. Hand (Teaser)\2. Color Propagation\new\2.bmp"/>
          <p:cNvPicPr>
            <a:picLocks noChangeAspect="1" noChangeArrowheads="1"/>
          </p:cNvPicPr>
          <p:nvPr/>
        </p:nvPicPr>
        <p:blipFill>
          <a:blip r:embed="rId8" cstate="print"/>
          <a:srcRect/>
          <a:stretch>
            <a:fillRect/>
          </a:stretch>
        </p:blipFill>
        <p:spPr bwMode="auto">
          <a:xfrm>
            <a:off x="2512440" y="4883640"/>
            <a:ext cx="726924" cy="1775318"/>
          </a:xfrm>
          <a:prstGeom prst="rect">
            <a:avLst/>
          </a:prstGeom>
          <a:noFill/>
        </p:spPr>
      </p:pic>
      <p:pic>
        <p:nvPicPr>
          <p:cNvPr id="12" name="Picture 16" descr="C:\Users\abasilak\Dropbox\abasilak\P2P Skinning-Clustering\PG2013\Figures\0. Hand (Teaser)\2. Color Propagation\new\3.bmp"/>
          <p:cNvPicPr>
            <a:picLocks noChangeAspect="1" noChangeArrowheads="1"/>
          </p:cNvPicPr>
          <p:nvPr/>
        </p:nvPicPr>
        <p:blipFill>
          <a:blip r:embed="rId9" cstate="print"/>
          <a:srcRect/>
          <a:stretch>
            <a:fillRect/>
          </a:stretch>
        </p:blipFill>
        <p:spPr bwMode="auto">
          <a:xfrm>
            <a:off x="3874910" y="4874952"/>
            <a:ext cx="836976" cy="1784006"/>
          </a:xfrm>
          <a:prstGeom prst="rect">
            <a:avLst/>
          </a:prstGeom>
          <a:noFill/>
        </p:spPr>
      </p:pic>
    </p:spTree>
    <p:extLst>
      <p:ext uri="{BB962C8B-B14F-4D97-AF65-F5344CB8AC3E}">
        <p14:creationId xmlns:p14="http://schemas.microsoft.com/office/powerpoint/2010/main" val="968054772"/>
      </p:ext>
    </p:extLst>
  </p:cSld>
  <p:clrMapOvr>
    <a:masterClrMapping/>
  </p:clrMapOvr>
  <mc:AlternateContent xmlns:mc="http://schemas.openxmlformats.org/markup-compatibility/2006" xmlns:p14="http://schemas.microsoft.com/office/powerpoint/2010/main">
    <mc:Choice Requires="p14">
      <p:transition p14:dur="10" advClick="0">
        <p:wipe/>
      </p:transition>
    </mc:Choice>
    <mc:Fallback xmlns="">
      <p:transition advClick="0">
        <p:wip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latin typeface="Cambria" panose="02040503050406030204" pitchFamily="18" charset="0"/>
              </a:rPr>
              <a:t>Experimental </a:t>
            </a:r>
            <a:r>
              <a:rPr lang="en-US" dirty="0" smtClean="0">
                <a:latin typeface="Cambria" panose="02040503050406030204" pitchFamily="18" charset="0"/>
              </a:rPr>
              <a:t>Study I</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20</a:t>
            </a:fld>
            <a:endParaRPr lang="en-US" dirty="0"/>
          </a:p>
        </p:txBody>
      </p:sp>
      <p:sp>
        <p:nvSpPr>
          <p:cNvPr id="7" name="Content Placeholder 5"/>
          <p:cNvSpPr>
            <a:spLocks noGrp="1"/>
          </p:cNvSpPr>
          <p:nvPr>
            <p:ph sz="quarter" idx="1"/>
          </p:nvPr>
        </p:nvSpPr>
        <p:spPr>
          <a:xfrm>
            <a:off x="0" y="1124744"/>
            <a:ext cx="9144000" cy="5371722"/>
          </a:xfrm>
        </p:spPr>
        <p:txBody>
          <a:bodyPr>
            <a:normAutofit/>
          </a:bodyPr>
          <a:lstStyle/>
          <a:p>
            <a:r>
              <a:rPr lang="en-US" sz="2400" dirty="0">
                <a:latin typeface="Cambria" panose="02040503050406030204" pitchFamily="18" charset="0"/>
              </a:rPr>
              <a:t>Performance </a:t>
            </a:r>
            <a:r>
              <a:rPr lang="en-US" sz="2400" dirty="0" smtClean="0">
                <a:latin typeface="Cambria" panose="02040503050406030204" pitchFamily="18" charset="0"/>
              </a:rPr>
              <a:t>Analysis @Intel </a:t>
            </a:r>
            <a:r>
              <a:rPr lang="en-US" sz="2400" dirty="0">
                <a:latin typeface="Cambria" panose="02040503050406030204" pitchFamily="18" charset="0"/>
              </a:rPr>
              <a:t>Core i7-870 Quad (</a:t>
            </a:r>
            <a:r>
              <a:rPr lang="en-US" sz="2400" dirty="0" smtClean="0">
                <a:latin typeface="Cambria" panose="02040503050406030204" pitchFamily="18" charset="0"/>
              </a:rPr>
              <a:t>2.83 </a:t>
            </a:r>
            <a:r>
              <a:rPr lang="en-US" sz="2400" dirty="0" err="1" smtClean="0">
                <a:latin typeface="Cambria" panose="02040503050406030204" pitchFamily="18" charset="0"/>
              </a:rPr>
              <a:t>Ghz</a:t>
            </a:r>
            <a:r>
              <a:rPr lang="en-US" sz="2400" dirty="0" smtClean="0">
                <a:latin typeface="Cambria" panose="02040503050406030204" pitchFamily="18" charset="0"/>
              </a:rPr>
              <a:t>)</a:t>
            </a:r>
            <a:endParaRPr lang="en-US" sz="2400" dirty="0">
              <a:latin typeface="Cambria" panose="02040503050406030204" pitchFamily="18" charset="0"/>
            </a:endParaRPr>
          </a:p>
          <a:p>
            <a:pPr marL="685800" lvl="1" indent="-285750" algn="just"/>
            <a:r>
              <a:rPr lang="en-US" sz="2000" dirty="0">
                <a:solidFill>
                  <a:schemeClr val="tx1"/>
                </a:solidFill>
                <a:latin typeface="Cambria" panose="02040503050406030204" pitchFamily="18" charset="0"/>
              </a:rPr>
              <a:t>linear behavior on the geometry </a:t>
            </a:r>
            <a:r>
              <a:rPr lang="en-US" sz="2000" dirty="0" smtClean="0">
                <a:solidFill>
                  <a:schemeClr val="tx1"/>
                </a:solidFill>
                <a:latin typeface="Cambria" panose="02040503050406030204" pitchFamily="18" charset="0"/>
              </a:rPr>
              <a:t>size</a:t>
            </a:r>
          </a:p>
          <a:p>
            <a:pPr marL="685800" lvl="1" indent="-285750" algn="just"/>
            <a:r>
              <a:rPr lang="en-US" sz="2000" dirty="0">
                <a:solidFill>
                  <a:schemeClr val="tx1"/>
                </a:solidFill>
                <a:latin typeface="Cambria" panose="02040503050406030204" pitchFamily="18" charset="0"/>
                <a:cs typeface="Times New Roman" panose="02020603050405020304" pitchFamily="18" charset="0"/>
              </a:rPr>
              <a:t>linear scale when increasing per-pose </a:t>
            </a:r>
            <a:r>
              <a:rPr lang="en-US" sz="2000" dirty="0" smtClean="0">
                <a:solidFill>
                  <a:schemeClr val="tx1"/>
                </a:solidFill>
                <a:latin typeface="Cambria" panose="02040503050406030204" pitchFamily="18" charset="0"/>
                <a:cs typeface="Times New Roman" panose="02020603050405020304" pitchFamily="18" charset="0"/>
              </a:rPr>
              <a:t>partitionings</a:t>
            </a:r>
          </a:p>
          <a:p>
            <a:pPr marL="685800" lvl="1" indent="-285750" algn="just"/>
            <a:r>
              <a:rPr lang="en-US" sz="2000" dirty="0">
                <a:solidFill>
                  <a:schemeClr val="tx1"/>
                </a:solidFill>
                <a:latin typeface="Cambria" panose="02040503050406030204" pitchFamily="18" charset="0"/>
                <a:cs typeface="Times New Roman" panose="02020603050405020304" pitchFamily="18" charset="0"/>
              </a:rPr>
              <a:t>pose partitionings</a:t>
            </a:r>
            <a:r>
              <a:rPr lang="en-US" sz="2000" dirty="0" smtClean="0">
                <a:solidFill>
                  <a:schemeClr val="tx1"/>
                </a:solidFill>
                <a:latin typeface="Cambria" panose="02040503050406030204" pitchFamily="18" charset="0"/>
                <a:cs typeface="Times New Roman" panose="02020603050405020304" pitchFamily="18" charset="0"/>
              </a:rPr>
              <a:t> consume </a:t>
            </a:r>
            <a:r>
              <a:rPr lang="en-US" sz="2000" dirty="0">
                <a:solidFill>
                  <a:schemeClr val="tx1"/>
                </a:solidFill>
                <a:latin typeface="Cambria" panose="02040503050406030204" pitchFamily="18" charset="0"/>
                <a:cs typeface="Times New Roman" panose="02020603050405020304" pitchFamily="18" charset="0"/>
              </a:rPr>
              <a:t>most of the </a:t>
            </a:r>
            <a:r>
              <a:rPr lang="en-US" sz="2000" dirty="0" smtClean="0">
                <a:solidFill>
                  <a:schemeClr val="tx1"/>
                </a:solidFill>
                <a:latin typeface="Cambria" panose="02040503050406030204" pitchFamily="18" charset="0"/>
                <a:cs typeface="Times New Roman" panose="02020603050405020304" pitchFamily="18" charset="0"/>
              </a:rPr>
              <a:t>time</a:t>
            </a:r>
          </a:p>
          <a:p>
            <a:pPr marL="685800" lvl="1" indent="-285750" algn="just"/>
            <a:r>
              <a:rPr lang="en-US" sz="2000" dirty="0">
                <a:solidFill>
                  <a:schemeClr val="tx1"/>
                </a:solidFill>
                <a:latin typeface="Cambria" panose="02040503050406030204" pitchFamily="18" charset="0"/>
                <a:cs typeface="Times New Roman" panose="02020603050405020304" pitchFamily="18" charset="0"/>
              </a:rPr>
              <a:t>tiny cost when moving from high to low </a:t>
            </a:r>
            <a:r>
              <a:rPr lang="en-US" sz="2000" dirty="0" smtClean="0">
                <a:solidFill>
                  <a:schemeClr val="tx1"/>
                </a:solidFill>
                <a:latin typeface="Cambria" panose="02040503050406030204" pitchFamily="18" charset="0"/>
                <a:cs typeface="Times New Roman" panose="02020603050405020304" pitchFamily="18" charset="0"/>
              </a:rPr>
              <a:t>resolutions</a:t>
            </a:r>
          </a:p>
        </p:txBody>
      </p:sp>
      <p:pic>
        <p:nvPicPr>
          <p:cNvPr id="3" name="Picture 2"/>
          <p:cNvPicPr>
            <a:picLocks noChangeAspect="1"/>
          </p:cNvPicPr>
          <p:nvPr/>
        </p:nvPicPr>
        <p:blipFill rotWithShape="1">
          <a:blip r:embed="rId3"/>
          <a:srcRect r="120" b="463"/>
          <a:stretch/>
        </p:blipFill>
        <p:spPr>
          <a:xfrm>
            <a:off x="276634" y="3696070"/>
            <a:ext cx="8590731" cy="18722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8085663"/>
      </p:ext>
    </p:extLst>
  </p:cSld>
  <p:clrMapOvr>
    <a:masterClrMapping/>
  </p:clrMapOvr>
  <p:transition advClick="0">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latin typeface="Cambria" panose="02040503050406030204" pitchFamily="18" charset="0"/>
              </a:rPr>
              <a:t>Experimental </a:t>
            </a:r>
            <a:r>
              <a:rPr lang="en-US" dirty="0" smtClean="0">
                <a:latin typeface="Cambria" panose="02040503050406030204" pitchFamily="18" charset="0"/>
              </a:rPr>
              <a:t>Study II</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21</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Quality Analysis I - </a:t>
                </a:r>
                <a:r>
                  <a:rPr lang="en-US" sz="2400" i="1" dirty="0" smtClean="0">
                    <a:latin typeface="Cambria" panose="02040503050406030204" pitchFamily="18" charset="0"/>
                  </a:rPr>
                  <a:t>Hand </a:t>
                </a:r>
                <a:r>
                  <a:rPr lang="en-US" sz="2400" dirty="0" smtClean="0">
                    <a:latin typeface="Cambria" panose="02040503050406030204" pitchFamily="18" charset="0"/>
                  </a:rPr>
                  <a:t>animation</a:t>
                </a:r>
                <a:endParaRPr lang="en-US" sz="2400" dirty="0">
                  <a:latin typeface="Cambria" panose="02040503050406030204" pitchFamily="18" charset="0"/>
                </a:endParaRPr>
              </a:p>
              <a:p>
                <a:pPr marL="685800" lvl="1" indent="-285750" algn="just"/>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eqArr>
                          <m:eqArrPr>
                            <m:ctrlPr>
                              <a:rPr lang="en-US" sz="2000" b="0" i="1" smtClean="0">
                                <a:solidFill>
                                  <a:schemeClr val="tx1"/>
                                </a:solidFill>
                                <a:latin typeface="Cambria Math" panose="02040503050406030204" pitchFamily="18" charset="0"/>
                              </a:rPr>
                            </m:ctrlPr>
                          </m:eqArrPr>
                          <m:e>
                            <m:d>
                              <m:dPr>
                                <m:begChr m:val="["/>
                                <m:endChr m:val="]"/>
                                <m:ctrlPr>
                                  <a:rPr lang="en-US" sz="2000" b="0" i="1" smtClean="0">
                                    <a:solidFill>
                                      <a:schemeClr val="tx1"/>
                                    </a:solidFill>
                                    <a:latin typeface="Cambria Math" panose="02040503050406030204" pitchFamily="18" charset="0"/>
                                  </a:rPr>
                                </m:ctrlPr>
                              </m:dPr>
                              <m:e>
                                <m:r>
                                  <m:rPr>
                                    <m:sty m:val="p"/>
                                  </m:rPr>
                                  <a:rPr lang="en-US" sz="2000" b="0" i="0" smtClean="0">
                                    <a:solidFill>
                                      <a:srgbClr val="FF0000"/>
                                    </a:solidFill>
                                    <a:latin typeface="Cambria Math" panose="02040503050406030204" pitchFamily="18" charset="0"/>
                                  </a:rPr>
                                  <m:t>rigid</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volumetric</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
                            <m:d>
                              <m:dPr>
                                <m:begChr m:val="["/>
                                <m:endChr m:val="]"/>
                                <m:ctrlPr>
                                  <a:rPr lang="en-US" sz="2000" b="0" i="1" smtClean="0">
                                    <a:solidFill>
                                      <a:schemeClr val="tx1"/>
                                    </a:solidFill>
                                    <a:latin typeface="Cambria Math" panose="02040503050406030204" pitchFamily="18" charset="0"/>
                                    <a:ea typeface="Cambria Math" panose="02040503050406030204" pitchFamily="18" charset="0"/>
                                  </a:rPr>
                                </m:ctrlPr>
                              </m:dPr>
                              <m:e>
                                <m:r>
                                  <m:rPr>
                                    <m:sty m:val="p"/>
                                  </m:rPr>
                                  <a:rPr lang="en-US" sz="2000" b="0" i="0" smtClean="0">
                                    <a:solidFill>
                                      <a:srgbClr val="7030A0"/>
                                    </a:solidFill>
                                    <a:latin typeface="Cambria Math" panose="02040503050406030204" pitchFamily="18" charset="0"/>
                                    <a:ea typeface="Cambria Math" panose="02040503050406030204" pitchFamily="18" charset="0"/>
                                  </a:rPr>
                                  <m:t>high</m:t>
                                </m:r>
                                <m:r>
                                  <m:rPr>
                                    <m:sty m:val="p"/>
                                  </m:rPr>
                                  <a:rPr lang="en-US" sz="2000">
                                    <a:solidFill>
                                      <a:srgbClr val="7030A0"/>
                                    </a:solidFill>
                                    <a:latin typeface="Cambria Math" panose="02040503050406030204" pitchFamily="18" charset="0"/>
                                    <a:ea typeface="Cambria Math" panose="02040503050406030204" pitchFamily="18" charset="0"/>
                                  </a:rPr>
                                  <m:t>ly</m:t>
                                </m:r>
                                <m:r>
                                  <a:rPr lang="en-US" sz="2000" b="0" i="0" smtClean="0">
                                    <a:solidFill>
                                      <a:srgbClr val="7030A0"/>
                                    </a:solidFill>
                                    <a:latin typeface="Cambria Math" panose="02040503050406030204" pitchFamily="18" charset="0"/>
                                    <a:ea typeface="Cambria Math" panose="02040503050406030204" pitchFamily="18" charset="0"/>
                                  </a:rPr>
                                  <m:t> </m:t>
                                </m:r>
                                <m:r>
                                  <m:rPr>
                                    <m:sty m:val="p"/>
                                  </m:rPr>
                                  <a:rPr lang="en-US" sz="2000" b="0" i="0" smtClean="0">
                                    <a:solidFill>
                                      <a:srgbClr val="7030A0"/>
                                    </a:solidFill>
                                    <a:latin typeface="Cambria Math" panose="02040503050406030204" pitchFamily="18" charset="0"/>
                                    <a:ea typeface="Cambria Math" panose="02040503050406030204" pitchFamily="18" charset="0"/>
                                  </a:rPr>
                                  <m:t>deformable</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surface</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qArr>
                      </m:e>
                    </m:d>
                    <m:r>
                      <a:rPr lang="en-US" sz="2000" b="0" i="1" smtClean="0">
                        <a:solidFill>
                          <a:schemeClr val="tx1"/>
                        </a:solidFill>
                        <a:latin typeface="Cambria Math" panose="02040503050406030204" pitchFamily="18" charset="0"/>
                      </a:rPr>
                      <m:t> [</m:t>
                    </m:r>
                    <m:r>
                      <m:rPr>
                        <m:sty m:val="p"/>
                      </m:rPr>
                      <a:rPr lang="en-US" sz="2000" b="0" i="0" smtClean="0">
                        <a:solidFill>
                          <a:srgbClr val="7030A0"/>
                        </a:solidFill>
                        <a:latin typeface="Cambria Math" panose="02040503050406030204" pitchFamily="18" charset="0"/>
                      </a:rPr>
                      <m:t>hybrid</m:t>
                    </m:r>
                    <m:r>
                      <a:rPr lang="en-US" sz="2000" b="0" i="1" smtClean="0">
                        <a:solidFill>
                          <a:schemeClr val="tx1"/>
                        </a:solidFill>
                        <a:latin typeface="Cambria Math" panose="02040503050406030204" pitchFamily="18" charset="0"/>
                      </a:rPr>
                      <m:t>]</m:t>
                    </m:r>
                  </m:oMath>
                </a14:m>
                <a:endParaRPr lang="en-US" sz="2000" dirty="0" smtClean="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7"/>
                <a:stretch>
                  <a:fillRect l="-467" t="-9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309519" y="2492896"/>
                <a:ext cx="1566454"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solidFill>
                            <a:schemeClr val="tx1"/>
                          </a:solidFill>
                          <a:latin typeface="Cambria Math" panose="02040503050406030204" pitchFamily="18" charset="0"/>
                        </a:rPr>
                        <m:t>our</m:t>
                      </m:r>
                      <m:r>
                        <a:rPr lang="en-US" b="0" i="0"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method</m:t>
                      </m:r>
                      <m:r>
                        <a:rPr lang="en-US" i="1">
                          <a:latin typeface="Cambria Math" panose="02040503050406030204" pitchFamily="18" charset="0"/>
                        </a:rPr>
                        <m:t>]</m:t>
                      </m:r>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5309519" y="2492896"/>
                <a:ext cx="1566454" cy="369332"/>
              </a:xfrm>
              <a:prstGeom prst="rect">
                <a:avLst/>
              </a:prstGeom>
              <a:blipFill rotWithShape="0">
                <a:blip r:embed="rId8"/>
                <a:stretch>
                  <a:fillRect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704111" y="5660521"/>
                <a:ext cx="4777270"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nor/>
                        </m:rPr>
                        <a:rPr lang="en-US" dirty="0">
                          <a:latin typeface="Cambria" panose="02040503050406030204" pitchFamily="18" charset="0"/>
                        </a:rPr>
                        <m:t>Schaefer</m:t>
                      </m:r>
                      <m:r>
                        <m:rPr>
                          <m:nor/>
                        </m:rPr>
                        <a:rPr lang="en-US" dirty="0">
                          <a:latin typeface="Cambria" panose="02040503050406030204" pitchFamily="18" charset="0"/>
                        </a:rPr>
                        <m:t> &amp; </m:t>
                      </m:r>
                      <m:r>
                        <m:rPr>
                          <m:nor/>
                        </m:rPr>
                        <a:rPr lang="en-US" dirty="0">
                          <a:latin typeface="Cambria" panose="02040503050406030204" pitchFamily="18" charset="0"/>
                        </a:rPr>
                        <m:t>Yuskel</m:t>
                      </m:r>
                      <m:r>
                        <m:rPr>
                          <m:nor/>
                        </m:rPr>
                        <a:rPr lang="en-US" dirty="0">
                          <a:latin typeface="Cambria" panose="02040503050406030204" pitchFamily="18" charset="0"/>
                        </a:rPr>
                        <m:t>, </m:t>
                      </m:r>
                      <m:r>
                        <m:rPr>
                          <m:nor/>
                        </m:rPr>
                        <a:rPr lang="en-US" i="1" dirty="0">
                          <a:latin typeface="Cambria" panose="02040503050406030204" pitchFamily="18" charset="0"/>
                        </a:rPr>
                        <m:t>EG</m:t>
                      </m:r>
                      <m:r>
                        <m:rPr>
                          <m:nor/>
                        </m:rPr>
                        <a:rPr lang="en-US" i="1" dirty="0">
                          <a:latin typeface="Cambria" panose="02040503050406030204" pitchFamily="18" charset="0"/>
                        </a:rPr>
                        <m:t> </m:t>
                      </m:r>
                      <m:r>
                        <m:rPr>
                          <m:nor/>
                        </m:rPr>
                        <a:rPr lang="en-US" i="1" dirty="0">
                          <a:latin typeface="Cambria" panose="02040503050406030204" pitchFamily="18" charset="0"/>
                        </a:rPr>
                        <m:t>symp</m:t>
                      </m:r>
                      <m:r>
                        <m:rPr>
                          <m:nor/>
                        </m:rPr>
                        <a:rPr lang="en-US" i="1" dirty="0">
                          <a:latin typeface="Cambria" panose="02040503050406030204" pitchFamily="18" charset="0"/>
                        </a:rPr>
                        <m:t>. </m:t>
                      </m:r>
                      <m:r>
                        <m:rPr>
                          <m:nor/>
                        </m:rPr>
                        <a:rPr lang="en-US" i="1" dirty="0">
                          <a:latin typeface="Cambria" panose="02040503050406030204" pitchFamily="18" charset="0"/>
                        </a:rPr>
                        <m:t>on</m:t>
                      </m:r>
                      <m:r>
                        <m:rPr>
                          <m:nor/>
                        </m:rPr>
                        <a:rPr lang="en-US" i="1" dirty="0">
                          <a:latin typeface="Cambria" panose="02040503050406030204" pitchFamily="18" charset="0"/>
                        </a:rPr>
                        <m:t> </m:t>
                      </m:r>
                      <m:r>
                        <m:rPr>
                          <m:nor/>
                        </m:rPr>
                        <a:rPr lang="en-US" i="1" dirty="0">
                          <a:latin typeface="Cambria" panose="02040503050406030204" pitchFamily="18" charset="0"/>
                        </a:rPr>
                        <m:t>Geom</m:t>
                      </m:r>
                      <m:r>
                        <m:rPr>
                          <m:nor/>
                        </m:rPr>
                        <a:rPr lang="en-US" i="1" dirty="0">
                          <a:latin typeface="Cambria" panose="02040503050406030204" pitchFamily="18" charset="0"/>
                        </a:rPr>
                        <m:t>.</m:t>
                      </m:r>
                      <m:r>
                        <m:rPr>
                          <m:nor/>
                        </m:rPr>
                        <a:rPr lang="en-US" i="1" dirty="0">
                          <a:latin typeface="Cambria" panose="02040503050406030204" pitchFamily="18" charset="0"/>
                        </a:rPr>
                        <m:t>Pr</m:t>
                      </m:r>
                      <m:r>
                        <m:rPr>
                          <m:nor/>
                        </m:rPr>
                        <a:rPr lang="en-US" i="1" dirty="0">
                          <a:latin typeface="Cambria" panose="02040503050406030204" pitchFamily="18" charset="0"/>
                        </a:rPr>
                        <m:t>. `07</m:t>
                      </m:r>
                      <m:r>
                        <a:rPr lang="en-US" i="1">
                          <a:latin typeface="Cambria Math" panose="02040503050406030204" pitchFamily="18" charset="0"/>
                        </a:rPr>
                        <m:t>]</m:t>
                      </m:r>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3704111" y="5660521"/>
                <a:ext cx="4777270" cy="369332"/>
              </a:xfrm>
              <a:prstGeom prst="rect">
                <a:avLst/>
              </a:prstGeom>
              <a:blipFill rotWithShape="0">
                <a:blip r:embed="rId9"/>
                <a:stretch>
                  <a:fillRect b="-1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88185" y="5660521"/>
                <a:ext cx="2660215"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latin typeface="Cambria Math" panose="02040503050406030204" pitchFamily="18" charset="0"/>
                        </a:rPr>
                        <m:t>per</m:t>
                      </m:r>
                      <m:r>
                        <a:rPr lang="en-US" b="0" i="0" smtClean="0">
                          <a:latin typeface="Cambria Math" panose="02040503050406030204" pitchFamily="18" charset="0"/>
                        </a:rPr>
                        <m:t> </m:t>
                      </m:r>
                      <m:r>
                        <m:rPr>
                          <m:sty m:val="p"/>
                        </m:rPr>
                        <a:rPr lang="en-US" b="0" i="0" smtClean="0">
                          <a:latin typeface="Cambria Math" panose="02040503050406030204" pitchFamily="18" charset="0"/>
                        </a:rPr>
                        <m:t>pose</m:t>
                      </m:r>
                      <m:r>
                        <a:rPr lang="en-US" b="0" i="1" smtClean="0">
                          <a:latin typeface="Cambria Math" panose="02040503050406030204" pitchFamily="18" charset="0"/>
                        </a:rPr>
                        <m:t> </m:t>
                      </m:r>
                      <m:r>
                        <m:rPr>
                          <m:sty m:val="p"/>
                        </m:rPr>
                        <a:rPr lang="en-US" b="0" i="0" smtClean="0">
                          <a:latin typeface="Cambria Math" panose="02040503050406030204" pitchFamily="18" charset="0"/>
                        </a:rPr>
                        <m:t>feature</m:t>
                      </m:r>
                      <m:r>
                        <a:rPr lang="en-US" b="0" i="0" smtClean="0">
                          <a:latin typeface="Cambria Math" panose="02040503050406030204" pitchFamily="18" charset="0"/>
                        </a:rPr>
                        <m:t> </m:t>
                      </m:r>
                      <m:r>
                        <m:rPr>
                          <m:sty m:val="p"/>
                        </m:rPr>
                        <a:rPr lang="en-US" b="0" i="0" smtClean="0">
                          <a:latin typeface="Cambria Math" panose="02040503050406030204" pitchFamily="18" charset="0"/>
                        </a:rPr>
                        <m:t>space</m:t>
                      </m:r>
                      <m:r>
                        <a:rPr lang="en-US" i="1">
                          <a:latin typeface="Cambria Math" panose="02040503050406030204" pitchFamily="18" charset="0"/>
                        </a:rPr>
                        <m:t>]</m:t>
                      </m:r>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588185" y="5660521"/>
                <a:ext cx="2660215" cy="369332"/>
              </a:xfrm>
              <a:prstGeom prst="rect">
                <a:avLst/>
              </a:prstGeom>
              <a:blipFill rotWithShape="0">
                <a:blip r:embed="rId10"/>
                <a:stretch>
                  <a:fillRect b="-18333"/>
                </a:stretch>
              </a:blipFill>
            </p:spPr>
            <p:txBody>
              <a:bodyPr/>
              <a:lstStyle/>
              <a:p>
                <a:r>
                  <a:rPr lang="en-US">
                    <a:noFill/>
                  </a:rPr>
                  <a:t> </a:t>
                </a:r>
              </a:p>
            </p:txBody>
          </p:sp>
        </mc:Fallback>
      </mc:AlternateContent>
      <p:pic>
        <p:nvPicPr>
          <p:cNvPr id="3" name="hand-in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30152" r="28929"/>
          <a:stretch/>
        </p:blipFill>
        <p:spPr>
          <a:xfrm>
            <a:off x="1199644" y="2862228"/>
            <a:ext cx="1546741" cy="2834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hand">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1976" t="12599" r="17876" b="13377"/>
          <a:stretch/>
        </p:blipFill>
        <p:spPr>
          <a:xfrm>
            <a:off x="4085100" y="2862228"/>
            <a:ext cx="4087300" cy="2831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96008930"/>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60" fill="hold"/>
                                        <p:tgtEl>
                                          <p:spTgt spid="3"/>
                                        </p:tgtEl>
                                      </p:cBhvr>
                                    </p:cmd>
                                  </p:childTnLst>
                                </p:cTn>
                              </p:par>
                              <p:par>
                                <p:cTn id="7" presetID="1" presetClass="mediacall" presetSubtype="0" fill="hold" nodeType="withEffect">
                                  <p:stCondLst>
                                    <p:cond delay="0"/>
                                  </p:stCondLst>
                                  <p:childTnLst>
                                    <p:cmd type="call" cmd="playFrom(0.0)">
                                      <p:cBhvr>
                                        <p:cTn id="8" dur="16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video>
              <p:cMediaNode vol="80000">
                <p:cTn id="10" repeatCount="indefinite"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latin typeface="Cambria" panose="02040503050406030204" pitchFamily="18" charset="0"/>
              </a:rPr>
              <a:t>Experimental </a:t>
            </a:r>
            <a:r>
              <a:rPr lang="en-US" dirty="0" smtClean="0">
                <a:latin typeface="Cambria" panose="02040503050406030204" pitchFamily="18" charset="0"/>
              </a:rPr>
              <a:t>Study II</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22</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Quality Analysis I - </a:t>
                </a:r>
                <a:r>
                  <a:rPr lang="en-US" sz="2400" i="1" dirty="0" smtClean="0">
                    <a:latin typeface="Cambria" panose="02040503050406030204" pitchFamily="18" charset="0"/>
                  </a:rPr>
                  <a:t>Horse gallop </a:t>
                </a:r>
                <a:r>
                  <a:rPr lang="en-US" sz="2400" dirty="0" smtClean="0">
                    <a:latin typeface="Cambria" panose="02040503050406030204" pitchFamily="18" charset="0"/>
                  </a:rPr>
                  <a:t>animation</a:t>
                </a:r>
                <a:endParaRPr lang="en-US" sz="2400" dirty="0">
                  <a:latin typeface="Cambria" panose="02040503050406030204" pitchFamily="18" charset="0"/>
                </a:endParaRPr>
              </a:p>
              <a:p>
                <a:pPr marL="685800" lvl="1" indent="-285750" algn="just"/>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eqArr>
                          <m:eqArrPr>
                            <m:ctrlPr>
                              <a:rPr lang="en-US" sz="2000" b="0" i="1" smtClean="0">
                                <a:solidFill>
                                  <a:schemeClr val="tx1"/>
                                </a:solidFill>
                                <a:latin typeface="Cambria Math" panose="02040503050406030204" pitchFamily="18" charset="0"/>
                              </a:rPr>
                            </m:ctrlPr>
                          </m:eqArrPr>
                          <m:e>
                            <m:d>
                              <m:dPr>
                                <m:begChr m:val="["/>
                                <m:endChr m:val="]"/>
                                <m:ctrlPr>
                                  <a:rPr lang="en-US" sz="2000" b="0" i="1" smtClean="0">
                                    <a:solidFill>
                                      <a:schemeClr val="tx1"/>
                                    </a:solidFill>
                                    <a:latin typeface="Cambria Math" panose="02040503050406030204" pitchFamily="18" charset="0"/>
                                  </a:rPr>
                                </m:ctrlPr>
                              </m:dPr>
                              <m:e>
                                <m:r>
                                  <m:rPr>
                                    <m:sty m:val="p"/>
                                  </m:rPr>
                                  <a:rPr lang="en-US" sz="2000" b="0" i="0" smtClean="0">
                                    <a:solidFill>
                                      <a:srgbClr val="FF0000"/>
                                    </a:solidFill>
                                    <a:latin typeface="Cambria Math" panose="02040503050406030204" pitchFamily="18" charset="0"/>
                                  </a:rPr>
                                  <m:t>rigid</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volumetric</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
                            <m:d>
                              <m:dPr>
                                <m:begChr m:val="["/>
                                <m:endChr m:val="]"/>
                                <m:ctrlPr>
                                  <a:rPr lang="en-US" sz="2000" b="0" i="1" smtClean="0">
                                    <a:solidFill>
                                      <a:schemeClr val="tx1"/>
                                    </a:solidFill>
                                    <a:latin typeface="Cambria Math" panose="02040503050406030204" pitchFamily="18" charset="0"/>
                                    <a:ea typeface="Cambria Math" panose="02040503050406030204" pitchFamily="18" charset="0"/>
                                  </a:rPr>
                                </m:ctrlPr>
                              </m:dPr>
                              <m:e>
                                <m:r>
                                  <m:rPr>
                                    <m:sty m:val="p"/>
                                  </m:rPr>
                                  <a:rPr lang="en-US" sz="2000" b="0" i="0" smtClean="0">
                                    <a:solidFill>
                                      <a:srgbClr val="7030A0"/>
                                    </a:solidFill>
                                    <a:latin typeface="Cambria Math" panose="02040503050406030204" pitchFamily="18" charset="0"/>
                                    <a:ea typeface="Cambria Math" panose="02040503050406030204" pitchFamily="18" charset="0"/>
                                  </a:rPr>
                                  <m:t>high</m:t>
                                </m:r>
                                <m:r>
                                  <m:rPr>
                                    <m:sty m:val="p"/>
                                  </m:rPr>
                                  <a:rPr lang="en-US" sz="2000">
                                    <a:solidFill>
                                      <a:srgbClr val="7030A0"/>
                                    </a:solidFill>
                                    <a:latin typeface="Cambria Math" panose="02040503050406030204" pitchFamily="18" charset="0"/>
                                    <a:ea typeface="Cambria Math" panose="02040503050406030204" pitchFamily="18" charset="0"/>
                                  </a:rPr>
                                  <m:t>ly</m:t>
                                </m:r>
                                <m:r>
                                  <a:rPr lang="en-US" sz="2000" b="0" i="0" smtClean="0">
                                    <a:solidFill>
                                      <a:srgbClr val="7030A0"/>
                                    </a:solidFill>
                                    <a:latin typeface="Cambria Math" panose="02040503050406030204" pitchFamily="18" charset="0"/>
                                    <a:ea typeface="Cambria Math" panose="02040503050406030204" pitchFamily="18" charset="0"/>
                                  </a:rPr>
                                  <m:t> </m:t>
                                </m:r>
                                <m:r>
                                  <m:rPr>
                                    <m:sty m:val="p"/>
                                  </m:rPr>
                                  <a:rPr lang="en-US" sz="2000" b="0" i="0" smtClean="0">
                                    <a:solidFill>
                                      <a:srgbClr val="7030A0"/>
                                    </a:solidFill>
                                    <a:latin typeface="Cambria Math" panose="02040503050406030204" pitchFamily="18" charset="0"/>
                                    <a:ea typeface="Cambria Math" panose="02040503050406030204" pitchFamily="18" charset="0"/>
                                  </a:rPr>
                                  <m:t>deformable</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surface</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qArr>
                      </m:e>
                    </m:d>
                    <m:r>
                      <a:rPr lang="en-US" sz="2000" b="0" i="1" smtClean="0">
                        <a:solidFill>
                          <a:schemeClr val="tx1"/>
                        </a:solidFill>
                        <a:latin typeface="Cambria Math" panose="02040503050406030204" pitchFamily="18" charset="0"/>
                      </a:rPr>
                      <m:t> [</m:t>
                    </m:r>
                    <m:r>
                      <m:rPr>
                        <m:sty m:val="p"/>
                      </m:rPr>
                      <a:rPr lang="en-US" sz="2000" b="0" i="0" smtClean="0">
                        <a:solidFill>
                          <a:srgbClr val="7030A0"/>
                        </a:solidFill>
                        <a:latin typeface="Cambria Math" panose="02040503050406030204" pitchFamily="18" charset="0"/>
                      </a:rPr>
                      <m:t>hybrid</m:t>
                    </m:r>
                    <m:r>
                      <a:rPr lang="en-US" sz="2000" b="0" i="1" smtClean="0">
                        <a:solidFill>
                          <a:schemeClr val="tx1"/>
                        </a:solidFill>
                        <a:latin typeface="Cambria Math" panose="02040503050406030204" pitchFamily="18" charset="0"/>
                      </a:rPr>
                      <m:t>]</m:t>
                    </m:r>
                  </m:oMath>
                </a14:m>
                <a:endParaRPr lang="en-US" sz="2000" dirty="0" smtClean="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7"/>
                <a:stretch>
                  <a:fillRect l="-467" t="-908"/>
                </a:stretch>
              </a:blipFill>
            </p:spPr>
            <p:txBody>
              <a:bodyPr/>
              <a:lstStyle/>
              <a:p>
                <a:r>
                  <a:rPr lang="en-US">
                    <a:noFill/>
                  </a:rPr>
                  <a:t> </a:t>
                </a:r>
              </a:p>
            </p:txBody>
          </p:sp>
        </mc:Fallback>
      </mc:AlternateContent>
      <p:pic>
        <p:nvPicPr>
          <p:cNvPr id="3" name="horse-d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3331" t="16085" r="17609" b="13041"/>
          <a:stretch/>
        </p:blipFill>
        <p:spPr>
          <a:xfrm>
            <a:off x="611560" y="3038953"/>
            <a:ext cx="2747992" cy="24731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9" name="Rectangle 8"/>
              <p:cNvSpPr/>
              <p:nvPr/>
            </p:nvSpPr>
            <p:spPr>
              <a:xfrm>
                <a:off x="5571307" y="2636912"/>
                <a:ext cx="1566454"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solidFill>
                            <a:schemeClr val="tx1"/>
                          </a:solidFill>
                          <a:latin typeface="Cambria Math" panose="02040503050406030204" pitchFamily="18" charset="0"/>
                        </a:rPr>
                        <m:t>our</m:t>
                      </m:r>
                      <m:r>
                        <a:rPr lang="en-US" b="0" i="0"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method</m:t>
                      </m:r>
                      <m:r>
                        <a:rPr lang="en-US" i="1">
                          <a:latin typeface="Cambria Math" panose="02040503050406030204" pitchFamily="18" charset="0"/>
                        </a:rPr>
                        <m:t>]</m:t>
                      </m:r>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5571307" y="2636912"/>
                <a:ext cx="1566454" cy="369332"/>
              </a:xfrm>
              <a:prstGeom prst="rect">
                <a:avLst/>
              </a:prstGeom>
              <a:blipFill rotWithShape="0">
                <a:blip r:embed="rId9"/>
                <a:stretch>
                  <a:fillRect b="-1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063956" y="5515533"/>
                <a:ext cx="2581156"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nor/>
                        </m:rPr>
                        <a:rPr lang="en-US" b="0" i="0" dirty="0" smtClean="0">
                          <a:latin typeface="Cambria" panose="02040503050406030204" pitchFamily="18" charset="0"/>
                        </a:rPr>
                        <m:t>Gunther</m:t>
                      </m:r>
                      <m:r>
                        <m:rPr>
                          <m:nor/>
                        </m:rPr>
                        <a:rPr lang="en-US" b="0" i="0" dirty="0" smtClean="0">
                          <a:latin typeface="Cambria" panose="02040503050406030204" pitchFamily="18" charset="0"/>
                        </a:rPr>
                        <m:t> </m:t>
                      </m:r>
                      <m:r>
                        <m:rPr>
                          <m:nor/>
                        </m:rPr>
                        <a:rPr lang="en-US" b="0" i="0" dirty="0" smtClean="0">
                          <a:latin typeface="Cambria" panose="02040503050406030204" pitchFamily="18" charset="0"/>
                        </a:rPr>
                        <m:t>et</m:t>
                      </m:r>
                      <m:r>
                        <m:rPr>
                          <m:nor/>
                        </m:rPr>
                        <a:rPr lang="en-US" b="0" i="0" dirty="0" smtClean="0">
                          <a:latin typeface="Cambria" panose="02040503050406030204" pitchFamily="18" charset="0"/>
                        </a:rPr>
                        <m:t> </m:t>
                      </m:r>
                      <m:r>
                        <m:rPr>
                          <m:nor/>
                        </m:rPr>
                        <a:rPr lang="en-US" b="0" i="0" dirty="0" smtClean="0">
                          <a:latin typeface="Cambria" panose="02040503050406030204" pitchFamily="18" charset="0"/>
                        </a:rPr>
                        <m:t>al</m:t>
                      </m:r>
                      <m:r>
                        <m:rPr>
                          <m:nor/>
                        </m:rPr>
                        <a:rPr lang="en-US" b="0" i="0" dirty="0" smtClean="0">
                          <a:latin typeface="Cambria" panose="02040503050406030204" pitchFamily="18" charset="0"/>
                        </a:rPr>
                        <m:t>., </m:t>
                      </m:r>
                      <m:r>
                        <m:rPr>
                          <m:nor/>
                        </m:rPr>
                        <a:rPr lang="en-US" b="0" i="1" dirty="0" smtClean="0">
                          <a:latin typeface="Cambria" panose="02040503050406030204" pitchFamily="18" charset="0"/>
                        </a:rPr>
                        <m:t>CGF</m:t>
                      </m:r>
                      <m:r>
                        <m:rPr>
                          <m:nor/>
                        </m:rPr>
                        <a:rPr lang="en-US" i="1" dirty="0">
                          <a:latin typeface="Cambria" panose="02040503050406030204" pitchFamily="18" charset="0"/>
                        </a:rPr>
                        <m:t> `0</m:t>
                      </m:r>
                      <m:r>
                        <a:rPr lang="en-US" b="0" i="1" dirty="0" smtClean="0">
                          <a:latin typeface="Cambria Math" panose="02040503050406030204" pitchFamily="18" charset="0"/>
                        </a:rPr>
                        <m:t>6</m:t>
                      </m:r>
                      <m:r>
                        <a:rPr lang="en-US" i="1">
                          <a:latin typeface="Cambria Math" panose="02040503050406030204" pitchFamily="18" charset="0"/>
                        </a:rPr>
                        <m:t>]</m:t>
                      </m:r>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5063956" y="5515533"/>
                <a:ext cx="2581156" cy="369332"/>
              </a:xfrm>
              <a:prstGeom prst="rect">
                <a:avLst/>
              </a:prstGeom>
              <a:blipFill rotWithShape="0">
                <a:blip r:embed="rId10"/>
                <a:stretch>
                  <a:fillRect b="-1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55449" y="5507213"/>
                <a:ext cx="2660215"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latin typeface="Cambria Math" panose="02040503050406030204" pitchFamily="18" charset="0"/>
                        </a:rPr>
                        <m:t>per</m:t>
                      </m:r>
                      <m:r>
                        <a:rPr lang="en-US" b="0" i="0" smtClean="0">
                          <a:latin typeface="Cambria Math" panose="02040503050406030204" pitchFamily="18" charset="0"/>
                        </a:rPr>
                        <m:t> </m:t>
                      </m:r>
                      <m:r>
                        <m:rPr>
                          <m:sty m:val="p"/>
                        </m:rPr>
                        <a:rPr lang="en-US" b="0" i="0" smtClean="0">
                          <a:latin typeface="Cambria Math" panose="02040503050406030204" pitchFamily="18" charset="0"/>
                        </a:rPr>
                        <m:t>pose</m:t>
                      </m:r>
                      <m:r>
                        <a:rPr lang="en-US" b="0" i="1" smtClean="0">
                          <a:latin typeface="Cambria Math" panose="02040503050406030204" pitchFamily="18" charset="0"/>
                        </a:rPr>
                        <m:t> </m:t>
                      </m:r>
                      <m:r>
                        <m:rPr>
                          <m:sty m:val="p"/>
                        </m:rPr>
                        <a:rPr lang="en-US" b="0" i="0" smtClean="0">
                          <a:latin typeface="Cambria Math" panose="02040503050406030204" pitchFamily="18" charset="0"/>
                        </a:rPr>
                        <m:t>feature</m:t>
                      </m:r>
                      <m:r>
                        <a:rPr lang="en-US" b="0" i="0" smtClean="0">
                          <a:latin typeface="Cambria Math" panose="02040503050406030204" pitchFamily="18" charset="0"/>
                        </a:rPr>
                        <m:t> </m:t>
                      </m:r>
                      <m:r>
                        <m:rPr>
                          <m:sty m:val="p"/>
                        </m:rPr>
                        <a:rPr lang="en-US" b="0" i="0" smtClean="0">
                          <a:latin typeface="Cambria Math" panose="02040503050406030204" pitchFamily="18" charset="0"/>
                        </a:rPr>
                        <m:t>space</m:t>
                      </m:r>
                      <m:r>
                        <a:rPr lang="en-US" i="1">
                          <a:latin typeface="Cambria Math" panose="02040503050406030204" pitchFamily="18" charset="0"/>
                        </a:rPr>
                        <m:t>]</m:t>
                      </m:r>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655449" y="5507213"/>
                <a:ext cx="2660215" cy="369332"/>
              </a:xfrm>
              <a:prstGeom prst="rect">
                <a:avLst/>
              </a:prstGeom>
              <a:blipFill rotWithShape="0">
                <a:blip r:embed="rId11"/>
                <a:stretch>
                  <a:fillRect b="-16393"/>
                </a:stretch>
              </a:blipFill>
            </p:spPr>
            <p:txBody>
              <a:bodyPr/>
              <a:lstStyle/>
              <a:p>
                <a:r>
                  <a:rPr lang="en-US">
                    <a:noFill/>
                  </a:rPr>
                  <a:t> </a:t>
                </a:r>
              </a:p>
            </p:txBody>
          </p:sp>
        </mc:Fallback>
      </mc:AlternateContent>
      <p:pic>
        <p:nvPicPr>
          <p:cNvPr id="6" name="horse-fina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t="19180" b="19395"/>
          <a:stretch/>
        </p:blipFill>
        <p:spPr>
          <a:xfrm>
            <a:off x="3621567" y="3038953"/>
            <a:ext cx="5379597" cy="24782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14892333"/>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0" fill="hold"/>
                                        <p:tgtEl>
                                          <p:spTgt spid="3"/>
                                        </p:tgtEl>
                                      </p:cBhvr>
                                    </p:cmd>
                                  </p:childTnLst>
                                </p:cTn>
                              </p:par>
                              <p:par>
                                <p:cTn id="7" presetID="1" presetClass="mediacall" presetSubtype="0" fill="hold" nodeType="withEffect">
                                  <p:stCondLst>
                                    <p:cond delay="0"/>
                                  </p:stCondLst>
                                  <p:childTnLst>
                                    <p:cmd type="call" cmd="playFrom(0.0)">
                                      <p:cBhvr>
                                        <p:cTn id="8" dur="16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video>
              <p:cMediaNode vol="80000">
                <p:cTn id="10" repeatCount="indefinite"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latin typeface="Cambria" panose="02040503050406030204" pitchFamily="18" charset="0"/>
              </a:rPr>
              <a:t>Experimental </a:t>
            </a:r>
            <a:r>
              <a:rPr lang="en-US" dirty="0" smtClean="0">
                <a:latin typeface="Cambria" panose="02040503050406030204" pitchFamily="18" charset="0"/>
              </a:rPr>
              <a:t>Study III</a:t>
            </a:r>
            <a:endParaRPr lang="en-US" dirty="0">
              <a:latin typeface="Cambria" panose="02040503050406030204" pitchFamily="18" charset="0"/>
            </a:endParaRPr>
          </a:p>
        </p:txBody>
      </p:sp>
      <p:sp>
        <p:nvSpPr>
          <p:cNvPr id="4" name="Footer Placeholder 3"/>
          <p:cNvSpPr>
            <a:spLocks noGrp="1"/>
          </p:cNvSpPr>
          <p:nvPr>
            <p:ph type="ftr" sz="quarter" idx="3"/>
          </p:nvPr>
        </p:nvSpPr>
        <p:spPr>
          <a:xfrm>
            <a:off x="457200" y="6496148"/>
            <a:ext cx="8229600" cy="365760"/>
          </a:xfrm>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23</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Quality Analysis II – </a:t>
                </a:r>
                <a:r>
                  <a:rPr lang="en-US" sz="2400" i="1" dirty="0" smtClean="0">
                    <a:latin typeface="Cambria" panose="02040503050406030204" pitchFamily="18" charset="0"/>
                  </a:rPr>
                  <a:t>Flowing cloth</a:t>
                </a:r>
                <a:r>
                  <a:rPr lang="en-US" sz="2400" dirty="0" smtClean="0">
                    <a:latin typeface="Cambria" panose="02040503050406030204" pitchFamily="18" charset="0"/>
                  </a:rPr>
                  <a:t> animation</a:t>
                </a:r>
                <a:endParaRPr lang="en-US" sz="2400" dirty="0">
                  <a:latin typeface="Cambria" panose="02040503050406030204" pitchFamily="18" charset="0"/>
                </a:endParaRPr>
              </a:p>
              <a:p>
                <a:pPr marL="685800" lvl="1" indent="-285750" algn="just"/>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eqArr>
                          <m:eqArrPr>
                            <m:ctrlPr>
                              <a:rPr lang="en-US" sz="2000" b="0" i="1" smtClean="0">
                                <a:solidFill>
                                  <a:schemeClr val="tx1"/>
                                </a:solidFill>
                                <a:latin typeface="Cambria Math" panose="02040503050406030204" pitchFamily="18" charset="0"/>
                              </a:rPr>
                            </m:ctrlPr>
                          </m:eqArrPr>
                          <m:e>
                            <m:d>
                              <m:dPr>
                                <m:begChr m:val="["/>
                                <m:endChr m:val="]"/>
                                <m:ctrlPr>
                                  <a:rPr lang="en-US" sz="2000" b="0" i="1" smtClean="0">
                                    <a:solidFill>
                                      <a:schemeClr val="tx1"/>
                                    </a:solidFill>
                                    <a:latin typeface="Cambria Math" panose="02040503050406030204" pitchFamily="18" charset="0"/>
                                  </a:rPr>
                                </m:ctrlPr>
                              </m:dPr>
                              <m:e>
                                <m:r>
                                  <m:rPr>
                                    <m:sty m:val="p"/>
                                  </m:rPr>
                                  <a:rPr lang="en-US" sz="2000" b="0" i="0" smtClean="0">
                                    <a:solidFill>
                                      <a:srgbClr val="7030A0"/>
                                    </a:solidFill>
                                    <a:latin typeface="Cambria Math" panose="02040503050406030204" pitchFamily="18" charset="0"/>
                                  </a:rPr>
                                  <m:t>rigid</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volumetric</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
                            <m:d>
                              <m:dPr>
                                <m:begChr m:val="["/>
                                <m:endChr m:val="]"/>
                                <m:ctrlPr>
                                  <a:rPr lang="en-US" sz="2000" b="0" i="1" smtClean="0">
                                    <a:solidFill>
                                      <a:schemeClr val="tx1"/>
                                    </a:solidFill>
                                    <a:latin typeface="Cambria Math" panose="02040503050406030204" pitchFamily="18" charset="0"/>
                                    <a:ea typeface="Cambria Math" panose="02040503050406030204" pitchFamily="18" charset="0"/>
                                  </a:rPr>
                                </m:ctrlPr>
                              </m:dPr>
                              <m:e>
                                <m:r>
                                  <m:rPr>
                                    <m:sty m:val="p"/>
                                  </m:rPr>
                                  <a:rPr lang="en-US" sz="2000" b="0" i="0" smtClean="0">
                                    <a:solidFill>
                                      <a:srgbClr val="FF0000"/>
                                    </a:solidFill>
                                    <a:latin typeface="Cambria Math" panose="02040503050406030204" pitchFamily="18" charset="0"/>
                                    <a:ea typeface="Cambria Math" panose="02040503050406030204" pitchFamily="18" charset="0"/>
                                  </a:rPr>
                                  <m:t>high</m:t>
                                </m:r>
                                <m:r>
                                  <m:rPr>
                                    <m:sty m:val="p"/>
                                  </m:rPr>
                                  <a:rPr lang="en-US" sz="2000">
                                    <a:solidFill>
                                      <a:srgbClr val="FF0000"/>
                                    </a:solidFill>
                                    <a:latin typeface="Cambria Math" panose="02040503050406030204" pitchFamily="18" charset="0"/>
                                    <a:ea typeface="Cambria Math" panose="02040503050406030204" pitchFamily="18" charset="0"/>
                                  </a:rPr>
                                  <m:t>ly</m:t>
                                </m:r>
                                <m:r>
                                  <a:rPr lang="en-US" sz="2000" b="0" i="0" smtClean="0">
                                    <a:solidFill>
                                      <a:srgbClr val="FF0000"/>
                                    </a:solidFill>
                                    <a:latin typeface="Cambria Math" panose="02040503050406030204" pitchFamily="18" charset="0"/>
                                    <a:ea typeface="Cambria Math" panose="02040503050406030204" pitchFamily="18" charset="0"/>
                                  </a:rPr>
                                  <m:t> </m:t>
                                </m:r>
                                <m:r>
                                  <m:rPr>
                                    <m:sty m:val="p"/>
                                  </m:rPr>
                                  <a:rPr lang="en-US" sz="2000" b="0" i="0" smtClean="0">
                                    <a:solidFill>
                                      <a:srgbClr val="FF0000"/>
                                    </a:solidFill>
                                    <a:latin typeface="Cambria Math" panose="02040503050406030204" pitchFamily="18" charset="0"/>
                                    <a:ea typeface="Cambria Math" panose="02040503050406030204" pitchFamily="18" charset="0"/>
                                  </a:rPr>
                                  <m:t>deformable</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surface</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qArr>
                      </m:e>
                    </m:d>
                    <m:r>
                      <a:rPr lang="en-US" sz="2000" b="0" i="1" smtClean="0">
                        <a:solidFill>
                          <a:schemeClr val="tx1"/>
                        </a:solidFill>
                        <a:latin typeface="Cambria Math" panose="02040503050406030204" pitchFamily="18" charset="0"/>
                      </a:rPr>
                      <m:t> [</m:t>
                    </m:r>
                    <m:r>
                      <m:rPr>
                        <m:sty m:val="p"/>
                      </m:rPr>
                      <a:rPr lang="en-US" sz="2000" b="0" i="0" smtClean="0">
                        <a:solidFill>
                          <a:srgbClr val="7030A0"/>
                        </a:solidFill>
                        <a:latin typeface="Cambria Math" panose="02040503050406030204" pitchFamily="18" charset="0"/>
                      </a:rPr>
                      <m:t>hybrid</m:t>
                    </m:r>
                    <m:r>
                      <a:rPr lang="en-US" sz="2000" b="0" i="1" smtClean="0">
                        <a:solidFill>
                          <a:schemeClr val="tx1"/>
                        </a:solidFill>
                        <a:latin typeface="Cambria Math" panose="02040503050406030204" pitchFamily="18" charset="0"/>
                      </a:rPr>
                      <m:t>]</m:t>
                    </m:r>
                  </m:oMath>
                </a14:m>
                <a:endParaRPr lang="en-US" sz="2000" dirty="0" smtClean="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7"/>
                <a:stretch>
                  <a:fillRect l="-467" t="-9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978123" y="5259839"/>
                <a:ext cx="1566454"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solidFill>
                            <a:schemeClr val="tx1"/>
                          </a:solidFill>
                          <a:latin typeface="Cambria Math" panose="02040503050406030204" pitchFamily="18" charset="0"/>
                        </a:rPr>
                        <m:t>our</m:t>
                      </m:r>
                      <m:r>
                        <a:rPr lang="en-US" b="0" i="0"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method</m:t>
                      </m:r>
                      <m:r>
                        <a:rPr lang="en-US" i="1">
                          <a:latin typeface="Cambria Math" panose="02040503050406030204" pitchFamily="18" charset="0"/>
                        </a:rPr>
                        <m:t>]</m:t>
                      </m:r>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3978123" y="5259839"/>
                <a:ext cx="1566454" cy="369332"/>
              </a:xfrm>
              <a:prstGeom prst="rect">
                <a:avLst/>
              </a:prstGeom>
              <a:blipFill rotWithShape="0">
                <a:blip r:embed="rId8"/>
                <a:stretch>
                  <a:fillRect b="-1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387659" y="5259839"/>
                <a:ext cx="2379176"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nor/>
                        </m:rPr>
                        <a:rPr lang="en-US" b="0" i="0" dirty="0" smtClean="0">
                          <a:latin typeface="Cambria" panose="02040503050406030204" pitchFamily="18" charset="0"/>
                        </a:rPr>
                        <m:t>Kavan</m:t>
                      </m:r>
                      <m:r>
                        <m:rPr>
                          <m:nor/>
                        </m:rPr>
                        <a:rPr lang="en-US" b="0" i="0" dirty="0" smtClean="0">
                          <a:latin typeface="Cambria" panose="02040503050406030204" pitchFamily="18" charset="0"/>
                        </a:rPr>
                        <m:t> </m:t>
                      </m:r>
                      <m:r>
                        <m:rPr>
                          <m:nor/>
                        </m:rPr>
                        <a:rPr lang="en-US" b="0" i="0" dirty="0" smtClean="0">
                          <a:latin typeface="Cambria" panose="02040503050406030204" pitchFamily="18" charset="0"/>
                        </a:rPr>
                        <m:t>et</m:t>
                      </m:r>
                      <m:r>
                        <m:rPr>
                          <m:nor/>
                        </m:rPr>
                        <a:rPr lang="en-US" b="0" i="0" dirty="0" smtClean="0">
                          <a:latin typeface="Cambria" panose="02040503050406030204" pitchFamily="18" charset="0"/>
                        </a:rPr>
                        <m:t> </m:t>
                      </m:r>
                      <m:r>
                        <m:rPr>
                          <m:nor/>
                        </m:rPr>
                        <a:rPr lang="en-US" b="0" i="0" dirty="0" smtClean="0">
                          <a:latin typeface="Cambria" panose="02040503050406030204" pitchFamily="18" charset="0"/>
                        </a:rPr>
                        <m:t>al</m:t>
                      </m:r>
                      <m:r>
                        <m:rPr>
                          <m:nor/>
                        </m:rPr>
                        <a:rPr lang="en-US" b="0" i="0" dirty="0" smtClean="0">
                          <a:latin typeface="Cambria" panose="02040503050406030204" pitchFamily="18" charset="0"/>
                        </a:rPr>
                        <m:t>., </m:t>
                      </m:r>
                      <m:r>
                        <m:rPr>
                          <m:nor/>
                        </m:rPr>
                        <a:rPr lang="en-US" b="0" i="1" dirty="0" smtClean="0">
                          <a:latin typeface="Cambria" panose="02040503050406030204" pitchFamily="18" charset="0"/>
                        </a:rPr>
                        <m:t>CGF</m:t>
                      </m:r>
                      <m:r>
                        <m:rPr>
                          <m:nor/>
                        </m:rPr>
                        <a:rPr lang="en-US" i="1" dirty="0">
                          <a:latin typeface="Cambria" panose="02040503050406030204" pitchFamily="18" charset="0"/>
                        </a:rPr>
                        <m:t> `</m:t>
                      </m:r>
                      <m:r>
                        <m:rPr>
                          <m:nor/>
                        </m:rPr>
                        <a:rPr lang="en-US" b="0" i="1" dirty="0" smtClean="0">
                          <a:latin typeface="Cambria" panose="02040503050406030204" pitchFamily="18" charset="0"/>
                        </a:rPr>
                        <m:t>1</m:t>
                      </m:r>
                      <m:r>
                        <m:rPr>
                          <m:nor/>
                        </m:rPr>
                        <a:rPr lang="en-US" i="1" dirty="0">
                          <a:latin typeface="Cambria" panose="02040503050406030204" pitchFamily="18" charset="0"/>
                        </a:rPr>
                        <m:t>0</m:t>
                      </m:r>
                      <m:r>
                        <a:rPr lang="en-US" i="1">
                          <a:latin typeface="Cambria Math" panose="02040503050406030204" pitchFamily="18" charset="0"/>
                        </a:rPr>
                        <m:t>]</m:t>
                      </m:r>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6387659" y="5259839"/>
                <a:ext cx="2379176" cy="369332"/>
              </a:xfrm>
              <a:prstGeom prst="rect">
                <a:avLst/>
              </a:prstGeom>
              <a:blipFill rotWithShape="0">
                <a:blip r:embed="rId9"/>
                <a:stretch>
                  <a:fillRect b="-1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76230" y="5227501"/>
                <a:ext cx="2660215"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latin typeface="Cambria Math" panose="02040503050406030204" pitchFamily="18" charset="0"/>
                        </a:rPr>
                        <m:t>per</m:t>
                      </m:r>
                      <m:r>
                        <a:rPr lang="en-US" b="0" i="0" smtClean="0">
                          <a:latin typeface="Cambria Math" panose="02040503050406030204" pitchFamily="18" charset="0"/>
                        </a:rPr>
                        <m:t> </m:t>
                      </m:r>
                      <m:r>
                        <m:rPr>
                          <m:sty m:val="p"/>
                        </m:rPr>
                        <a:rPr lang="en-US" b="0" i="0" smtClean="0">
                          <a:latin typeface="Cambria Math" panose="02040503050406030204" pitchFamily="18" charset="0"/>
                        </a:rPr>
                        <m:t>pose</m:t>
                      </m:r>
                      <m:r>
                        <a:rPr lang="en-US" b="0" i="1" smtClean="0">
                          <a:latin typeface="Cambria Math" panose="02040503050406030204" pitchFamily="18" charset="0"/>
                        </a:rPr>
                        <m:t> </m:t>
                      </m:r>
                      <m:r>
                        <m:rPr>
                          <m:sty m:val="p"/>
                        </m:rPr>
                        <a:rPr lang="en-US" b="0" i="0" smtClean="0">
                          <a:latin typeface="Cambria Math" panose="02040503050406030204" pitchFamily="18" charset="0"/>
                        </a:rPr>
                        <m:t>feature</m:t>
                      </m:r>
                      <m:r>
                        <a:rPr lang="en-US" b="0" i="0" smtClean="0">
                          <a:latin typeface="Cambria Math" panose="02040503050406030204" pitchFamily="18" charset="0"/>
                        </a:rPr>
                        <m:t> </m:t>
                      </m:r>
                      <m:r>
                        <m:rPr>
                          <m:sty m:val="p"/>
                        </m:rPr>
                        <a:rPr lang="en-US" b="0" i="0" smtClean="0">
                          <a:latin typeface="Cambria Math" panose="02040503050406030204" pitchFamily="18" charset="0"/>
                        </a:rPr>
                        <m:t>space</m:t>
                      </m:r>
                      <m:r>
                        <a:rPr lang="en-US" i="1">
                          <a:latin typeface="Cambria Math" panose="02040503050406030204" pitchFamily="18" charset="0"/>
                        </a:rPr>
                        <m:t>]</m:t>
                      </m:r>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376230" y="5227501"/>
                <a:ext cx="2660215" cy="369332"/>
              </a:xfrm>
              <a:prstGeom prst="rect">
                <a:avLst/>
              </a:prstGeom>
              <a:blipFill rotWithShape="0">
                <a:blip r:embed="rId10"/>
                <a:stretch>
                  <a:fillRect b="-18333"/>
                </a:stretch>
              </a:blipFill>
            </p:spPr>
            <p:txBody>
              <a:bodyPr/>
              <a:lstStyle/>
              <a:p>
                <a:r>
                  <a:rPr lang="en-US">
                    <a:noFill/>
                  </a:rPr>
                  <a:t> </a:t>
                </a:r>
              </a:p>
            </p:txBody>
          </p:sp>
        </mc:Fallback>
      </mc:AlternateContent>
      <p:pic>
        <p:nvPicPr>
          <p:cNvPr id="3" name="cloth-d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20523" t="9450" r="20416" b="27551"/>
          <a:stretch/>
        </p:blipFill>
        <p:spPr>
          <a:xfrm>
            <a:off x="403163" y="3171846"/>
            <a:ext cx="2606349" cy="2085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loth-fina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t="20838" b="27188"/>
          <a:stretch/>
        </p:blipFill>
        <p:spPr>
          <a:xfrm>
            <a:off x="3468493" y="3199231"/>
            <a:ext cx="5279971" cy="2058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71991127"/>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3"/>
                                        </p:tgtEl>
                                      </p:cBhvr>
                                    </p:cmd>
                                  </p:childTnLst>
                                </p:cTn>
                              </p:par>
                              <p:par>
                                <p:cTn id="7" presetID="1" presetClass="mediacall" presetSubtype="0" fill="hold" nodeType="withEffect">
                                  <p:stCondLst>
                                    <p:cond delay="0"/>
                                  </p:stCondLst>
                                  <p:childTnLst>
                                    <p:cmd type="call" cmd="playFrom(0.0)">
                                      <p:cBhvr>
                                        <p:cTn id="8" dur="103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video>
              <p:cMediaNode vol="80000">
                <p:cTn id="10" repeatCount="indefinite"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latin typeface="Cambria" panose="02040503050406030204" pitchFamily="18" charset="0"/>
              </a:rPr>
              <a:t>Experimental </a:t>
            </a:r>
            <a:r>
              <a:rPr lang="en-US" dirty="0" smtClean="0">
                <a:latin typeface="Cambria" panose="02040503050406030204" pitchFamily="18" charset="0"/>
              </a:rPr>
              <a:t>Study III</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24</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Quality Analysis II – </a:t>
                </a:r>
                <a:r>
                  <a:rPr lang="en-US" sz="2400" i="1" dirty="0" smtClean="0">
                    <a:latin typeface="Cambria" panose="02040503050406030204" pitchFamily="18" charset="0"/>
                  </a:rPr>
                  <a:t>Horse collapse </a:t>
                </a:r>
                <a:r>
                  <a:rPr lang="en-US" sz="2400" dirty="0" smtClean="0">
                    <a:latin typeface="Cambria" panose="02040503050406030204" pitchFamily="18" charset="0"/>
                  </a:rPr>
                  <a:t>animation</a:t>
                </a:r>
                <a:endParaRPr lang="en-US" sz="2400" i="1" dirty="0">
                  <a:latin typeface="Cambria" panose="02040503050406030204" pitchFamily="18" charset="0"/>
                </a:endParaRPr>
              </a:p>
              <a:p>
                <a:pPr marL="685800" lvl="1" indent="-285750" algn="just"/>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eqArr>
                          <m:eqArrPr>
                            <m:ctrlPr>
                              <a:rPr lang="en-US" sz="2000" b="0" i="1" smtClean="0">
                                <a:solidFill>
                                  <a:schemeClr val="tx1"/>
                                </a:solidFill>
                                <a:latin typeface="Cambria Math" panose="02040503050406030204" pitchFamily="18" charset="0"/>
                              </a:rPr>
                            </m:ctrlPr>
                          </m:eqArrPr>
                          <m:e>
                            <m:d>
                              <m:dPr>
                                <m:begChr m:val="["/>
                                <m:endChr m:val="]"/>
                                <m:ctrlPr>
                                  <a:rPr lang="en-US" sz="2000" b="0" i="1" smtClean="0">
                                    <a:solidFill>
                                      <a:schemeClr val="tx1"/>
                                    </a:solidFill>
                                    <a:latin typeface="Cambria Math" panose="02040503050406030204" pitchFamily="18" charset="0"/>
                                  </a:rPr>
                                </m:ctrlPr>
                              </m:dPr>
                              <m:e>
                                <m:r>
                                  <m:rPr>
                                    <m:sty m:val="p"/>
                                  </m:rPr>
                                  <a:rPr lang="en-US" sz="2000" b="0" i="0" smtClean="0">
                                    <a:solidFill>
                                      <a:srgbClr val="7030A0"/>
                                    </a:solidFill>
                                    <a:latin typeface="Cambria Math" panose="02040503050406030204" pitchFamily="18" charset="0"/>
                                  </a:rPr>
                                  <m:t>rigid</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volumetric</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
                            <m:d>
                              <m:dPr>
                                <m:begChr m:val="["/>
                                <m:endChr m:val="]"/>
                                <m:ctrlPr>
                                  <a:rPr lang="en-US" sz="2000" b="0" i="1" smtClean="0">
                                    <a:solidFill>
                                      <a:schemeClr val="tx1"/>
                                    </a:solidFill>
                                    <a:latin typeface="Cambria Math" panose="02040503050406030204" pitchFamily="18" charset="0"/>
                                    <a:ea typeface="Cambria Math" panose="02040503050406030204" pitchFamily="18" charset="0"/>
                                  </a:rPr>
                                </m:ctrlPr>
                              </m:dPr>
                              <m:e>
                                <m:r>
                                  <m:rPr>
                                    <m:sty m:val="p"/>
                                  </m:rPr>
                                  <a:rPr lang="en-US" sz="2000" b="0" i="0" smtClean="0">
                                    <a:solidFill>
                                      <a:srgbClr val="FF0000"/>
                                    </a:solidFill>
                                    <a:latin typeface="Cambria Math" panose="02040503050406030204" pitchFamily="18" charset="0"/>
                                    <a:ea typeface="Cambria Math" panose="02040503050406030204" pitchFamily="18" charset="0"/>
                                  </a:rPr>
                                  <m:t>high</m:t>
                                </m:r>
                                <m:r>
                                  <m:rPr>
                                    <m:sty m:val="p"/>
                                  </m:rPr>
                                  <a:rPr lang="en-US" sz="2000">
                                    <a:solidFill>
                                      <a:srgbClr val="FF0000"/>
                                    </a:solidFill>
                                    <a:latin typeface="Cambria Math" panose="02040503050406030204" pitchFamily="18" charset="0"/>
                                    <a:ea typeface="Cambria Math" panose="02040503050406030204" pitchFamily="18" charset="0"/>
                                  </a:rPr>
                                  <m:t>ly</m:t>
                                </m:r>
                                <m:r>
                                  <a:rPr lang="en-US" sz="2000" b="0" i="0" smtClean="0">
                                    <a:solidFill>
                                      <a:srgbClr val="FF0000"/>
                                    </a:solidFill>
                                    <a:latin typeface="Cambria Math" panose="02040503050406030204" pitchFamily="18" charset="0"/>
                                    <a:ea typeface="Cambria Math" panose="02040503050406030204" pitchFamily="18" charset="0"/>
                                  </a:rPr>
                                  <m:t> </m:t>
                                </m:r>
                                <m:r>
                                  <m:rPr>
                                    <m:sty m:val="p"/>
                                  </m:rPr>
                                  <a:rPr lang="en-US" sz="2000" b="0" i="0" smtClean="0">
                                    <a:solidFill>
                                      <a:srgbClr val="FF0000"/>
                                    </a:solidFill>
                                    <a:latin typeface="Cambria Math" panose="02040503050406030204" pitchFamily="18" charset="0"/>
                                    <a:ea typeface="Cambria Math" panose="02040503050406030204" pitchFamily="18" charset="0"/>
                                  </a:rPr>
                                  <m:t>deformable</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surface</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qArr>
                      </m:e>
                    </m:d>
                    <m:r>
                      <a:rPr lang="en-US" sz="2000" b="0" i="1" smtClean="0">
                        <a:solidFill>
                          <a:schemeClr val="tx1"/>
                        </a:solidFill>
                        <a:latin typeface="Cambria Math" panose="02040503050406030204" pitchFamily="18" charset="0"/>
                      </a:rPr>
                      <m:t> [</m:t>
                    </m:r>
                    <m:r>
                      <m:rPr>
                        <m:sty m:val="p"/>
                      </m:rPr>
                      <a:rPr lang="en-US" sz="2000" b="0" i="0" smtClean="0">
                        <a:solidFill>
                          <a:srgbClr val="7030A0"/>
                        </a:solidFill>
                        <a:latin typeface="Cambria Math" panose="02040503050406030204" pitchFamily="18" charset="0"/>
                      </a:rPr>
                      <m:t>hybrid</m:t>
                    </m:r>
                    <m:r>
                      <a:rPr lang="en-US" sz="2000" b="0" i="1" smtClean="0">
                        <a:solidFill>
                          <a:schemeClr val="tx1"/>
                        </a:solidFill>
                        <a:latin typeface="Cambria Math" panose="02040503050406030204" pitchFamily="18" charset="0"/>
                      </a:rPr>
                      <m:t>]</m:t>
                    </m:r>
                  </m:oMath>
                </a14:m>
                <a:endParaRPr lang="en-US" sz="2000" dirty="0" smtClean="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7"/>
                <a:stretch>
                  <a:fillRect l="-467" t="-9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011134" y="2780928"/>
                <a:ext cx="1566454"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solidFill>
                            <a:schemeClr val="tx1"/>
                          </a:solidFill>
                          <a:latin typeface="Cambria Math" panose="02040503050406030204" pitchFamily="18" charset="0"/>
                        </a:rPr>
                        <m:t>our</m:t>
                      </m:r>
                      <m:r>
                        <a:rPr lang="en-US" b="0" i="0"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method</m:t>
                      </m:r>
                      <m:r>
                        <a:rPr lang="en-US" i="1">
                          <a:latin typeface="Cambria Math" panose="02040503050406030204" pitchFamily="18" charset="0"/>
                        </a:rPr>
                        <m:t>]</m:t>
                      </m:r>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5011134" y="2780928"/>
                <a:ext cx="1566454" cy="369332"/>
              </a:xfrm>
              <a:prstGeom prst="rect">
                <a:avLst/>
              </a:prstGeom>
              <a:blipFill rotWithShape="0">
                <a:blip r:embed="rId8"/>
                <a:stretch>
                  <a:fillRect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503783" y="5384698"/>
                <a:ext cx="2581156"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nor/>
                        </m:rPr>
                        <a:rPr lang="en-US" dirty="0">
                          <a:latin typeface="Cambria" panose="02040503050406030204" pitchFamily="18" charset="0"/>
                        </a:rPr>
                        <m:t>Gunther</m:t>
                      </m:r>
                      <m:r>
                        <m:rPr>
                          <m:nor/>
                        </m:rPr>
                        <a:rPr lang="en-US" dirty="0">
                          <a:latin typeface="Cambria" panose="02040503050406030204" pitchFamily="18" charset="0"/>
                        </a:rPr>
                        <m:t> </m:t>
                      </m:r>
                      <m:r>
                        <m:rPr>
                          <m:nor/>
                        </m:rPr>
                        <a:rPr lang="en-US" dirty="0">
                          <a:latin typeface="Cambria" panose="02040503050406030204" pitchFamily="18" charset="0"/>
                        </a:rPr>
                        <m:t>et</m:t>
                      </m:r>
                      <m:r>
                        <m:rPr>
                          <m:nor/>
                        </m:rPr>
                        <a:rPr lang="en-US" dirty="0">
                          <a:latin typeface="Cambria" panose="02040503050406030204" pitchFamily="18" charset="0"/>
                        </a:rPr>
                        <m:t> </m:t>
                      </m:r>
                      <m:r>
                        <m:rPr>
                          <m:nor/>
                        </m:rPr>
                        <a:rPr lang="en-US" dirty="0">
                          <a:latin typeface="Cambria" panose="02040503050406030204" pitchFamily="18" charset="0"/>
                        </a:rPr>
                        <m:t>al</m:t>
                      </m:r>
                      <m:r>
                        <m:rPr>
                          <m:nor/>
                        </m:rPr>
                        <a:rPr lang="en-US" dirty="0">
                          <a:latin typeface="Cambria" panose="02040503050406030204" pitchFamily="18" charset="0"/>
                        </a:rPr>
                        <m:t>., </m:t>
                      </m:r>
                      <m:r>
                        <m:rPr>
                          <m:nor/>
                        </m:rPr>
                        <a:rPr lang="en-US" i="1" dirty="0">
                          <a:latin typeface="Cambria" panose="02040503050406030204" pitchFamily="18" charset="0"/>
                        </a:rPr>
                        <m:t>CGF</m:t>
                      </m:r>
                      <m:r>
                        <m:rPr>
                          <m:nor/>
                        </m:rPr>
                        <a:rPr lang="en-US" i="1" dirty="0">
                          <a:latin typeface="Cambria" panose="02040503050406030204" pitchFamily="18" charset="0"/>
                        </a:rPr>
                        <m:t> `0</m:t>
                      </m:r>
                      <m:r>
                        <a:rPr lang="en-US" i="1" dirty="0">
                          <a:latin typeface="Cambria Math" panose="02040503050406030204" pitchFamily="18" charset="0"/>
                        </a:rPr>
                        <m:t>6</m:t>
                      </m:r>
                      <m:r>
                        <a:rPr lang="en-US" i="1">
                          <a:latin typeface="Cambria Math" panose="02040503050406030204" pitchFamily="18" charset="0"/>
                        </a:rPr>
                        <m:t>]</m:t>
                      </m:r>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4503783" y="5384698"/>
                <a:ext cx="2581156" cy="369332"/>
              </a:xfrm>
              <a:prstGeom prst="rect">
                <a:avLst/>
              </a:prstGeom>
              <a:blipFill rotWithShape="0">
                <a:blip r:embed="rId9"/>
                <a:stretch>
                  <a:fillRect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2114" y="5384698"/>
                <a:ext cx="2660215"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latin typeface="Cambria Math" panose="02040503050406030204" pitchFamily="18" charset="0"/>
                        </a:rPr>
                        <m:t>per</m:t>
                      </m:r>
                      <m:r>
                        <a:rPr lang="en-US" b="0" i="0" smtClean="0">
                          <a:latin typeface="Cambria Math" panose="02040503050406030204" pitchFamily="18" charset="0"/>
                        </a:rPr>
                        <m:t> </m:t>
                      </m:r>
                      <m:r>
                        <m:rPr>
                          <m:sty m:val="p"/>
                        </m:rPr>
                        <a:rPr lang="en-US" b="0" i="0" smtClean="0">
                          <a:latin typeface="Cambria Math" panose="02040503050406030204" pitchFamily="18" charset="0"/>
                        </a:rPr>
                        <m:t>pose</m:t>
                      </m:r>
                      <m:r>
                        <a:rPr lang="en-US" b="0" i="1" smtClean="0">
                          <a:latin typeface="Cambria Math" panose="02040503050406030204" pitchFamily="18" charset="0"/>
                        </a:rPr>
                        <m:t> </m:t>
                      </m:r>
                      <m:r>
                        <m:rPr>
                          <m:sty m:val="p"/>
                        </m:rPr>
                        <a:rPr lang="en-US" b="0" i="0" smtClean="0">
                          <a:latin typeface="Cambria Math" panose="02040503050406030204" pitchFamily="18" charset="0"/>
                        </a:rPr>
                        <m:t>feature</m:t>
                      </m:r>
                      <m:r>
                        <a:rPr lang="en-US" b="0" i="0" smtClean="0">
                          <a:latin typeface="Cambria Math" panose="02040503050406030204" pitchFamily="18" charset="0"/>
                        </a:rPr>
                        <m:t> </m:t>
                      </m:r>
                      <m:r>
                        <m:rPr>
                          <m:sty m:val="p"/>
                        </m:rPr>
                        <a:rPr lang="en-US" b="0" i="0" smtClean="0">
                          <a:latin typeface="Cambria Math" panose="02040503050406030204" pitchFamily="18" charset="0"/>
                        </a:rPr>
                        <m:t>space</m:t>
                      </m:r>
                      <m:r>
                        <a:rPr lang="en-US" i="1">
                          <a:latin typeface="Cambria Math" panose="02040503050406030204" pitchFamily="18" charset="0"/>
                        </a:rPr>
                        <m:t>]</m:t>
                      </m:r>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62114" y="5384698"/>
                <a:ext cx="2660215" cy="369332"/>
              </a:xfrm>
              <a:prstGeom prst="rect">
                <a:avLst/>
              </a:prstGeom>
              <a:blipFill rotWithShape="0">
                <a:blip r:embed="rId10"/>
                <a:stretch>
                  <a:fillRect b="-16393"/>
                </a:stretch>
              </a:blipFill>
            </p:spPr>
            <p:txBody>
              <a:bodyPr/>
              <a:lstStyle/>
              <a:p>
                <a:r>
                  <a:rPr lang="en-US">
                    <a:noFill/>
                  </a:rPr>
                  <a:t> </a:t>
                </a:r>
              </a:p>
            </p:txBody>
          </p:sp>
        </mc:Fallback>
      </mc:AlternateContent>
      <p:pic>
        <p:nvPicPr>
          <p:cNvPr id="3" name="horse-collapse-d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23942" r="8728"/>
          <a:stretch/>
        </p:blipFill>
        <p:spPr>
          <a:xfrm>
            <a:off x="391354" y="3146054"/>
            <a:ext cx="2001735" cy="2229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horse-collapse-fina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t="37351" b="12250"/>
          <a:stretch/>
        </p:blipFill>
        <p:spPr>
          <a:xfrm>
            <a:off x="2840259" y="3146053"/>
            <a:ext cx="5908205" cy="2233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38645128"/>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80" fill="hold"/>
                                        <p:tgtEl>
                                          <p:spTgt spid="6"/>
                                        </p:tgtEl>
                                      </p:cBhvr>
                                    </p:cmd>
                                  </p:childTnLst>
                                </p:cTn>
                              </p:par>
                              <p:par>
                                <p:cTn id="7" presetID="1" presetClass="mediacall" presetSubtype="0" fill="hold" nodeType="withEffect">
                                  <p:stCondLst>
                                    <p:cond delay="0"/>
                                  </p:stCondLst>
                                  <p:childTnLst>
                                    <p:cmd type="call" cmd="playFrom(0.0)">
                                      <p:cBhvr>
                                        <p:cTn id="8" dur="12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6"/>
                </p:tgtEl>
              </p:cMediaNode>
            </p:video>
            <p:video>
              <p:cMediaNode vol="80000">
                <p:cTn id="10" repeatCount="indefinite"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latin typeface="Cambria" panose="02040503050406030204" pitchFamily="18" charset="0"/>
              </a:rPr>
              <a:t>Experimental </a:t>
            </a:r>
            <a:r>
              <a:rPr lang="en-US" dirty="0" smtClean="0">
                <a:latin typeface="Cambria" panose="02040503050406030204" pitchFamily="18" charset="0"/>
              </a:rPr>
              <a:t>Study IV</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25</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Quality Analysis III – </a:t>
                </a:r>
                <a:r>
                  <a:rPr lang="en-US" sz="2400" i="1" dirty="0" smtClean="0">
                    <a:latin typeface="Cambria" panose="02040503050406030204" pitchFamily="18" charset="0"/>
                  </a:rPr>
                  <a:t>Samba</a:t>
                </a:r>
                <a:r>
                  <a:rPr lang="en-US" sz="2400" dirty="0" smtClean="0">
                    <a:latin typeface="Cambria" panose="02040503050406030204" pitchFamily="18" charset="0"/>
                  </a:rPr>
                  <a:t> animation</a:t>
                </a:r>
                <a:endParaRPr lang="en-US" sz="2400" dirty="0">
                  <a:latin typeface="Cambria" panose="02040503050406030204" pitchFamily="18" charset="0"/>
                </a:endParaRPr>
              </a:p>
              <a:p>
                <a:pPr marL="685800" lvl="1" indent="-285750" algn="just"/>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𝐸</m:t>
                        </m:r>
                      </m:e>
                      <m:sub>
                        <m:r>
                          <a:rPr lang="en-US" sz="2000" b="0" i="1" smtClean="0">
                            <a:solidFill>
                              <a:schemeClr val="tx1"/>
                            </a:solidFill>
                            <a:latin typeface="Cambria Math" panose="02040503050406030204" pitchFamily="18" charset="0"/>
                          </a:rPr>
                          <m:t>𝑅𝑀𝑆</m:t>
                        </m:r>
                      </m:sub>
                    </m:sSub>
                    <m:r>
                      <a:rPr lang="en-US" sz="2000" b="0" i="1" smtClean="0">
                        <a:solidFill>
                          <a:schemeClr val="tx1"/>
                        </a:solidFill>
                        <a:latin typeface="Cambria Math" panose="02040503050406030204" pitchFamily="18" charset="0"/>
                      </a:rPr>
                      <m:t>:</m:t>
                    </m:r>
                  </m:oMath>
                </a14:m>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skinning approximation </a:t>
                </a:r>
                <a:r>
                  <a:rPr lang="en-US" sz="2000" dirty="0" smtClean="0">
                    <a:solidFill>
                      <a:schemeClr val="tx1"/>
                    </a:solidFill>
                    <a:latin typeface="Cambria" panose="02040503050406030204" pitchFamily="18" charset="0"/>
                  </a:rPr>
                  <a:t>error</a:t>
                </a:r>
              </a:p>
              <a:p>
                <a:pPr marL="685800" lvl="1" indent="-285750" algn="just"/>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eqArr>
                          <m:eqArrPr>
                            <m:ctrlPr>
                              <a:rPr lang="en-US" sz="2000" b="0" i="1" smtClean="0">
                                <a:solidFill>
                                  <a:schemeClr val="tx1"/>
                                </a:solidFill>
                                <a:latin typeface="Cambria Math" panose="02040503050406030204" pitchFamily="18" charset="0"/>
                              </a:rPr>
                            </m:ctrlPr>
                          </m:eqArrPr>
                          <m:e>
                            <m:d>
                              <m:dPr>
                                <m:begChr m:val="["/>
                                <m:endChr m:val="]"/>
                                <m:ctrlPr>
                                  <a:rPr lang="en-US" sz="2000" b="0" i="1" smtClean="0">
                                    <a:solidFill>
                                      <a:schemeClr val="tx1"/>
                                    </a:solidFill>
                                    <a:latin typeface="Cambria Math" panose="02040503050406030204" pitchFamily="18" charset="0"/>
                                  </a:rPr>
                                </m:ctrlPr>
                              </m:dPr>
                              <m:e>
                                <m:r>
                                  <m:rPr>
                                    <m:sty m:val="p"/>
                                  </m:rPr>
                                  <a:rPr lang="en-US" sz="2000" b="0" i="0" smtClean="0">
                                    <a:solidFill>
                                      <a:srgbClr val="7030A0"/>
                                    </a:solidFill>
                                    <a:latin typeface="Cambria Math" panose="02040503050406030204" pitchFamily="18" charset="0"/>
                                  </a:rPr>
                                  <m:t>rigid</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volumetric</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
                            <m:d>
                              <m:dPr>
                                <m:begChr m:val="["/>
                                <m:endChr m:val="]"/>
                                <m:ctrlPr>
                                  <a:rPr lang="en-US" sz="2000" b="0" i="1" smtClean="0">
                                    <a:solidFill>
                                      <a:schemeClr val="tx1"/>
                                    </a:solidFill>
                                    <a:latin typeface="Cambria Math" panose="02040503050406030204" pitchFamily="18" charset="0"/>
                                    <a:ea typeface="Cambria Math" panose="02040503050406030204" pitchFamily="18" charset="0"/>
                                  </a:rPr>
                                </m:ctrlPr>
                              </m:dPr>
                              <m:e>
                                <m:r>
                                  <m:rPr>
                                    <m:sty m:val="p"/>
                                  </m:rPr>
                                  <a:rPr lang="en-US" sz="2000" b="0" i="0" smtClean="0">
                                    <a:solidFill>
                                      <a:srgbClr val="7030A0"/>
                                    </a:solidFill>
                                    <a:latin typeface="Cambria Math" panose="02040503050406030204" pitchFamily="18" charset="0"/>
                                    <a:ea typeface="Cambria Math" panose="02040503050406030204" pitchFamily="18" charset="0"/>
                                  </a:rPr>
                                  <m:t>high</m:t>
                                </m:r>
                                <m:r>
                                  <m:rPr>
                                    <m:sty m:val="p"/>
                                  </m:rPr>
                                  <a:rPr lang="en-US" sz="2000">
                                    <a:solidFill>
                                      <a:srgbClr val="7030A0"/>
                                    </a:solidFill>
                                    <a:latin typeface="Cambria Math" panose="02040503050406030204" pitchFamily="18" charset="0"/>
                                    <a:ea typeface="Cambria Math" panose="02040503050406030204" pitchFamily="18" charset="0"/>
                                  </a:rPr>
                                  <m:t>ly</m:t>
                                </m:r>
                                <m:r>
                                  <a:rPr lang="en-US" sz="2000" b="0" i="0" smtClean="0">
                                    <a:solidFill>
                                      <a:srgbClr val="7030A0"/>
                                    </a:solidFill>
                                    <a:latin typeface="Cambria Math" panose="02040503050406030204" pitchFamily="18" charset="0"/>
                                    <a:ea typeface="Cambria Math" panose="02040503050406030204" pitchFamily="18" charset="0"/>
                                  </a:rPr>
                                  <m:t> </m:t>
                                </m:r>
                                <m:r>
                                  <m:rPr>
                                    <m:sty m:val="p"/>
                                  </m:rPr>
                                  <a:rPr lang="en-US" sz="2000" b="0" i="0" smtClean="0">
                                    <a:solidFill>
                                      <a:srgbClr val="7030A0"/>
                                    </a:solidFill>
                                    <a:latin typeface="Cambria Math" panose="02040503050406030204" pitchFamily="18" charset="0"/>
                                    <a:ea typeface="Cambria Math" panose="02040503050406030204" pitchFamily="18" charset="0"/>
                                  </a:rPr>
                                  <m:t>deformable</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surface</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qArr>
                      </m:e>
                    </m:d>
                    <m:r>
                      <a:rPr lang="en-US" sz="2000" b="0" i="1" smtClean="0">
                        <a:solidFill>
                          <a:schemeClr val="tx1"/>
                        </a:solidFill>
                        <a:latin typeface="Cambria Math" panose="02040503050406030204" pitchFamily="18" charset="0"/>
                      </a:rPr>
                      <m:t> [</m:t>
                    </m:r>
                    <m:r>
                      <m:rPr>
                        <m:sty m:val="p"/>
                      </m:rPr>
                      <a:rPr lang="en-US" sz="2000" b="0" i="0" smtClean="0">
                        <a:solidFill>
                          <a:srgbClr val="FF0000"/>
                        </a:solidFill>
                        <a:latin typeface="Cambria Math" panose="02040503050406030204" pitchFamily="18" charset="0"/>
                      </a:rPr>
                      <m:t>hybrid</m:t>
                    </m:r>
                    <m:r>
                      <a:rPr lang="en-US" sz="2000" b="0" i="1" smtClean="0">
                        <a:solidFill>
                          <a:schemeClr val="tx1"/>
                        </a:solidFill>
                        <a:latin typeface="Cambria Math" panose="02040503050406030204" pitchFamily="18" charset="0"/>
                      </a:rPr>
                      <m:t>]</m:t>
                    </m:r>
                  </m:oMath>
                </a14:m>
                <a:endParaRPr lang="en-US" sz="2000" dirty="0" smtClean="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7"/>
                <a:stretch>
                  <a:fillRect l="-467" t="-908"/>
                </a:stretch>
              </a:blipFill>
            </p:spPr>
            <p:txBody>
              <a:bodyPr/>
              <a:lstStyle/>
              <a:p>
                <a:r>
                  <a:rPr lang="en-US">
                    <a:noFill/>
                  </a:rPr>
                  <a:t> </a:t>
                </a:r>
              </a:p>
            </p:txBody>
          </p:sp>
        </mc:Fallback>
      </mc:AlternateContent>
      <p:pic>
        <p:nvPicPr>
          <p:cNvPr id="3" name="samb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9576" t="13817" r="10625" b="13832"/>
          <a:stretch/>
        </p:blipFill>
        <p:spPr>
          <a:xfrm>
            <a:off x="3970521" y="3079706"/>
            <a:ext cx="4129871" cy="2808312"/>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6" name="Rectangle 5"/>
              <p:cNvSpPr/>
              <p:nvPr/>
            </p:nvSpPr>
            <p:spPr>
              <a:xfrm>
                <a:off x="5252229" y="2699628"/>
                <a:ext cx="1566454"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solidFill>
                            <a:schemeClr val="tx1"/>
                          </a:solidFill>
                          <a:latin typeface="Cambria Math" panose="02040503050406030204" pitchFamily="18" charset="0"/>
                        </a:rPr>
                        <m:t>our</m:t>
                      </m:r>
                      <m:r>
                        <a:rPr lang="en-US" b="0" i="0"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method</m:t>
                      </m:r>
                      <m:r>
                        <a:rPr lang="en-US" i="1">
                          <a:latin typeface="Cambria Math" panose="02040503050406030204" pitchFamily="18" charset="0"/>
                        </a:rPr>
                        <m:t>]</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5252229" y="2699628"/>
                <a:ext cx="1566454" cy="369332"/>
              </a:xfrm>
              <a:prstGeom prst="rect">
                <a:avLst/>
              </a:prstGeom>
              <a:blipFill rotWithShape="0">
                <a:blip r:embed="rId9"/>
                <a:stretch>
                  <a:fillRect b="-1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707904" y="5867253"/>
                <a:ext cx="4692310"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a:latin typeface="Cambria Math" panose="02040503050406030204" pitchFamily="18" charset="0"/>
                        </a:rPr>
                        <m:t>[</m:t>
                      </m:r>
                      <m:r>
                        <m:rPr>
                          <m:nor/>
                        </m:rPr>
                        <a:rPr lang="en-US" dirty="0">
                          <a:latin typeface="Cambria" panose="02040503050406030204" pitchFamily="18" charset="0"/>
                        </a:rPr>
                        <m:t>Schaefer</m:t>
                      </m:r>
                      <m:r>
                        <m:rPr>
                          <m:nor/>
                        </m:rPr>
                        <a:rPr lang="en-US" dirty="0">
                          <a:latin typeface="Cambria" panose="02040503050406030204" pitchFamily="18" charset="0"/>
                        </a:rPr>
                        <m:t> &amp; </m:t>
                      </m:r>
                      <m:r>
                        <m:rPr>
                          <m:nor/>
                        </m:rPr>
                        <a:rPr lang="en-US" dirty="0">
                          <a:latin typeface="Cambria" panose="02040503050406030204" pitchFamily="18" charset="0"/>
                        </a:rPr>
                        <m:t>Yuskel</m:t>
                      </m:r>
                      <m:r>
                        <m:rPr>
                          <m:nor/>
                        </m:rPr>
                        <a:rPr lang="en-US" dirty="0">
                          <a:latin typeface="Cambria" panose="02040503050406030204" pitchFamily="18" charset="0"/>
                        </a:rPr>
                        <m:t>, </m:t>
                      </m:r>
                      <m:r>
                        <m:rPr>
                          <m:nor/>
                        </m:rPr>
                        <a:rPr lang="en-US" i="1" dirty="0">
                          <a:latin typeface="Cambria" panose="02040503050406030204" pitchFamily="18" charset="0"/>
                        </a:rPr>
                        <m:t>EG</m:t>
                      </m:r>
                      <m:r>
                        <m:rPr>
                          <m:nor/>
                        </m:rPr>
                        <a:rPr lang="en-US" i="1" dirty="0">
                          <a:latin typeface="Cambria" panose="02040503050406030204" pitchFamily="18" charset="0"/>
                        </a:rPr>
                        <m:t> </m:t>
                      </m:r>
                      <m:r>
                        <m:rPr>
                          <m:nor/>
                        </m:rPr>
                        <a:rPr lang="en-US" i="1" dirty="0">
                          <a:latin typeface="Cambria" panose="02040503050406030204" pitchFamily="18" charset="0"/>
                        </a:rPr>
                        <m:t>symp</m:t>
                      </m:r>
                      <m:r>
                        <m:rPr>
                          <m:nor/>
                        </m:rPr>
                        <a:rPr lang="en-US" i="1" dirty="0">
                          <a:latin typeface="Cambria" panose="02040503050406030204" pitchFamily="18" charset="0"/>
                        </a:rPr>
                        <m:t>. </m:t>
                      </m:r>
                      <m:r>
                        <m:rPr>
                          <m:nor/>
                        </m:rPr>
                        <a:rPr lang="en-US" i="1" dirty="0">
                          <a:latin typeface="Cambria" panose="02040503050406030204" pitchFamily="18" charset="0"/>
                        </a:rPr>
                        <m:t>on</m:t>
                      </m:r>
                      <m:r>
                        <m:rPr>
                          <m:nor/>
                        </m:rPr>
                        <a:rPr lang="en-US" i="1" dirty="0">
                          <a:latin typeface="Cambria" panose="02040503050406030204" pitchFamily="18" charset="0"/>
                        </a:rPr>
                        <m:t> </m:t>
                      </m:r>
                      <m:r>
                        <m:rPr>
                          <m:nor/>
                        </m:rPr>
                        <a:rPr lang="en-US" i="1" dirty="0">
                          <a:latin typeface="Cambria" panose="02040503050406030204" pitchFamily="18" charset="0"/>
                        </a:rPr>
                        <m:t>Geom</m:t>
                      </m:r>
                      <m:r>
                        <m:rPr>
                          <m:nor/>
                        </m:rPr>
                        <a:rPr lang="en-US" i="1" dirty="0">
                          <a:latin typeface="Cambria" panose="02040503050406030204" pitchFamily="18" charset="0"/>
                        </a:rPr>
                        <m:t>.</m:t>
                      </m:r>
                      <m:r>
                        <m:rPr>
                          <m:nor/>
                        </m:rPr>
                        <a:rPr lang="en-US" i="1" dirty="0">
                          <a:latin typeface="Cambria" panose="02040503050406030204" pitchFamily="18" charset="0"/>
                        </a:rPr>
                        <m:t>Pr</m:t>
                      </m:r>
                      <m:r>
                        <m:rPr>
                          <m:nor/>
                        </m:rPr>
                        <a:rPr lang="en-US" i="1" dirty="0">
                          <a:latin typeface="Cambria" panose="02040503050406030204" pitchFamily="18" charset="0"/>
                        </a:rPr>
                        <m:t>. `07</m:t>
                      </m:r>
                      <m:r>
                        <a:rPr lang="en-US" i="1">
                          <a:latin typeface="Cambria Math" panose="02040503050406030204" pitchFamily="18" charset="0"/>
                        </a:rPr>
                        <m:t>]</m:t>
                      </m:r>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3707904" y="5867253"/>
                <a:ext cx="4692310" cy="369332"/>
              </a:xfrm>
              <a:prstGeom prst="rect">
                <a:avLst/>
              </a:prstGeom>
              <a:blipFill rotWithShape="0">
                <a:blip r:embed="rId10"/>
                <a:stretch>
                  <a:fillRect b="-16393"/>
                </a:stretch>
              </a:blipFill>
            </p:spPr>
            <p:txBody>
              <a:bodyPr/>
              <a:lstStyle/>
              <a:p>
                <a:r>
                  <a:rPr lang="en-US">
                    <a:noFill/>
                  </a:rPr>
                  <a:t> </a:t>
                </a:r>
              </a:p>
            </p:txBody>
          </p:sp>
        </mc:Fallback>
      </mc:AlternateContent>
      <p:pic>
        <p:nvPicPr>
          <p:cNvPr id="10" name="samba-ini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l="27059" r="16891"/>
          <a:stretch/>
        </p:blipFill>
        <p:spPr>
          <a:xfrm>
            <a:off x="874177" y="3083041"/>
            <a:ext cx="2088232" cy="2794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13" name="Rectangle 12"/>
              <p:cNvSpPr/>
              <p:nvPr/>
            </p:nvSpPr>
            <p:spPr>
              <a:xfrm>
                <a:off x="588185" y="5867253"/>
                <a:ext cx="2660215"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latin typeface="Cambria Math" panose="02040503050406030204" pitchFamily="18" charset="0"/>
                        </a:rPr>
                        <m:t>per</m:t>
                      </m:r>
                      <m:r>
                        <a:rPr lang="en-US" b="0" i="0" smtClean="0">
                          <a:latin typeface="Cambria Math" panose="02040503050406030204" pitchFamily="18" charset="0"/>
                        </a:rPr>
                        <m:t> </m:t>
                      </m:r>
                      <m:r>
                        <m:rPr>
                          <m:sty m:val="p"/>
                        </m:rPr>
                        <a:rPr lang="en-US" b="0" i="0" smtClean="0">
                          <a:latin typeface="Cambria Math" panose="02040503050406030204" pitchFamily="18" charset="0"/>
                        </a:rPr>
                        <m:t>pose</m:t>
                      </m:r>
                      <m:r>
                        <a:rPr lang="en-US" b="0" i="1" smtClean="0">
                          <a:latin typeface="Cambria Math" panose="02040503050406030204" pitchFamily="18" charset="0"/>
                        </a:rPr>
                        <m:t> </m:t>
                      </m:r>
                      <m:r>
                        <m:rPr>
                          <m:sty m:val="p"/>
                        </m:rPr>
                        <a:rPr lang="en-US" b="0" i="0" smtClean="0">
                          <a:latin typeface="Cambria Math" panose="02040503050406030204" pitchFamily="18" charset="0"/>
                        </a:rPr>
                        <m:t>feature</m:t>
                      </m:r>
                      <m:r>
                        <a:rPr lang="en-US" b="0" i="0" smtClean="0">
                          <a:latin typeface="Cambria Math" panose="02040503050406030204" pitchFamily="18" charset="0"/>
                        </a:rPr>
                        <m:t> </m:t>
                      </m:r>
                      <m:r>
                        <m:rPr>
                          <m:sty m:val="p"/>
                        </m:rPr>
                        <a:rPr lang="en-US" b="0" i="0" smtClean="0">
                          <a:latin typeface="Cambria Math" panose="02040503050406030204" pitchFamily="18" charset="0"/>
                        </a:rPr>
                        <m:t>space</m:t>
                      </m:r>
                      <m:r>
                        <a:rPr lang="en-US" i="1">
                          <a:latin typeface="Cambria Math" panose="02040503050406030204" pitchFamily="18" charset="0"/>
                        </a:rPr>
                        <m:t>]</m:t>
                      </m:r>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88185" y="5867253"/>
                <a:ext cx="2660215" cy="369332"/>
              </a:xfrm>
              <a:prstGeom prst="rect">
                <a:avLst/>
              </a:prstGeom>
              <a:blipFill rotWithShape="0">
                <a:blip r:embed="rId12"/>
                <a:stretch>
                  <a:fillRect b="-16393"/>
                </a:stretch>
              </a:blipFill>
            </p:spPr>
            <p:txBody>
              <a:bodyPr/>
              <a:lstStyle/>
              <a:p>
                <a:r>
                  <a:rPr lang="en-US">
                    <a:noFill/>
                  </a:rPr>
                  <a:t> </a:t>
                </a:r>
              </a:p>
            </p:txBody>
          </p:sp>
        </mc:Fallback>
      </mc:AlternateContent>
    </p:spTree>
    <p:extLst>
      <p:ext uri="{BB962C8B-B14F-4D97-AF65-F5344CB8AC3E}">
        <p14:creationId xmlns:p14="http://schemas.microsoft.com/office/powerpoint/2010/main" val="3260828947"/>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80" fill="hold"/>
                                        <p:tgtEl>
                                          <p:spTgt spid="10"/>
                                        </p:tgtEl>
                                      </p:cBhvr>
                                    </p:cmd>
                                  </p:childTnLst>
                                </p:cTn>
                              </p:par>
                              <p:par>
                                <p:cTn id="7" presetID="1" presetClass="mediacall" presetSubtype="0" fill="hold" nodeType="withEffect">
                                  <p:stCondLst>
                                    <p:cond delay="0"/>
                                  </p:stCondLst>
                                  <p:childTnLst>
                                    <p:cmd type="call" cmd="playFrom(0.0)">
                                      <p:cBhvr>
                                        <p:cTn id="8" dur="20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0"/>
                </p:tgtEl>
              </p:cMediaNode>
            </p:video>
            <p:video>
              <p:cMediaNode vol="80000">
                <p:cTn id="10" repeatCount="indefinite"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latin typeface="Cambria" panose="02040503050406030204" pitchFamily="18" charset="0"/>
              </a:rPr>
              <a:t>Experimental </a:t>
            </a:r>
            <a:r>
              <a:rPr lang="en-US" dirty="0" smtClean="0">
                <a:latin typeface="Cambria" panose="02040503050406030204" pitchFamily="18" charset="0"/>
              </a:rPr>
              <a:t>Study IV</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26</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Quality Analysis III – </a:t>
                </a:r>
                <a:r>
                  <a:rPr lang="en-US" sz="2400" i="1" dirty="0" smtClean="0">
                    <a:latin typeface="Cambria" panose="02040503050406030204" pitchFamily="18" charset="0"/>
                  </a:rPr>
                  <a:t>Handstand</a:t>
                </a:r>
                <a:r>
                  <a:rPr lang="en-US" sz="2400" dirty="0" smtClean="0">
                    <a:latin typeface="Cambria" panose="02040503050406030204" pitchFamily="18" charset="0"/>
                  </a:rPr>
                  <a:t> animation</a:t>
                </a:r>
                <a:endParaRPr lang="en-US" sz="2400" dirty="0">
                  <a:latin typeface="Cambria" panose="02040503050406030204" pitchFamily="18" charset="0"/>
                </a:endParaRPr>
              </a:p>
              <a:p>
                <a:pPr marL="685800" lvl="1" indent="-285750" algn="just"/>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𝐸</m:t>
                        </m:r>
                      </m:e>
                      <m:sub>
                        <m:r>
                          <a:rPr lang="en-US" sz="2000" b="0" i="1" smtClean="0">
                            <a:solidFill>
                              <a:schemeClr val="tx1"/>
                            </a:solidFill>
                            <a:latin typeface="Cambria Math" panose="02040503050406030204" pitchFamily="18" charset="0"/>
                          </a:rPr>
                          <m:t>𝑅𝑀𝑆</m:t>
                        </m:r>
                      </m:sub>
                    </m:sSub>
                    <m:r>
                      <a:rPr lang="en-US" sz="2000" b="0" i="1" smtClean="0">
                        <a:solidFill>
                          <a:schemeClr val="tx1"/>
                        </a:solidFill>
                        <a:latin typeface="Cambria Math" panose="02040503050406030204" pitchFamily="18" charset="0"/>
                      </a:rPr>
                      <m:t>:</m:t>
                    </m:r>
                  </m:oMath>
                </a14:m>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skinning approximation </a:t>
                </a:r>
                <a:r>
                  <a:rPr lang="en-US" sz="2000" dirty="0" smtClean="0">
                    <a:solidFill>
                      <a:schemeClr val="tx1"/>
                    </a:solidFill>
                    <a:latin typeface="Cambria" panose="02040503050406030204" pitchFamily="18" charset="0"/>
                  </a:rPr>
                  <a:t>error</a:t>
                </a:r>
              </a:p>
              <a:p>
                <a:pPr marL="685800" lvl="1" indent="-285750" algn="just"/>
                <a14:m>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eqArr>
                          <m:eqArrPr>
                            <m:ctrlPr>
                              <a:rPr lang="en-US" sz="2000" b="0" i="1" smtClean="0">
                                <a:solidFill>
                                  <a:schemeClr val="tx1"/>
                                </a:solidFill>
                                <a:latin typeface="Cambria Math" panose="02040503050406030204" pitchFamily="18" charset="0"/>
                              </a:rPr>
                            </m:ctrlPr>
                          </m:eqArrPr>
                          <m:e>
                            <m:d>
                              <m:dPr>
                                <m:begChr m:val="["/>
                                <m:endChr m:val="]"/>
                                <m:ctrlPr>
                                  <a:rPr lang="en-US" sz="2000" b="0" i="1" smtClean="0">
                                    <a:solidFill>
                                      <a:schemeClr val="tx1"/>
                                    </a:solidFill>
                                    <a:latin typeface="Cambria Math" panose="02040503050406030204" pitchFamily="18" charset="0"/>
                                  </a:rPr>
                                </m:ctrlPr>
                              </m:dPr>
                              <m:e>
                                <m:r>
                                  <m:rPr>
                                    <m:sty m:val="p"/>
                                  </m:rPr>
                                  <a:rPr lang="en-US" sz="2000" b="0" i="0" smtClean="0">
                                    <a:solidFill>
                                      <a:srgbClr val="7030A0"/>
                                    </a:solidFill>
                                    <a:latin typeface="Cambria Math" panose="02040503050406030204" pitchFamily="18" charset="0"/>
                                  </a:rPr>
                                  <m:t>rigid</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volumetric</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
                            <m:d>
                              <m:dPr>
                                <m:begChr m:val="["/>
                                <m:endChr m:val="]"/>
                                <m:ctrlPr>
                                  <a:rPr lang="en-US" sz="2000" b="0" i="1" smtClean="0">
                                    <a:solidFill>
                                      <a:schemeClr val="tx1"/>
                                    </a:solidFill>
                                    <a:latin typeface="Cambria Math" panose="02040503050406030204" pitchFamily="18" charset="0"/>
                                    <a:ea typeface="Cambria Math" panose="02040503050406030204" pitchFamily="18" charset="0"/>
                                  </a:rPr>
                                </m:ctrlPr>
                              </m:dPr>
                              <m:e>
                                <m:r>
                                  <m:rPr>
                                    <m:sty m:val="p"/>
                                  </m:rPr>
                                  <a:rPr lang="en-US" sz="2000" b="0" i="0" smtClean="0">
                                    <a:solidFill>
                                      <a:srgbClr val="7030A0"/>
                                    </a:solidFill>
                                    <a:latin typeface="Cambria Math" panose="02040503050406030204" pitchFamily="18" charset="0"/>
                                    <a:ea typeface="Cambria Math" panose="02040503050406030204" pitchFamily="18" charset="0"/>
                                  </a:rPr>
                                  <m:t>high</m:t>
                                </m:r>
                                <m:r>
                                  <m:rPr>
                                    <m:sty m:val="p"/>
                                  </m:rPr>
                                  <a:rPr lang="en-US" sz="2000">
                                    <a:solidFill>
                                      <a:srgbClr val="7030A0"/>
                                    </a:solidFill>
                                    <a:latin typeface="Cambria Math" panose="02040503050406030204" pitchFamily="18" charset="0"/>
                                    <a:ea typeface="Cambria Math" panose="02040503050406030204" pitchFamily="18" charset="0"/>
                                  </a:rPr>
                                  <m:t>ly</m:t>
                                </m:r>
                                <m:r>
                                  <a:rPr lang="en-US" sz="2000" b="0" i="0" smtClean="0">
                                    <a:solidFill>
                                      <a:srgbClr val="7030A0"/>
                                    </a:solidFill>
                                    <a:latin typeface="Cambria Math" panose="02040503050406030204" pitchFamily="18" charset="0"/>
                                    <a:ea typeface="Cambria Math" panose="02040503050406030204" pitchFamily="18" charset="0"/>
                                  </a:rPr>
                                  <m:t> </m:t>
                                </m:r>
                                <m:r>
                                  <m:rPr>
                                    <m:sty m:val="p"/>
                                  </m:rPr>
                                  <a:rPr lang="en-US" sz="2000" b="0" i="0" smtClean="0">
                                    <a:solidFill>
                                      <a:srgbClr val="7030A0"/>
                                    </a:solidFill>
                                    <a:latin typeface="Cambria Math" panose="02040503050406030204" pitchFamily="18" charset="0"/>
                                    <a:ea typeface="Cambria Math" panose="02040503050406030204" pitchFamily="18" charset="0"/>
                                  </a:rPr>
                                  <m:t>deformable</m:t>
                                </m:r>
                              </m:e>
                            </m:d>
                            <m:r>
                              <a:rPr lang="en-US" sz="2000" b="0" i="1" smtClean="0">
                                <a:solidFill>
                                  <a:schemeClr val="tx1"/>
                                </a:solidFill>
                                <a:latin typeface="Cambria Math" panose="02040503050406030204" pitchFamily="18" charset="0"/>
                                <a:ea typeface="Cambria Math" panose="02040503050406030204" pitchFamily="18" charset="0"/>
                              </a:rPr>
                              <m:t>→[</m:t>
                            </m:r>
                            <m:r>
                              <m:rPr>
                                <m:sty m:val="p"/>
                              </m:rPr>
                              <a:rPr lang="en-US" sz="2000" b="0" i="0" smtClean="0">
                                <a:solidFill>
                                  <a:schemeClr val="accent3"/>
                                </a:solidFill>
                                <a:latin typeface="Cambria Math" panose="02040503050406030204" pitchFamily="18" charset="0"/>
                                <a:ea typeface="Cambria Math" panose="02040503050406030204" pitchFamily="18" charset="0"/>
                              </a:rPr>
                              <m:t>surface</m:t>
                            </m:r>
                            <m:r>
                              <a:rPr lang="en-US" sz="2000" b="0" i="0" smtClean="0">
                                <a:solidFill>
                                  <a:schemeClr val="accent3"/>
                                </a:solidFill>
                                <a:latin typeface="Cambria Math" panose="02040503050406030204" pitchFamily="18" charset="0"/>
                                <a:ea typeface="Cambria Math" panose="02040503050406030204" pitchFamily="18" charset="0"/>
                              </a:rPr>
                              <m:t> </m:t>
                            </m:r>
                            <m:r>
                              <m:rPr>
                                <m:sty m:val="p"/>
                              </m:rPr>
                              <a:rPr lang="en-US" sz="2000" b="0" i="0" smtClean="0">
                                <a:solidFill>
                                  <a:schemeClr val="accent3"/>
                                </a:solidFill>
                                <a:latin typeface="Cambria Math" panose="02040503050406030204" pitchFamily="18" charset="0"/>
                                <a:ea typeface="Cambria Math" panose="02040503050406030204" pitchFamily="18" charset="0"/>
                              </a:rPr>
                              <m:t>parts</m:t>
                            </m:r>
                            <m:r>
                              <a:rPr lang="en-US" sz="2000" b="0" i="1" smtClean="0">
                                <a:solidFill>
                                  <a:schemeClr val="tx1"/>
                                </a:solidFill>
                                <a:latin typeface="Cambria Math" panose="02040503050406030204" pitchFamily="18" charset="0"/>
                                <a:ea typeface="Cambria Math" panose="02040503050406030204" pitchFamily="18" charset="0"/>
                              </a:rPr>
                              <m:t>]</m:t>
                            </m:r>
                          </m:e>
                        </m:eqArr>
                      </m:e>
                    </m:d>
                    <m:r>
                      <a:rPr lang="en-US" sz="2000" b="0" i="1" smtClean="0">
                        <a:solidFill>
                          <a:schemeClr val="tx1"/>
                        </a:solidFill>
                        <a:latin typeface="Cambria Math" panose="02040503050406030204" pitchFamily="18" charset="0"/>
                      </a:rPr>
                      <m:t> [</m:t>
                    </m:r>
                    <m:r>
                      <m:rPr>
                        <m:sty m:val="p"/>
                      </m:rPr>
                      <a:rPr lang="en-US" sz="2000" b="0" i="0" smtClean="0">
                        <a:solidFill>
                          <a:srgbClr val="FF0000"/>
                        </a:solidFill>
                        <a:latin typeface="Cambria Math" panose="02040503050406030204" pitchFamily="18" charset="0"/>
                      </a:rPr>
                      <m:t>hybrid</m:t>
                    </m:r>
                    <m:r>
                      <a:rPr lang="en-US" sz="2000" b="0" i="1" smtClean="0">
                        <a:solidFill>
                          <a:schemeClr val="tx1"/>
                        </a:solidFill>
                        <a:latin typeface="Cambria Math" panose="02040503050406030204" pitchFamily="18" charset="0"/>
                      </a:rPr>
                      <m:t>]</m:t>
                    </m:r>
                  </m:oMath>
                </a14:m>
                <a:endParaRPr lang="en-US" sz="2000" dirty="0" smtClean="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7"/>
                <a:stretch>
                  <a:fillRect l="-467" t="-9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302267" y="2607850"/>
                <a:ext cx="1566454"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solidFill>
                            <a:schemeClr val="tx1"/>
                          </a:solidFill>
                          <a:latin typeface="Cambria Math" panose="02040503050406030204" pitchFamily="18" charset="0"/>
                        </a:rPr>
                        <m:t>our</m:t>
                      </m:r>
                      <m:r>
                        <a:rPr lang="en-US" b="0" i="0"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method</m:t>
                      </m:r>
                      <m:r>
                        <a:rPr lang="en-US" i="1">
                          <a:latin typeface="Cambria Math" panose="02040503050406030204" pitchFamily="18" charset="0"/>
                        </a:rPr>
                        <m:t>]</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5302267" y="2607850"/>
                <a:ext cx="1566454" cy="369332"/>
              </a:xfrm>
              <a:prstGeom prst="rect">
                <a:avLst/>
              </a:prstGeom>
              <a:blipFill rotWithShape="0">
                <a:blip r:embed="rId8"/>
                <a:stretch>
                  <a:fillRect b="-1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347864" y="5831037"/>
                <a:ext cx="5475260" cy="369332"/>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nor/>
                        </m:rPr>
                        <a:rPr lang="en-US" dirty="0">
                          <a:latin typeface="Cambria" panose="02040503050406030204" pitchFamily="18" charset="0"/>
                        </a:rPr>
                        <m:t>Schaefer</m:t>
                      </m:r>
                      <m:r>
                        <m:rPr>
                          <m:nor/>
                        </m:rPr>
                        <a:rPr lang="en-US" dirty="0">
                          <a:latin typeface="Cambria" panose="02040503050406030204" pitchFamily="18" charset="0"/>
                        </a:rPr>
                        <m:t> &amp; </m:t>
                      </m:r>
                      <m:r>
                        <m:rPr>
                          <m:nor/>
                        </m:rPr>
                        <a:rPr lang="en-US" dirty="0">
                          <a:latin typeface="Cambria" panose="02040503050406030204" pitchFamily="18" charset="0"/>
                        </a:rPr>
                        <m:t>Yuskel</m:t>
                      </m:r>
                      <m:r>
                        <m:rPr>
                          <m:nor/>
                        </m:rPr>
                        <a:rPr lang="en-US" dirty="0">
                          <a:latin typeface="Cambria" panose="02040503050406030204" pitchFamily="18" charset="0"/>
                        </a:rPr>
                        <m:t>, </m:t>
                      </m:r>
                      <m:r>
                        <m:rPr>
                          <m:nor/>
                        </m:rPr>
                        <a:rPr lang="en-US" i="1" dirty="0">
                          <a:latin typeface="Cambria" panose="02040503050406030204" pitchFamily="18" charset="0"/>
                        </a:rPr>
                        <m:t>EG</m:t>
                      </m:r>
                      <m:r>
                        <m:rPr>
                          <m:nor/>
                        </m:rPr>
                        <a:rPr lang="en-US" i="1" dirty="0">
                          <a:latin typeface="Cambria" panose="02040503050406030204" pitchFamily="18" charset="0"/>
                        </a:rPr>
                        <m:t> </m:t>
                      </m:r>
                      <m:r>
                        <m:rPr>
                          <m:nor/>
                        </m:rPr>
                        <a:rPr lang="en-US" i="1" dirty="0">
                          <a:latin typeface="Cambria" panose="02040503050406030204" pitchFamily="18" charset="0"/>
                        </a:rPr>
                        <m:t>symp</m:t>
                      </m:r>
                      <m:r>
                        <m:rPr>
                          <m:nor/>
                        </m:rPr>
                        <a:rPr lang="en-US" i="1" dirty="0">
                          <a:latin typeface="Cambria" panose="02040503050406030204" pitchFamily="18" charset="0"/>
                        </a:rPr>
                        <m:t>. </m:t>
                      </m:r>
                      <m:r>
                        <m:rPr>
                          <m:nor/>
                        </m:rPr>
                        <a:rPr lang="en-US" i="1" dirty="0">
                          <a:latin typeface="Cambria" panose="02040503050406030204" pitchFamily="18" charset="0"/>
                        </a:rPr>
                        <m:t>on</m:t>
                      </m:r>
                      <m:r>
                        <m:rPr>
                          <m:nor/>
                        </m:rPr>
                        <a:rPr lang="en-US" i="1" dirty="0">
                          <a:latin typeface="Cambria" panose="02040503050406030204" pitchFamily="18" charset="0"/>
                        </a:rPr>
                        <m:t> </m:t>
                      </m:r>
                      <m:r>
                        <m:rPr>
                          <m:nor/>
                        </m:rPr>
                        <a:rPr lang="en-US" i="1" dirty="0">
                          <a:latin typeface="Cambria" panose="02040503050406030204" pitchFamily="18" charset="0"/>
                        </a:rPr>
                        <m:t>Geom</m:t>
                      </m:r>
                      <m:r>
                        <m:rPr>
                          <m:nor/>
                        </m:rPr>
                        <a:rPr lang="en-US" i="1" dirty="0">
                          <a:latin typeface="Cambria" panose="02040503050406030204" pitchFamily="18" charset="0"/>
                        </a:rPr>
                        <m:t>.</m:t>
                      </m:r>
                      <m:r>
                        <m:rPr>
                          <m:nor/>
                        </m:rPr>
                        <a:rPr lang="en-US" i="1" dirty="0">
                          <a:latin typeface="Cambria" panose="02040503050406030204" pitchFamily="18" charset="0"/>
                        </a:rPr>
                        <m:t>Pr</m:t>
                      </m:r>
                      <m:r>
                        <m:rPr>
                          <m:nor/>
                        </m:rPr>
                        <a:rPr lang="en-US" i="1" dirty="0">
                          <a:latin typeface="Cambria" panose="02040503050406030204" pitchFamily="18" charset="0"/>
                        </a:rPr>
                        <m:t>. `07</m:t>
                      </m:r>
                      <m:r>
                        <a:rPr lang="en-US" i="1">
                          <a:latin typeface="Cambria Math" panose="02040503050406030204" pitchFamily="18" charset="0"/>
                        </a:rPr>
                        <m:t>]</m:t>
                      </m:r>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3347864" y="5831037"/>
                <a:ext cx="5475260" cy="369332"/>
              </a:xfrm>
              <a:prstGeom prst="rect">
                <a:avLst/>
              </a:prstGeom>
              <a:blipFill rotWithShape="0">
                <a:blip r:embed="rId9"/>
                <a:stretch>
                  <a:fillRect b="-18333"/>
                </a:stretch>
              </a:blipFill>
            </p:spPr>
            <p:txBody>
              <a:bodyPr/>
              <a:lstStyle/>
              <a:p>
                <a:r>
                  <a:rPr lang="en-US">
                    <a:noFill/>
                  </a:rPr>
                  <a:t> </a:t>
                </a:r>
              </a:p>
            </p:txBody>
          </p:sp>
        </mc:Fallback>
      </mc:AlternateContent>
      <p:pic>
        <p:nvPicPr>
          <p:cNvPr id="13" name="handstand-in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13734" r="16380"/>
          <a:stretch/>
        </p:blipFill>
        <p:spPr>
          <a:xfrm>
            <a:off x="611560" y="2997512"/>
            <a:ext cx="2618452" cy="2810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handstand">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l="2838" t="12599" r="2664" b="13377"/>
          <a:stretch/>
        </p:blipFill>
        <p:spPr>
          <a:xfrm>
            <a:off x="3623946" y="2997512"/>
            <a:ext cx="4823020" cy="2833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16" name="Rectangle 15"/>
              <p:cNvSpPr/>
              <p:nvPr/>
            </p:nvSpPr>
            <p:spPr>
              <a:xfrm>
                <a:off x="588185" y="5867253"/>
                <a:ext cx="2660215"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latin typeface="Cambria Math" panose="02040503050406030204" pitchFamily="18" charset="0"/>
                        </a:rPr>
                        <m:t>per</m:t>
                      </m:r>
                      <m:r>
                        <a:rPr lang="en-US" b="0" i="0" smtClean="0">
                          <a:latin typeface="Cambria Math" panose="02040503050406030204" pitchFamily="18" charset="0"/>
                        </a:rPr>
                        <m:t> </m:t>
                      </m:r>
                      <m:r>
                        <m:rPr>
                          <m:sty m:val="p"/>
                        </m:rPr>
                        <a:rPr lang="en-US" b="0" i="0" smtClean="0">
                          <a:latin typeface="Cambria Math" panose="02040503050406030204" pitchFamily="18" charset="0"/>
                        </a:rPr>
                        <m:t>pose</m:t>
                      </m:r>
                      <m:r>
                        <a:rPr lang="en-US" b="0" i="1" smtClean="0">
                          <a:latin typeface="Cambria Math" panose="02040503050406030204" pitchFamily="18" charset="0"/>
                        </a:rPr>
                        <m:t> </m:t>
                      </m:r>
                      <m:r>
                        <m:rPr>
                          <m:sty m:val="p"/>
                        </m:rPr>
                        <a:rPr lang="en-US" b="0" i="0" smtClean="0">
                          <a:latin typeface="Cambria Math" panose="02040503050406030204" pitchFamily="18" charset="0"/>
                        </a:rPr>
                        <m:t>feature</m:t>
                      </m:r>
                      <m:r>
                        <a:rPr lang="en-US" b="0" i="0" smtClean="0">
                          <a:latin typeface="Cambria Math" panose="02040503050406030204" pitchFamily="18" charset="0"/>
                        </a:rPr>
                        <m:t> </m:t>
                      </m:r>
                      <m:r>
                        <m:rPr>
                          <m:sty m:val="p"/>
                        </m:rPr>
                        <a:rPr lang="en-US" b="0" i="0" smtClean="0">
                          <a:latin typeface="Cambria Math" panose="02040503050406030204" pitchFamily="18" charset="0"/>
                        </a:rPr>
                        <m:t>space</m:t>
                      </m:r>
                      <m:r>
                        <a:rPr lang="en-US" i="1">
                          <a:latin typeface="Cambria Math" panose="02040503050406030204" pitchFamily="18" charset="0"/>
                        </a:rPr>
                        <m:t>]</m:t>
                      </m:r>
                    </m:oMath>
                  </m:oMathPara>
                </a14:m>
                <a:endParaRPr lang="en-US" dirty="0"/>
              </a:p>
            </p:txBody>
          </p:sp>
        </mc:Choice>
        <mc:Fallback xmlns="">
          <p:sp>
            <p:nvSpPr>
              <p:cNvPr id="16" name="Rectangle 15"/>
              <p:cNvSpPr>
                <a:spLocks noRot="1" noChangeAspect="1" noMove="1" noResize="1" noEditPoints="1" noAdjustHandles="1" noChangeArrowheads="1" noChangeShapeType="1" noTextEdit="1"/>
              </p:cNvSpPr>
              <p:nvPr/>
            </p:nvSpPr>
            <p:spPr>
              <a:xfrm>
                <a:off x="588185" y="5867253"/>
                <a:ext cx="2660215" cy="369332"/>
              </a:xfrm>
              <a:prstGeom prst="rect">
                <a:avLst/>
              </a:prstGeom>
              <a:blipFill rotWithShape="0">
                <a:blip r:embed="rId12"/>
                <a:stretch>
                  <a:fillRect b="-16393"/>
                </a:stretch>
              </a:blipFill>
            </p:spPr>
            <p:txBody>
              <a:bodyPr/>
              <a:lstStyle/>
              <a:p>
                <a:r>
                  <a:rPr lang="en-US">
                    <a:noFill/>
                  </a:rPr>
                  <a:t> </a:t>
                </a:r>
              </a:p>
            </p:txBody>
          </p:sp>
        </mc:Fallback>
      </mc:AlternateContent>
    </p:spTree>
    <p:extLst>
      <p:ext uri="{BB962C8B-B14F-4D97-AF65-F5344CB8AC3E}">
        <p14:creationId xmlns:p14="http://schemas.microsoft.com/office/powerpoint/2010/main" val="3095873098"/>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13"/>
                                        </p:tgtEl>
                                      </p:cBhvr>
                                    </p:cmd>
                                  </p:childTnLst>
                                </p:cTn>
                              </p:par>
                              <p:par>
                                <p:cTn id="7" presetID="1" presetClass="mediacall" presetSubtype="0" fill="hold" nodeType="withEffect">
                                  <p:stCondLst>
                                    <p:cond delay="0"/>
                                  </p:stCondLst>
                                  <p:childTnLst>
                                    <p:cmd type="call" cmd="playFrom(0.0)">
                                      <p:cBhvr>
                                        <p:cTn id="8" dur="212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3"/>
                </p:tgtEl>
              </p:cMediaNode>
            </p:video>
            <p:video>
              <p:cMediaNode vol="80000">
                <p:cTn id="10" repeatCount="indefinite" fill="hold" display="0">
                  <p:stCondLst>
                    <p:cond delay="indefinite"/>
                  </p:stCondLst>
                </p:cTn>
                <p:tgtEl>
                  <p:spTgt spid="1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Limitations</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27</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Performance </a:t>
                </a:r>
                <a:r>
                  <a:rPr lang="en-US" sz="2400" dirty="0">
                    <a:latin typeface="Cambria" panose="02040503050406030204" pitchFamily="18" charset="0"/>
                  </a:rPr>
                  <a:t>Analysis</a:t>
                </a:r>
              </a:p>
              <a:p>
                <a:pPr marL="685800" lvl="1" indent="-285750" algn="just"/>
                <a:r>
                  <a:rPr lang="en-US" sz="2000" dirty="0">
                    <a:solidFill>
                      <a:schemeClr val="tx1"/>
                    </a:solidFill>
                    <a:latin typeface="Cambria" panose="02040503050406030204" pitchFamily="18" charset="0"/>
                  </a:rPr>
                  <a:t>depends on </a:t>
                </a:r>
                <a:r>
                  <a:rPr lang="en-US" sz="2000" i="1" dirty="0" smtClean="0">
                    <a:solidFill>
                      <a:schemeClr val="tx1"/>
                    </a:solidFill>
                    <a:latin typeface="Cambria" panose="02040503050406030204" pitchFamily="18" charset="0"/>
                  </a:rPr>
                  <a:t>computation time</a:t>
                </a:r>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of individual pose </a:t>
                </a:r>
                <a:r>
                  <a:rPr lang="en-US" sz="2000" dirty="0" smtClean="0">
                    <a:solidFill>
                      <a:schemeClr val="tx1"/>
                    </a:solidFill>
                    <a:latin typeface="Cambria" panose="02040503050406030204" pitchFamily="18" charset="0"/>
                  </a:rPr>
                  <a:t>partitionings:</a:t>
                </a:r>
              </a:p>
              <a:p>
                <a:pPr marL="977900" lvl="2" indent="-292100" algn="just"/>
                <a14:m>
                  <m:oMath xmlns:m="http://schemas.openxmlformats.org/officeDocument/2006/math">
                    <m:r>
                      <a:rPr lang="en-US" sz="1700" b="0" i="1" smtClean="0">
                        <a:solidFill>
                          <a:schemeClr val="tx1"/>
                        </a:solidFill>
                        <a:latin typeface="Cambria Math" panose="02040503050406030204" pitchFamily="18" charset="0"/>
                      </a:rPr>
                      <m:t>&gt;90</m:t>
                    </m:r>
                    <m:r>
                      <a:rPr lang="en-US" sz="1700" b="0" i="1" smtClean="0">
                        <a:solidFill>
                          <a:schemeClr val="tx1"/>
                        </a:solidFill>
                        <a:latin typeface="Cambria Math" panose="02040503050406030204" pitchFamily="18" charset="0"/>
                        <a:ea typeface="Cambria Math" panose="02040503050406030204" pitchFamily="18" charset="0"/>
                      </a:rPr>
                      <m:t>%</m:t>
                    </m:r>
                  </m:oMath>
                </a14:m>
                <a:r>
                  <a:rPr lang="en-US" sz="1700" dirty="0" smtClean="0">
                    <a:solidFill>
                      <a:schemeClr val="tx1"/>
                    </a:solidFill>
                    <a:latin typeface="Cambria" panose="02040503050406030204" pitchFamily="18" charset="0"/>
                  </a:rPr>
                  <a:t> of the total time</a:t>
                </a:r>
              </a:p>
              <a:p>
                <a:pPr marL="977900" lvl="2" indent="-292100" algn="just"/>
                <a:r>
                  <a:rPr lang="en-US" sz="1700" dirty="0" smtClean="0">
                    <a:solidFill>
                      <a:schemeClr val="tx1"/>
                    </a:solidFill>
                    <a:latin typeface="Cambria" panose="02040503050406030204" pitchFamily="18" charset="0"/>
                  </a:rPr>
                  <a:t>GPU-accelerated clustering ?</a:t>
                </a: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3"/>
                <a:stretch>
                  <a:fillRect l="-467" t="-908"/>
                </a:stretch>
              </a:blipFill>
            </p:spPr>
            <p:txBody>
              <a:bodyPr/>
              <a:lstStyle/>
              <a:p>
                <a:r>
                  <a:rPr lang="en-US">
                    <a:noFill/>
                  </a:rPr>
                  <a:t> </a:t>
                </a:r>
              </a:p>
            </p:txBody>
          </p:sp>
        </mc:Fallback>
      </mc:AlternateContent>
    </p:spTree>
    <p:extLst>
      <p:ext uri="{BB962C8B-B14F-4D97-AF65-F5344CB8AC3E}">
        <p14:creationId xmlns:p14="http://schemas.microsoft.com/office/powerpoint/2010/main" val="1135493429"/>
      </p:ext>
    </p:extLst>
  </p:cSld>
  <p:clrMapOvr>
    <a:masterClrMapping/>
  </p:clrMapOvr>
  <p:transition advClick="0">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Limitations</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28</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Performance </a:t>
                </a:r>
                <a:r>
                  <a:rPr lang="en-US" sz="2400" dirty="0">
                    <a:latin typeface="Cambria" panose="02040503050406030204" pitchFamily="18" charset="0"/>
                  </a:rPr>
                  <a:t>Analysis</a:t>
                </a:r>
              </a:p>
              <a:p>
                <a:pPr marL="685800" lvl="1" indent="-285750" algn="just"/>
                <a:r>
                  <a:rPr lang="en-US" sz="2000" dirty="0">
                    <a:solidFill>
                      <a:schemeClr val="tx1"/>
                    </a:solidFill>
                    <a:latin typeface="Cambria" panose="02040503050406030204" pitchFamily="18" charset="0"/>
                  </a:rPr>
                  <a:t>depends on </a:t>
                </a:r>
                <a:r>
                  <a:rPr lang="en-US" sz="2000" i="1" dirty="0" smtClean="0">
                    <a:solidFill>
                      <a:schemeClr val="tx1"/>
                    </a:solidFill>
                    <a:latin typeface="Cambria" panose="02040503050406030204" pitchFamily="18" charset="0"/>
                  </a:rPr>
                  <a:t>computation time</a:t>
                </a:r>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of individual pose </a:t>
                </a:r>
                <a:r>
                  <a:rPr lang="en-US" sz="2000" dirty="0" smtClean="0">
                    <a:solidFill>
                      <a:schemeClr val="tx1"/>
                    </a:solidFill>
                    <a:latin typeface="Cambria" panose="02040503050406030204" pitchFamily="18" charset="0"/>
                  </a:rPr>
                  <a:t>partitionings:</a:t>
                </a:r>
              </a:p>
              <a:p>
                <a:pPr marL="977900" lvl="2" indent="-292100" algn="just"/>
                <a14:m>
                  <m:oMath xmlns:m="http://schemas.openxmlformats.org/officeDocument/2006/math">
                    <m:r>
                      <a:rPr lang="en-US" sz="1700" b="0" i="1" smtClean="0">
                        <a:solidFill>
                          <a:schemeClr val="tx1"/>
                        </a:solidFill>
                        <a:latin typeface="Cambria Math" panose="02040503050406030204" pitchFamily="18" charset="0"/>
                      </a:rPr>
                      <m:t>&gt;90</m:t>
                    </m:r>
                    <m:r>
                      <a:rPr lang="en-US" sz="1700" b="0" i="1" smtClean="0">
                        <a:solidFill>
                          <a:schemeClr val="tx1"/>
                        </a:solidFill>
                        <a:latin typeface="Cambria Math" panose="02040503050406030204" pitchFamily="18" charset="0"/>
                        <a:ea typeface="Cambria Math" panose="02040503050406030204" pitchFamily="18" charset="0"/>
                      </a:rPr>
                      <m:t>%</m:t>
                    </m:r>
                  </m:oMath>
                </a14:m>
                <a:r>
                  <a:rPr lang="en-US" sz="1700" dirty="0" smtClean="0">
                    <a:solidFill>
                      <a:schemeClr val="tx1"/>
                    </a:solidFill>
                    <a:latin typeface="Cambria" panose="02040503050406030204" pitchFamily="18" charset="0"/>
                  </a:rPr>
                  <a:t> of the total time</a:t>
                </a:r>
              </a:p>
              <a:p>
                <a:pPr marL="977900" lvl="2" indent="-292100" algn="just"/>
                <a:r>
                  <a:rPr lang="en-US" sz="1700" dirty="0" smtClean="0">
                    <a:solidFill>
                      <a:schemeClr val="tx1"/>
                    </a:solidFill>
                    <a:latin typeface="Cambria" panose="02040503050406030204" pitchFamily="18" charset="0"/>
                  </a:rPr>
                  <a:t>GPU-accelerated clustering ?</a:t>
                </a:r>
              </a:p>
              <a:p>
                <a:r>
                  <a:rPr lang="en-US" sz="2400" dirty="0" smtClean="0">
                    <a:latin typeface="Cambria" panose="02040503050406030204" pitchFamily="18" charset="0"/>
                  </a:rPr>
                  <a:t>Quality </a:t>
                </a:r>
                <a:r>
                  <a:rPr lang="en-US" sz="2400" dirty="0">
                    <a:latin typeface="Cambria" panose="02040503050406030204" pitchFamily="18" charset="0"/>
                  </a:rPr>
                  <a:t>Analysis</a:t>
                </a:r>
              </a:p>
              <a:p>
                <a:pPr marL="685800" lvl="1" indent="-285750" algn="just"/>
                <a14:m>
                  <m:oMath xmlns:m="http://schemas.openxmlformats.org/officeDocument/2006/math">
                    <m:r>
                      <m:rPr>
                        <m:sty m:val="p"/>
                      </m:rPr>
                      <a:rPr lang="en-US" sz="2000" b="0" i="0">
                        <a:solidFill>
                          <a:schemeClr val="tx1"/>
                        </a:solidFill>
                        <a:latin typeface="Cambria Math" panose="02040503050406030204" pitchFamily="18" charset="0"/>
                      </a:rPr>
                      <m:t>depends</m:t>
                    </m:r>
                    <m:r>
                      <a:rPr lang="en-US" sz="2000" b="0" i="0">
                        <a:solidFill>
                          <a:schemeClr val="tx1"/>
                        </a:solidFill>
                        <a:latin typeface="Cambria Math" panose="02040503050406030204" pitchFamily="18" charset="0"/>
                      </a:rPr>
                      <m:t> </m:t>
                    </m:r>
                    <m:r>
                      <m:rPr>
                        <m:sty m:val="p"/>
                      </m:rPr>
                      <a:rPr lang="en-US" sz="2000" b="0" i="0">
                        <a:solidFill>
                          <a:schemeClr val="tx1"/>
                        </a:solidFill>
                        <a:latin typeface="Cambria Math" panose="02040503050406030204" pitchFamily="18" charset="0"/>
                      </a:rPr>
                      <m:t>on</m:t>
                    </m:r>
                    <m:r>
                      <a:rPr lang="en-US" sz="2000" b="0" i="0">
                        <a:solidFill>
                          <a:schemeClr val="tx1"/>
                        </a:solidFill>
                        <a:latin typeface="Cambria Math" panose="02040503050406030204" pitchFamily="18" charset="0"/>
                      </a:rPr>
                      <m:t> </m:t>
                    </m:r>
                    <m:r>
                      <a:rPr lang="en-US" sz="2000" i="1">
                        <a:solidFill>
                          <a:schemeClr val="tx1"/>
                        </a:solidFill>
                        <a:latin typeface="Cambria Math" panose="02040503050406030204" pitchFamily="18" charset="0"/>
                      </a:rPr>
                      <m:t>𝑞𝑢𝑎𝑙𝑖𝑡𝑦</m:t>
                    </m:r>
                    <m:r>
                      <a:rPr lang="en-US" sz="2000" i="1">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𝑛𝑢𝑚𝑏𝑒𝑟</m:t>
                    </m:r>
                    <m:r>
                      <a:rPr lang="en-US" sz="2000" i="0">
                        <a:solidFill>
                          <a:schemeClr val="tx1"/>
                        </a:solidFill>
                        <a:latin typeface="Cambria Math" panose="02040503050406030204" pitchFamily="18" charset="0"/>
                      </a:rPr>
                      <m:t> </m:t>
                    </m:r>
                    <m:r>
                      <m:rPr>
                        <m:sty m:val="p"/>
                      </m:rPr>
                      <a:rPr lang="en-US" sz="2000" i="0">
                        <a:solidFill>
                          <a:schemeClr val="tx1"/>
                        </a:solidFill>
                        <a:latin typeface="Cambria Math" panose="02040503050406030204" pitchFamily="18" charset="0"/>
                      </a:rPr>
                      <m:t>of</m:t>
                    </m:r>
                    <m:r>
                      <a:rPr lang="en-US" sz="2000" i="0">
                        <a:solidFill>
                          <a:schemeClr val="tx1"/>
                        </a:solidFill>
                        <a:latin typeface="Cambria Math" panose="02040503050406030204" pitchFamily="18" charset="0"/>
                      </a:rPr>
                      <m:t> </m:t>
                    </m:r>
                    <m:r>
                      <m:rPr>
                        <m:sty m:val="p"/>
                      </m:rPr>
                      <a:rPr lang="en-US" sz="2000" i="0">
                        <a:solidFill>
                          <a:schemeClr val="tx1"/>
                        </a:solidFill>
                        <a:latin typeface="Cambria Math" panose="02040503050406030204" pitchFamily="18" charset="0"/>
                      </a:rPr>
                      <m:t>individual</m:t>
                    </m:r>
                    <m:r>
                      <a:rPr lang="en-US" sz="2000" i="0">
                        <a:solidFill>
                          <a:schemeClr val="tx1"/>
                        </a:solidFill>
                        <a:latin typeface="Cambria Math" panose="02040503050406030204" pitchFamily="18" charset="0"/>
                      </a:rPr>
                      <m:t> </m:t>
                    </m:r>
                    <m:r>
                      <m:rPr>
                        <m:sty m:val="p"/>
                      </m:rPr>
                      <a:rPr lang="en-US" sz="2000" i="0">
                        <a:solidFill>
                          <a:schemeClr val="tx1"/>
                        </a:solidFill>
                        <a:latin typeface="Cambria Math" panose="02040503050406030204" pitchFamily="18" charset="0"/>
                      </a:rPr>
                      <m:t>pose</m:t>
                    </m:r>
                    <m:r>
                      <a:rPr lang="en-US" sz="2000" i="0">
                        <a:solidFill>
                          <a:schemeClr val="tx1"/>
                        </a:solidFill>
                        <a:latin typeface="Cambria Math" panose="02040503050406030204" pitchFamily="18" charset="0"/>
                      </a:rPr>
                      <m:t> </m:t>
                    </m:r>
                    <m:r>
                      <m:rPr>
                        <m:sty m:val="p"/>
                      </m:rPr>
                      <a:rPr lang="en-US" sz="2000" i="0">
                        <a:solidFill>
                          <a:schemeClr val="tx1"/>
                        </a:solidFill>
                        <a:latin typeface="Cambria Math" panose="02040503050406030204" pitchFamily="18" charset="0"/>
                      </a:rPr>
                      <m:t>partitionings</m:t>
                    </m:r>
                  </m:oMath>
                </a14:m>
                <a:endParaRPr lang="en-US" sz="2000" dirty="0" smtClean="0">
                  <a:solidFill>
                    <a:schemeClr val="tx1"/>
                  </a:solidFill>
                  <a:latin typeface="Cambria" panose="02040503050406030204" pitchFamily="18" charset="0"/>
                </a:endParaRPr>
              </a:p>
              <a:p>
                <a:pPr marL="977900" lvl="2" indent="-285750" algn="just"/>
                <a:r>
                  <a:rPr lang="en-US" sz="1700" dirty="0" smtClean="0">
                    <a:solidFill>
                      <a:schemeClr val="tx1"/>
                    </a:solidFill>
                    <a:latin typeface="Cambria" panose="02040503050406030204" pitchFamily="18" charset="0"/>
                  </a:rPr>
                  <a:t>Efficient </a:t>
                </a:r>
                <a:r>
                  <a:rPr lang="en-US" sz="1700" i="1" dirty="0" smtClean="0">
                    <a:solidFill>
                      <a:schemeClr val="accent3"/>
                    </a:solidFill>
                    <a:latin typeface="Cambria" panose="02040503050406030204" pitchFamily="18" charset="0"/>
                  </a:rPr>
                  <a:t>low-detail</a:t>
                </a:r>
                <a:r>
                  <a:rPr lang="en-US" sz="1700" dirty="0" smtClean="0">
                    <a:solidFill>
                      <a:schemeClr val="tx1"/>
                    </a:solidFill>
                    <a:latin typeface="Cambria" panose="02040503050406030204" pitchFamily="18" charset="0"/>
                  </a:rPr>
                  <a:t> segmentation output → similar per-pose partitionings</a:t>
                </a:r>
              </a:p>
              <a:p>
                <a:pPr marL="977900" lvl="2" indent="-285750" algn="just"/>
                <a:r>
                  <a:rPr lang="en-US" sz="1700" dirty="0" smtClean="0">
                    <a:solidFill>
                      <a:schemeClr val="tx1"/>
                    </a:solidFill>
                    <a:latin typeface="Cambria" panose="02040503050406030204" pitchFamily="18" charset="0"/>
                  </a:rPr>
                  <a:t>Accurate </a:t>
                </a:r>
                <a:r>
                  <a:rPr lang="en-US" sz="1700" i="1" dirty="0" smtClean="0">
                    <a:solidFill>
                      <a:schemeClr val="accent3"/>
                    </a:solidFill>
                    <a:latin typeface="Cambria" panose="02040503050406030204" pitchFamily="18" charset="0"/>
                  </a:rPr>
                  <a:t>high-detail</a:t>
                </a:r>
                <a:r>
                  <a:rPr lang="en-US" sz="1700" dirty="0" smtClean="0">
                    <a:solidFill>
                      <a:schemeClr val="tx1"/>
                    </a:solidFill>
                    <a:latin typeface="Cambria" panose="02040503050406030204" pitchFamily="18" charset="0"/>
                  </a:rPr>
                  <a:t> segmentation output → increased per-pose segments</a:t>
                </a:r>
              </a:p>
              <a:p>
                <a:pPr marL="977900" lvl="2" indent="-285750" algn="just"/>
                <a:endParaRPr lang="en-US" sz="1700" dirty="0" smtClean="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3"/>
                <a:stretch>
                  <a:fillRect l="-467" t="-908"/>
                </a:stretch>
              </a:blipFill>
            </p:spPr>
            <p:txBody>
              <a:bodyPr/>
              <a:lstStyle/>
              <a:p>
                <a:r>
                  <a:rPr lang="en-US">
                    <a:noFill/>
                  </a:rPr>
                  <a:t> </a:t>
                </a:r>
              </a:p>
            </p:txBody>
          </p:sp>
        </mc:Fallback>
      </mc:AlternateContent>
    </p:spTree>
    <p:extLst>
      <p:ext uri="{BB962C8B-B14F-4D97-AF65-F5344CB8AC3E}">
        <p14:creationId xmlns:p14="http://schemas.microsoft.com/office/powerpoint/2010/main" val="1985019872"/>
      </p:ext>
    </p:extLst>
  </p:cSld>
  <p:clrMapOvr>
    <a:masterClrMapping/>
  </p:clrMapOvr>
  <p:transition advClick="0">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Limitations</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29</a:t>
            </a:fld>
            <a:endParaRPr lang="en-US" dirty="0"/>
          </a:p>
        </p:txBody>
      </p:sp>
      <mc:AlternateContent xmlns:mc="http://schemas.openxmlformats.org/markup-compatibility/2006" xmlns:a14="http://schemas.microsoft.com/office/drawing/2010/main">
        <mc:Choice Requires="a14">
          <p:sp>
            <p:nvSpPr>
              <p:cNvPr id="7" name="Content Placeholder 5"/>
              <p:cNvSpPr>
                <a:spLocks noGrp="1"/>
              </p:cNvSpPr>
              <p:nvPr>
                <p:ph sz="quarter" idx="1"/>
              </p:nvPr>
            </p:nvSpPr>
            <p:spPr>
              <a:xfrm>
                <a:off x="0" y="1124744"/>
                <a:ext cx="9144000" cy="5371722"/>
              </a:xfrm>
            </p:spPr>
            <p:txBody>
              <a:bodyPr>
                <a:normAutofit/>
              </a:bodyPr>
              <a:lstStyle/>
              <a:p>
                <a:r>
                  <a:rPr lang="en-US" sz="2400" dirty="0" smtClean="0">
                    <a:latin typeface="Cambria" panose="02040503050406030204" pitchFamily="18" charset="0"/>
                  </a:rPr>
                  <a:t>Performance </a:t>
                </a:r>
                <a:r>
                  <a:rPr lang="en-US" sz="2400" dirty="0">
                    <a:latin typeface="Cambria" panose="02040503050406030204" pitchFamily="18" charset="0"/>
                  </a:rPr>
                  <a:t>Analysis</a:t>
                </a:r>
              </a:p>
              <a:p>
                <a:pPr marL="685800" lvl="1" indent="-285750" algn="just"/>
                <a:r>
                  <a:rPr lang="en-US" sz="2000" dirty="0">
                    <a:solidFill>
                      <a:schemeClr val="tx1"/>
                    </a:solidFill>
                    <a:latin typeface="Cambria" panose="02040503050406030204" pitchFamily="18" charset="0"/>
                  </a:rPr>
                  <a:t>depends on </a:t>
                </a:r>
                <a:r>
                  <a:rPr lang="en-US" sz="2000" i="1" dirty="0" smtClean="0">
                    <a:solidFill>
                      <a:schemeClr val="tx1"/>
                    </a:solidFill>
                    <a:latin typeface="Cambria" panose="02040503050406030204" pitchFamily="18" charset="0"/>
                  </a:rPr>
                  <a:t>computation time</a:t>
                </a:r>
                <a:r>
                  <a:rPr lang="en-US" sz="2000" dirty="0" smtClean="0">
                    <a:solidFill>
                      <a:schemeClr val="tx1"/>
                    </a:solidFill>
                    <a:latin typeface="Cambria" panose="02040503050406030204" pitchFamily="18" charset="0"/>
                  </a:rPr>
                  <a:t> </a:t>
                </a:r>
                <a:r>
                  <a:rPr lang="en-US" sz="2000" dirty="0">
                    <a:solidFill>
                      <a:schemeClr val="tx1"/>
                    </a:solidFill>
                    <a:latin typeface="Cambria" panose="02040503050406030204" pitchFamily="18" charset="0"/>
                  </a:rPr>
                  <a:t>of individual pose </a:t>
                </a:r>
                <a:r>
                  <a:rPr lang="en-US" sz="2000" dirty="0" smtClean="0">
                    <a:solidFill>
                      <a:schemeClr val="tx1"/>
                    </a:solidFill>
                    <a:latin typeface="Cambria" panose="02040503050406030204" pitchFamily="18" charset="0"/>
                  </a:rPr>
                  <a:t>partitionings:</a:t>
                </a:r>
              </a:p>
              <a:p>
                <a:pPr marL="977900" lvl="2" indent="-292100" algn="just"/>
                <a14:m>
                  <m:oMath xmlns:m="http://schemas.openxmlformats.org/officeDocument/2006/math">
                    <m:r>
                      <a:rPr lang="en-US" sz="1700" b="0" i="1" smtClean="0">
                        <a:solidFill>
                          <a:schemeClr val="tx1"/>
                        </a:solidFill>
                        <a:latin typeface="Cambria Math" panose="02040503050406030204" pitchFamily="18" charset="0"/>
                      </a:rPr>
                      <m:t>&gt;90</m:t>
                    </m:r>
                    <m:r>
                      <a:rPr lang="en-US" sz="1700" b="0" i="1" smtClean="0">
                        <a:solidFill>
                          <a:schemeClr val="tx1"/>
                        </a:solidFill>
                        <a:latin typeface="Cambria Math" panose="02040503050406030204" pitchFamily="18" charset="0"/>
                        <a:ea typeface="Cambria Math" panose="02040503050406030204" pitchFamily="18" charset="0"/>
                      </a:rPr>
                      <m:t>%</m:t>
                    </m:r>
                  </m:oMath>
                </a14:m>
                <a:r>
                  <a:rPr lang="en-US" sz="1700" dirty="0" smtClean="0">
                    <a:solidFill>
                      <a:schemeClr val="tx1"/>
                    </a:solidFill>
                    <a:latin typeface="Cambria" panose="02040503050406030204" pitchFamily="18" charset="0"/>
                  </a:rPr>
                  <a:t> of the total time</a:t>
                </a:r>
              </a:p>
              <a:p>
                <a:pPr marL="977900" lvl="2" indent="-292100" algn="just"/>
                <a:r>
                  <a:rPr lang="en-US" sz="1700" dirty="0" smtClean="0">
                    <a:solidFill>
                      <a:schemeClr val="tx1"/>
                    </a:solidFill>
                    <a:latin typeface="Cambria" panose="02040503050406030204" pitchFamily="18" charset="0"/>
                  </a:rPr>
                  <a:t>GPU-accelerated clustering ?</a:t>
                </a:r>
              </a:p>
              <a:p>
                <a:r>
                  <a:rPr lang="en-US" sz="2400" dirty="0" smtClean="0">
                    <a:latin typeface="Cambria" panose="02040503050406030204" pitchFamily="18" charset="0"/>
                  </a:rPr>
                  <a:t>Quality </a:t>
                </a:r>
                <a:r>
                  <a:rPr lang="en-US" sz="2400" dirty="0">
                    <a:latin typeface="Cambria" panose="02040503050406030204" pitchFamily="18" charset="0"/>
                  </a:rPr>
                  <a:t>Analysis</a:t>
                </a:r>
              </a:p>
              <a:p>
                <a:pPr marL="685800" lvl="1" indent="-285750" algn="just"/>
                <a14:m>
                  <m:oMath xmlns:m="http://schemas.openxmlformats.org/officeDocument/2006/math">
                    <m:r>
                      <m:rPr>
                        <m:sty m:val="p"/>
                      </m:rPr>
                      <a:rPr lang="en-US" sz="2000" b="0" i="0">
                        <a:solidFill>
                          <a:schemeClr val="tx1"/>
                        </a:solidFill>
                        <a:latin typeface="Cambria Math" panose="02040503050406030204" pitchFamily="18" charset="0"/>
                      </a:rPr>
                      <m:t>depends</m:t>
                    </m:r>
                    <m:r>
                      <a:rPr lang="en-US" sz="2000" b="0" i="0">
                        <a:solidFill>
                          <a:schemeClr val="tx1"/>
                        </a:solidFill>
                        <a:latin typeface="Cambria Math" panose="02040503050406030204" pitchFamily="18" charset="0"/>
                      </a:rPr>
                      <m:t> </m:t>
                    </m:r>
                    <m:r>
                      <m:rPr>
                        <m:sty m:val="p"/>
                      </m:rPr>
                      <a:rPr lang="en-US" sz="2000" b="0" i="0">
                        <a:solidFill>
                          <a:schemeClr val="tx1"/>
                        </a:solidFill>
                        <a:latin typeface="Cambria Math" panose="02040503050406030204" pitchFamily="18" charset="0"/>
                      </a:rPr>
                      <m:t>on</m:t>
                    </m:r>
                    <m:r>
                      <a:rPr lang="en-US" sz="2000" b="0" i="0">
                        <a:solidFill>
                          <a:schemeClr val="tx1"/>
                        </a:solidFill>
                        <a:latin typeface="Cambria Math" panose="02040503050406030204" pitchFamily="18" charset="0"/>
                      </a:rPr>
                      <m:t> </m:t>
                    </m:r>
                    <m:r>
                      <a:rPr lang="en-US" sz="2000" i="1">
                        <a:solidFill>
                          <a:schemeClr val="tx1"/>
                        </a:solidFill>
                        <a:latin typeface="Cambria Math" panose="02040503050406030204" pitchFamily="18" charset="0"/>
                      </a:rPr>
                      <m:t>𝑞𝑢𝑎𝑙𝑖𝑡𝑦</m:t>
                    </m:r>
                    <m:r>
                      <a:rPr lang="en-US" sz="2000" i="1">
                        <a:solidFill>
                          <a:schemeClr val="tx1"/>
                        </a:solidFill>
                        <a:latin typeface="Cambria Math" panose="02040503050406030204" pitchFamily="18" charset="0"/>
                      </a:rPr>
                      <m:t>/</m:t>
                    </m:r>
                    <m:r>
                      <a:rPr lang="en-US" sz="2000" i="1">
                        <a:solidFill>
                          <a:schemeClr val="tx1"/>
                        </a:solidFill>
                        <a:latin typeface="Cambria Math" panose="02040503050406030204" pitchFamily="18" charset="0"/>
                      </a:rPr>
                      <m:t>𝑛𝑢𝑚𝑏𝑒𝑟</m:t>
                    </m:r>
                    <m:r>
                      <a:rPr lang="en-US" sz="2000" i="0">
                        <a:solidFill>
                          <a:schemeClr val="tx1"/>
                        </a:solidFill>
                        <a:latin typeface="Cambria Math" panose="02040503050406030204" pitchFamily="18" charset="0"/>
                      </a:rPr>
                      <m:t> </m:t>
                    </m:r>
                    <m:r>
                      <m:rPr>
                        <m:sty m:val="p"/>
                      </m:rPr>
                      <a:rPr lang="en-US" sz="2000" i="0">
                        <a:solidFill>
                          <a:schemeClr val="tx1"/>
                        </a:solidFill>
                        <a:latin typeface="Cambria Math" panose="02040503050406030204" pitchFamily="18" charset="0"/>
                      </a:rPr>
                      <m:t>of</m:t>
                    </m:r>
                    <m:r>
                      <a:rPr lang="en-US" sz="2000" i="0">
                        <a:solidFill>
                          <a:schemeClr val="tx1"/>
                        </a:solidFill>
                        <a:latin typeface="Cambria Math" panose="02040503050406030204" pitchFamily="18" charset="0"/>
                      </a:rPr>
                      <m:t> </m:t>
                    </m:r>
                    <m:r>
                      <m:rPr>
                        <m:sty m:val="p"/>
                      </m:rPr>
                      <a:rPr lang="en-US" sz="2000" i="0">
                        <a:solidFill>
                          <a:schemeClr val="tx1"/>
                        </a:solidFill>
                        <a:latin typeface="Cambria Math" panose="02040503050406030204" pitchFamily="18" charset="0"/>
                      </a:rPr>
                      <m:t>individual</m:t>
                    </m:r>
                    <m:r>
                      <a:rPr lang="en-US" sz="2000" i="0">
                        <a:solidFill>
                          <a:schemeClr val="tx1"/>
                        </a:solidFill>
                        <a:latin typeface="Cambria Math" panose="02040503050406030204" pitchFamily="18" charset="0"/>
                      </a:rPr>
                      <m:t> </m:t>
                    </m:r>
                    <m:r>
                      <m:rPr>
                        <m:sty m:val="p"/>
                      </m:rPr>
                      <a:rPr lang="en-US" sz="2000" i="0">
                        <a:solidFill>
                          <a:schemeClr val="tx1"/>
                        </a:solidFill>
                        <a:latin typeface="Cambria Math" panose="02040503050406030204" pitchFamily="18" charset="0"/>
                      </a:rPr>
                      <m:t>pose</m:t>
                    </m:r>
                    <m:r>
                      <a:rPr lang="en-US" sz="2000" i="0">
                        <a:solidFill>
                          <a:schemeClr val="tx1"/>
                        </a:solidFill>
                        <a:latin typeface="Cambria Math" panose="02040503050406030204" pitchFamily="18" charset="0"/>
                      </a:rPr>
                      <m:t> </m:t>
                    </m:r>
                    <m:r>
                      <m:rPr>
                        <m:sty m:val="p"/>
                      </m:rPr>
                      <a:rPr lang="en-US" sz="2000" i="0">
                        <a:solidFill>
                          <a:schemeClr val="tx1"/>
                        </a:solidFill>
                        <a:latin typeface="Cambria Math" panose="02040503050406030204" pitchFamily="18" charset="0"/>
                      </a:rPr>
                      <m:t>partitionings</m:t>
                    </m:r>
                  </m:oMath>
                </a14:m>
                <a:endParaRPr lang="en-US" sz="2000" dirty="0" smtClean="0">
                  <a:solidFill>
                    <a:schemeClr val="tx1"/>
                  </a:solidFill>
                  <a:latin typeface="Cambria" panose="02040503050406030204" pitchFamily="18" charset="0"/>
                </a:endParaRPr>
              </a:p>
              <a:p>
                <a:pPr marL="977900" lvl="2" indent="-285750" algn="just"/>
                <a:r>
                  <a:rPr lang="en-US" sz="1700" dirty="0" smtClean="0">
                    <a:solidFill>
                      <a:schemeClr val="tx1"/>
                    </a:solidFill>
                    <a:latin typeface="Cambria" panose="02040503050406030204" pitchFamily="18" charset="0"/>
                  </a:rPr>
                  <a:t>Efficient </a:t>
                </a:r>
                <a:r>
                  <a:rPr lang="en-US" sz="1700" i="1" dirty="0" smtClean="0">
                    <a:solidFill>
                      <a:schemeClr val="accent3"/>
                    </a:solidFill>
                    <a:latin typeface="Cambria" panose="02040503050406030204" pitchFamily="18" charset="0"/>
                  </a:rPr>
                  <a:t>low-detail</a:t>
                </a:r>
                <a:r>
                  <a:rPr lang="en-US" sz="1700" dirty="0" smtClean="0">
                    <a:solidFill>
                      <a:schemeClr val="tx1"/>
                    </a:solidFill>
                    <a:latin typeface="Cambria" panose="02040503050406030204" pitchFamily="18" charset="0"/>
                  </a:rPr>
                  <a:t> segmentation output → similar per-pose partitionings</a:t>
                </a:r>
              </a:p>
              <a:p>
                <a:pPr marL="977900" lvl="2" indent="-285750" algn="just"/>
                <a:r>
                  <a:rPr lang="en-US" sz="1700" dirty="0" smtClean="0">
                    <a:solidFill>
                      <a:schemeClr val="tx1"/>
                    </a:solidFill>
                    <a:latin typeface="Cambria" panose="02040503050406030204" pitchFamily="18" charset="0"/>
                  </a:rPr>
                  <a:t>Accurate </a:t>
                </a:r>
                <a:r>
                  <a:rPr lang="en-US" sz="1700" i="1" dirty="0" smtClean="0">
                    <a:solidFill>
                      <a:schemeClr val="accent3"/>
                    </a:solidFill>
                    <a:latin typeface="Cambria" panose="02040503050406030204" pitchFamily="18" charset="0"/>
                  </a:rPr>
                  <a:t>high-detail</a:t>
                </a:r>
                <a:r>
                  <a:rPr lang="en-US" sz="1700" dirty="0" smtClean="0">
                    <a:solidFill>
                      <a:schemeClr val="tx1"/>
                    </a:solidFill>
                    <a:latin typeface="Cambria" panose="02040503050406030204" pitchFamily="18" charset="0"/>
                  </a:rPr>
                  <a:t> segmentation output → increased per-pose segments</a:t>
                </a:r>
              </a:p>
              <a:p>
                <a:pPr marL="977900" lvl="2" indent="-285750" algn="just"/>
                <a:endParaRPr lang="en-US" sz="1700" dirty="0" smtClean="0">
                  <a:solidFill>
                    <a:schemeClr val="tx1"/>
                  </a:solidFill>
                  <a:latin typeface="Cambria" panose="02040503050406030204" pitchFamily="18" charset="0"/>
                </a:endParaRPr>
              </a:p>
            </p:txBody>
          </p:sp>
        </mc:Choice>
        <mc:Fallback xmlns="">
          <p:sp>
            <p:nvSpPr>
              <p:cNvPr id="7" name="Content Placeholder 5"/>
              <p:cNvSpPr>
                <a:spLocks noGrp="1" noRot="1" noChangeAspect="1" noMove="1" noResize="1" noEditPoints="1" noAdjustHandles="1" noChangeArrowheads="1" noChangeShapeType="1" noTextEdit="1"/>
              </p:cNvSpPr>
              <p:nvPr>
                <p:ph sz="quarter" idx="1"/>
              </p:nvPr>
            </p:nvSpPr>
            <p:spPr>
              <a:xfrm>
                <a:off x="0" y="1124744"/>
                <a:ext cx="9144000" cy="5371722"/>
              </a:xfrm>
              <a:blipFill rotWithShape="0">
                <a:blip r:embed="rId3"/>
                <a:stretch>
                  <a:fillRect l="-467" t="-908"/>
                </a:stretch>
              </a:blipFill>
            </p:spPr>
            <p:txBody>
              <a:bodyPr/>
              <a:lstStyle/>
              <a:p>
                <a:r>
                  <a:rPr lang="en-US">
                    <a:noFill/>
                  </a:rPr>
                  <a:t> </a:t>
                </a:r>
              </a:p>
            </p:txBody>
          </p:sp>
        </mc:Fallback>
      </mc:AlternateContent>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80" y="4365104"/>
            <a:ext cx="7668344" cy="1554184"/>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2803898" y="5861411"/>
                <a:ext cx="2488182"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latin typeface="Cambria Math" panose="02040503050406030204" pitchFamily="18" charset="0"/>
                        </a:rPr>
                        <m:t>per</m:t>
                      </m:r>
                      <m:r>
                        <a:rPr lang="en-US" b="0" i="0" smtClean="0">
                          <a:latin typeface="Cambria Math" panose="02040503050406030204" pitchFamily="18" charset="0"/>
                        </a:rPr>
                        <m:t> </m:t>
                      </m:r>
                      <m:r>
                        <m:rPr>
                          <m:sty m:val="p"/>
                        </m:rPr>
                        <a:rPr lang="en-US" b="0" i="0" smtClean="0">
                          <a:latin typeface="Cambria Math" panose="02040503050406030204" pitchFamily="18" charset="0"/>
                        </a:rPr>
                        <m:t>pose</m:t>
                      </m:r>
                      <m:r>
                        <a:rPr lang="en-US" b="0" i="1" smtClean="0">
                          <a:latin typeface="Cambria Math" panose="02040503050406030204" pitchFamily="18" charset="0"/>
                        </a:rPr>
                        <m:t> </m:t>
                      </m:r>
                      <m:r>
                        <m:rPr>
                          <m:sty m:val="p"/>
                        </m:rPr>
                        <a:rPr lang="en-US" b="0" i="0" smtClean="0">
                          <a:latin typeface="Cambria Math" panose="02040503050406030204" pitchFamily="18" charset="0"/>
                        </a:rPr>
                        <m:t>partitioning</m:t>
                      </m:r>
                      <m:r>
                        <a:rPr lang="en-US" i="1">
                          <a:latin typeface="Cambria Math" panose="02040503050406030204" pitchFamily="18" charset="0"/>
                        </a:rPr>
                        <m:t>]</m:t>
                      </m:r>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2803898" y="5861411"/>
                <a:ext cx="2488182" cy="369332"/>
              </a:xfrm>
              <a:prstGeom prst="rect">
                <a:avLst/>
              </a:prstGeom>
              <a:blipFill rotWithShape="0">
                <a:blip r:embed="rId5"/>
                <a:stretch>
                  <a:fillRect b="-1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541718" y="5861411"/>
                <a:ext cx="846706"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i="1" smtClean="0">
                          <a:latin typeface="Cambria Math" panose="02040503050406030204" pitchFamily="18" charset="0"/>
                        </a:rPr>
                        <m:t>[</m:t>
                      </m:r>
                      <m:r>
                        <m:rPr>
                          <m:sty m:val="p"/>
                        </m:rPr>
                        <a:rPr lang="en-US" b="0" i="0" smtClean="0">
                          <a:latin typeface="Cambria Math" panose="02040503050406030204" pitchFamily="18" charset="0"/>
                        </a:rPr>
                        <m:t>final</m:t>
                      </m:r>
                      <m:r>
                        <a:rPr lang="en-US" i="1">
                          <a:latin typeface="Cambria Math" panose="02040503050406030204" pitchFamily="18" charset="0"/>
                        </a:rPr>
                        <m:t>]</m:t>
                      </m:r>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7541718" y="5861411"/>
                <a:ext cx="846706" cy="369332"/>
              </a:xfrm>
              <a:prstGeom prst="rect">
                <a:avLst/>
              </a:prstGeom>
              <a:blipFill rotWithShape="0">
                <a:blip r:embed="rId6"/>
                <a:stretch>
                  <a:fillRect b="-18333"/>
                </a:stretch>
              </a:blipFill>
            </p:spPr>
            <p:txBody>
              <a:bodyPr/>
              <a:lstStyle/>
              <a:p>
                <a:r>
                  <a:rPr lang="en-US">
                    <a:noFill/>
                  </a:rPr>
                  <a:t> </a:t>
                </a:r>
              </a:p>
            </p:txBody>
          </p:sp>
        </mc:Fallback>
      </mc:AlternateContent>
    </p:spTree>
    <p:extLst>
      <p:ext uri="{BB962C8B-B14F-4D97-AF65-F5344CB8AC3E}">
        <p14:creationId xmlns:p14="http://schemas.microsoft.com/office/powerpoint/2010/main" val="2058057745"/>
      </p:ext>
    </p:extLst>
  </p:cSld>
  <p:clrMapOvr>
    <a:masterClrMapping/>
  </p:clrMapOvr>
  <p:transition advClick="0">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chor="ctr"/>
          <a:lstStyle/>
          <a:p>
            <a:pPr algn="ctr"/>
            <a:r>
              <a:rPr lang="en-US" dirty="0" smtClean="0">
                <a:latin typeface="Cambria" panose="02040503050406030204" pitchFamily="18" charset="0"/>
              </a:rPr>
              <a:t>Segmentation Problem</a:t>
            </a:r>
            <a:endParaRPr lang="en-US" dirty="0">
              <a:latin typeface="Cambria" panose="02040503050406030204" pitchFamily="18" charset="0"/>
            </a:endParaRPr>
          </a:p>
        </p:txBody>
      </p:sp>
      <p:sp>
        <p:nvSpPr>
          <p:cNvPr id="4" name="Slide Number Placeholder 3"/>
          <p:cNvSpPr>
            <a:spLocks noGrp="1"/>
          </p:cNvSpPr>
          <p:nvPr>
            <p:ph type="sldNum" sz="quarter" idx="4"/>
          </p:nvPr>
        </p:nvSpPr>
        <p:spPr/>
        <p:txBody>
          <a:bodyPr/>
          <a:lstStyle/>
          <a:p>
            <a:fld id="{82F7041B-D599-4C73-9EBD-C2AC1F606250}" type="slidenum">
              <a:rPr lang="en-US" smtClean="0"/>
              <a:t>3</a:t>
            </a:fld>
            <a:endParaRPr lang="en-US" dirty="0"/>
          </a:p>
        </p:txBody>
      </p:sp>
      <p:sp>
        <p:nvSpPr>
          <p:cNvPr id="9" name="Content Placeholder 8"/>
          <p:cNvSpPr>
            <a:spLocks noGrp="1"/>
          </p:cNvSpPr>
          <p:nvPr>
            <p:ph sz="quarter" idx="1"/>
          </p:nvPr>
        </p:nvSpPr>
        <p:spPr>
          <a:xfrm>
            <a:off x="467544" y="1052736"/>
            <a:ext cx="8496944" cy="2232248"/>
          </a:xfrm>
        </p:spPr>
        <p:txBody>
          <a:bodyPr/>
          <a:lstStyle/>
          <a:p>
            <a:r>
              <a:rPr lang="en-US" dirty="0" smtClean="0">
                <a:latin typeface="Cambria" panose="02040503050406030204" pitchFamily="18" charset="0"/>
              </a:rPr>
              <a:t>Static</a:t>
            </a:r>
            <a:endParaRPr lang="en-US" dirty="0">
              <a:latin typeface="Cambria" panose="02040503050406030204" pitchFamily="18" charset="0"/>
            </a:endParaRPr>
          </a:p>
        </p:txBody>
      </p:sp>
      <p:sp>
        <p:nvSpPr>
          <p:cNvPr id="13" name="Content Placeholder 8"/>
          <p:cNvSpPr>
            <a:spLocks noGrp="1"/>
          </p:cNvSpPr>
          <p:nvPr>
            <p:ph sz="quarter" idx="1"/>
          </p:nvPr>
        </p:nvSpPr>
        <p:spPr>
          <a:xfrm>
            <a:off x="467544" y="3820420"/>
            <a:ext cx="8496944" cy="2920947"/>
          </a:xfrm>
        </p:spPr>
        <p:txBody>
          <a:bodyPr/>
          <a:lstStyle/>
          <a:p>
            <a:r>
              <a:rPr lang="en-US" dirty="0" smtClean="0">
                <a:latin typeface="Cambria" panose="02040503050406030204" pitchFamily="18" charset="0"/>
              </a:rPr>
              <a:t>Dynamic</a:t>
            </a:r>
            <a:endParaRPr lang="en-US" dirty="0">
              <a:latin typeface="Cambria" panose="02040503050406030204" pitchFamily="18" charset="0"/>
            </a:endParaRPr>
          </a:p>
        </p:txBody>
      </p:sp>
      <p:sp>
        <p:nvSpPr>
          <p:cNvPr id="5" name="Footer Placeholder 4"/>
          <p:cNvSpPr>
            <a:spLocks noGrp="1"/>
          </p:cNvSpPr>
          <p:nvPr>
            <p:ph type="ftr" sz="quarter" idx="3"/>
          </p:nvPr>
        </p:nvSpPr>
        <p:spPr/>
        <p:txBody>
          <a:bodyPr/>
          <a:lstStyle/>
          <a:p>
            <a:r>
              <a:rPr lang="en-US" smtClean="0"/>
              <a:t>A. A. Vasilakis &amp; I. Fudos / Pose Partitioning for Multi-resolution Segmentation of Arbitrary Mesh Animations</a:t>
            </a:r>
            <a:endParaRPr lang="fr-BE" dirty="0"/>
          </a:p>
        </p:txBody>
      </p:sp>
      <p:sp>
        <p:nvSpPr>
          <p:cNvPr id="10" name="Notched Right Arrow 9"/>
          <p:cNvSpPr/>
          <p:nvPr/>
        </p:nvSpPr>
        <p:spPr>
          <a:xfrm>
            <a:off x="4791532" y="2202804"/>
            <a:ext cx="720494" cy="484632"/>
          </a:xfrm>
          <a:prstGeom prst="notch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otched Right Arrow 11"/>
          <p:cNvSpPr/>
          <p:nvPr/>
        </p:nvSpPr>
        <p:spPr>
          <a:xfrm>
            <a:off x="4791532" y="5104700"/>
            <a:ext cx="720494" cy="484632"/>
          </a:xfrm>
          <a:prstGeom prst="notch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1470364"/>
            <a:ext cx="1663615" cy="2245663"/>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208" y="1467725"/>
            <a:ext cx="1663615" cy="2245663"/>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4274" y="4334184"/>
            <a:ext cx="2306538" cy="2034867"/>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2746" y="4339964"/>
            <a:ext cx="2306538" cy="20233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2299447"/>
      </p:ext>
    </p:extLst>
  </p:cSld>
  <p:clrMapOvr>
    <a:masterClrMapping/>
  </p:clrMapOvr>
  <p:transition advClick="0">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Conclusions</a:t>
            </a:r>
            <a:r>
              <a:rPr lang="el-GR" dirty="0" smtClean="0">
                <a:latin typeface="Cambria" panose="02040503050406030204" pitchFamily="18" charset="0"/>
              </a:rPr>
              <a:t> &amp; </a:t>
            </a:r>
            <a:r>
              <a:rPr lang="en-US" dirty="0" smtClean="0">
                <a:latin typeface="Cambria" panose="02040503050406030204" pitchFamily="18" charset="0"/>
              </a:rPr>
              <a:t>Future Work</a:t>
            </a:r>
            <a:r>
              <a:rPr lang="el-GR" dirty="0" smtClean="0">
                <a:latin typeface="Cambria" panose="02040503050406030204" pitchFamily="18" charset="0"/>
              </a:rPr>
              <a:t> </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30</a:t>
            </a:fld>
            <a:endParaRPr lang="en-US" dirty="0"/>
          </a:p>
        </p:txBody>
      </p:sp>
      <p:sp>
        <p:nvSpPr>
          <p:cNvPr id="7" name="Content Placeholder 5"/>
          <p:cNvSpPr>
            <a:spLocks noGrp="1"/>
          </p:cNvSpPr>
          <p:nvPr>
            <p:ph sz="quarter" idx="1"/>
          </p:nvPr>
        </p:nvSpPr>
        <p:spPr>
          <a:xfrm>
            <a:off x="0" y="1124744"/>
            <a:ext cx="9144000" cy="5616624"/>
          </a:xfrm>
        </p:spPr>
        <p:txBody>
          <a:bodyPr>
            <a:normAutofit/>
          </a:bodyPr>
          <a:lstStyle/>
          <a:p>
            <a:r>
              <a:rPr lang="en-US" sz="2400" dirty="0" smtClean="0">
                <a:latin typeface="Cambria" panose="02040503050406030204" pitchFamily="18" charset="0"/>
              </a:rPr>
              <a:t>Conclusions</a:t>
            </a:r>
            <a:endParaRPr lang="en-US" sz="2400" dirty="0">
              <a:latin typeface="Cambria" panose="02040503050406030204" pitchFamily="18" charset="0"/>
            </a:endParaRPr>
          </a:p>
          <a:p>
            <a:pPr marL="685800" lvl="1" indent="-285750" algn="just"/>
            <a:r>
              <a:rPr lang="en-US" sz="2000" dirty="0">
                <a:solidFill>
                  <a:schemeClr val="tx1"/>
                </a:solidFill>
                <a:latin typeface="Cambria" panose="02040503050406030204" pitchFamily="18" charset="0"/>
              </a:rPr>
              <a:t>handles </a:t>
            </a:r>
            <a:r>
              <a:rPr lang="en-US" sz="2000" i="1" dirty="0" smtClean="0">
                <a:solidFill>
                  <a:schemeClr val="tx1"/>
                </a:solidFill>
                <a:latin typeface="Cambria" panose="02040503050406030204" pitchFamily="18" charset="0"/>
              </a:rPr>
              <a:t>off-line</a:t>
            </a:r>
            <a:r>
              <a:rPr lang="en-US" sz="2000" dirty="0">
                <a:solidFill>
                  <a:schemeClr val="tx1"/>
                </a:solidFill>
                <a:latin typeface="Cambria" panose="02040503050406030204" pitchFamily="18" charset="0"/>
              </a:rPr>
              <a:t>, </a:t>
            </a:r>
            <a:r>
              <a:rPr lang="en-US" sz="2000" i="1" dirty="0">
                <a:solidFill>
                  <a:schemeClr val="tx1"/>
                </a:solidFill>
                <a:latin typeface="Cambria" panose="02040503050406030204" pitchFamily="18" charset="0"/>
              </a:rPr>
              <a:t>real-time</a:t>
            </a:r>
            <a:r>
              <a:rPr lang="en-US" sz="2000" dirty="0">
                <a:solidFill>
                  <a:schemeClr val="tx1"/>
                </a:solidFill>
                <a:latin typeface="Cambria" panose="02040503050406030204" pitchFamily="18" charset="0"/>
              </a:rPr>
              <a:t> and </a:t>
            </a:r>
            <a:r>
              <a:rPr lang="en-US" sz="2000" i="1" dirty="0">
                <a:solidFill>
                  <a:schemeClr val="tx1"/>
                </a:solidFill>
                <a:latin typeface="Cambria" panose="02040503050406030204" pitchFamily="18" charset="0"/>
              </a:rPr>
              <a:t>editable</a:t>
            </a:r>
            <a:r>
              <a:rPr lang="en-US" sz="2000" dirty="0">
                <a:solidFill>
                  <a:schemeClr val="tx1"/>
                </a:solidFill>
                <a:latin typeface="Cambria" panose="02040503050406030204" pitchFamily="18" charset="0"/>
              </a:rPr>
              <a:t> </a:t>
            </a:r>
            <a:r>
              <a:rPr lang="en-US" sz="2000" dirty="0" smtClean="0">
                <a:solidFill>
                  <a:schemeClr val="tx1"/>
                </a:solidFill>
                <a:latin typeface="Cambria" panose="02040503050406030204" pitchFamily="18" charset="0"/>
              </a:rPr>
              <a:t>mesh animations</a:t>
            </a:r>
            <a:endParaRPr lang="el-GR" sz="2000" dirty="0" smtClean="0">
              <a:solidFill>
                <a:schemeClr val="tx1"/>
              </a:solidFill>
              <a:latin typeface="Cambria" panose="02040503050406030204" pitchFamily="18" charset="0"/>
            </a:endParaRPr>
          </a:p>
          <a:p>
            <a:pPr marL="685800" lvl="1" indent="-285750" algn="just"/>
            <a:r>
              <a:rPr lang="en-US" sz="2000" dirty="0">
                <a:solidFill>
                  <a:schemeClr val="tx1"/>
                </a:solidFill>
                <a:latin typeface="Cambria" panose="02040503050406030204" pitchFamily="18" charset="0"/>
              </a:rPr>
              <a:t>supports </a:t>
            </a:r>
            <a:r>
              <a:rPr lang="en-US" sz="2000" i="1" dirty="0">
                <a:solidFill>
                  <a:schemeClr val="tx1"/>
                </a:solidFill>
                <a:latin typeface="Cambria" panose="02040503050406030204" pitchFamily="18" charset="0"/>
              </a:rPr>
              <a:t>rigid</a:t>
            </a:r>
            <a:r>
              <a:rPr lang="en-US" sz="2000" dirty="0">
                <a:solidFill>
                  <a:schemeClr val="tx1"/>
                </a:solidFill>
                <a:latin typeface="Cambria" panose="02040503050406030204" pitchFamily="18" charset="0"/>
              </a:rPr>
              <a:t>, </a:t>
            </a:r>
            <a:r>
              <a:rPr lang="en-US" sz="2000" i="1" dirty="0">
                <a:solidFill>
                  <a:schemeClr val="tx1"/>
                </a:solidFill>
                <a:latin typeface="Cambria" panose="02040503050406030204" pitchFamily="18" charset="0"/>
              </a:rPr>
              <a:t>highly-deformable</a:t>
            </a:r>
            <a:r>
              <a:rPr lang="en-US" sz="2000" dirty="0">
                <a:solidFill>
                  <a:schemeClr val="tx1"/>
                </a:solidFill>
                <a:latin typeface="Cambria" panose="02040503050406030204" pitchFamily="18" charset="0"/>
              </a:rPr>
              <a:t> and </a:t>
            </a:r>
            <a:r>
              <a:rPr lang="en-US" sz="2000" i="1" dirty="0">
                <a:solidFill>
                  <a:schemeClr val="tx1"/>
                </a:solidFill>
                <a:latin typeface="Cambria" panose="02040503050406030204" pitchFamily="18" charset="0"/>
              </a:rPr>
              <a:t>hybrid </a:t>
            </a:r>
            <a:r>
              <a:rPr lang="en-US" sz="2000" dirty="0" smtClean="0">
                <a:solidFill>
                  <a:schemeClr val="tx1"/>
                </a:solidFill>
                <a:latin typeface="Cambria" panose="02040503050406030204" pitchFamily="18" charset="0"/>
              </a:rPr>
              <a:t>mesh animations</a:t>
            </a:r>
          </a:p>
          <a:p>
            <a:pPr marL="685800" lvl="1" indent="-285750" algn="just"/>
            <a:r>
              <a:rPr lang="en-US" sz="2000" dirty="0">
                <a:solidFill>
                  <a:schemeClr val="tx1"/>
                </a:solidFill>
                <a:latin typeface="Cambria" panose="02040503050406030204" pitchFamily="18" charset="0"/>
              </a:rPr>
              <a:t>enables interactive </a:t>
            </a:r>
            <a:r>
              <a:rPr lang="en-US" sz="2000" i="1" dirty="0" smtClean="0">
                <a:solidFill>
                  <a:schemeClr val="tx1"/>
                </a:solidFill>
                <a:latin typeface="Cambria" panose="02040503050406030204" pitchFamily="18" charset="0"/>
              </a:rPr>
              <a:t>multi-resolution </a:t>
            </a:r>
            <a:r>
              <a:rPr lang="en-US" sz="2000" dirty="0">
                <a:solidFill>
                  <a:schemeClr val="tx1"/>
                </a:solidFill>
                <a:latin typeface="Cambria" panose="02040503050406030204" pitchFamily="18" charset="0"/>
              </a:rPr>
              <a:t>&amp; </a:t>
            </a:r>
            <a:r>
              <a:rPr lang="en-US" sz="2000" i="1" dirty="0">
                <a:solidFill>
                  <a:schemeClr val="tx1"/>
                </a:solidFill>
                <a:latin typeface="Cambria" panose="02040503050406030204" pitchFamily="18" charset="0"/>
              </a:rPr>
              <a:t>variable </a:t>
            </a:r>
            <a:r>
              <a:rPr lang="en-US" sz="2000" dirty="0" smtClean="0">
                <a:solidFill>
                  <a:schemeClr val="tx1"/>
                </a:solidFill>
                <a:latin typeface="Cambria" panose="02040503050406030204" pitchFamily="18" charset="0"/>
              </a:rPr>
              <a:t>segmentations</a:t>
            </a:r>
            <a:endParaRPr lang="el-GR" sz="2000" dirty="0" smtClean="0">
              <a:solidFill>
                <a:schemeClr val="tx1"/>
              </a:solidFill>
              <a:latin typeface="Cambria" panose="02040503050406030204" pitchFamily="18" charset="0"/>
            </a:endParaRPr>
          </a:p>
          <a:p>
            <a:pPr marL="685800" lvl="1" indent="-285750" algn="just"/>
            <a:r>
              <a:rPr lang="en-US" sz="2000" dirty="0">
                <a:solidFill>
                  <a:schemeClr val="tx1"/>
                </a:solidFill>
                <a:latin typeface="Cambria" panose="02040503050406030204" pitchFamily="18" charset="0"/>
              </a:rPr>
              <a:t>introduces </a:t>
            </a:r>
            <a:r>
              <a:rPr lang="en-US" sz="2000" i="1" dirty="0" smtClean="0">
                <a:solidFill>
                  <a:schemeClr val="tx1"/>
                </a:solidFill>
                <a:latin typeface="Cambria" panose="02040503050406030204" pitchFamily="18" charset="0"/>
              </a:rPr>
              <a:t>smooth </a:t>
            </a:r>
            <a:r>
              <a:rPr lang="en-US" sz="2000" i="1" dirty="0">
                <a:solidFill>
                  <a:schemeClr val="tx1"/>
                </a:solidFill>
                <a:latin typeface="Cambria" panose="02040503050406030204" pitchFamily="18" charset="0"/>
              </a:rPr>
              <a:t>visualization</a:t>
            </a:r>
            <a:r>
              <a:rPr lang="en-US" sz="2000" dirty="0">
                <a:solidFill>
                  <a:schemeClr val="tx1"/>
                </a:solidFill>
                <a:latin typeface="Cambria" panose="02040503050406030204" pitchFamily="18" charset="0"/>
              </a:rPr>
              <a:t> of segment transitions</a:t>
            </a:r>
          </a:p>
          <a:p>
            <a:pPr marL="0" indent="0">
              <a:buNone/>
            </a:pPr>
            <a:endParaRPr lang="en-US" sz="1400" dirty="0" smtClean="0">
              <a:latin typeface="Cambria" panose="02040503050406030204" pitchFamily="18" charset="0"/>
            </a:endParaRPr>
          </a:p>
        </p:txBody>
      </p:sp>
    </p:spTree>
    <p:extLst>
      <p:ext uri="{BB962C8B-B14F-4D97-AF65-F5344CB8AC3E}">
        <p14:creationId xmlns:p14="http://schemas.microsoft.com/office/powerpoint/2010/main" val="2638701410"/>
      </p:ext>
    </p:extLst>
  </p:cSld>
  <p:clrMapOvr>
    <a:masterClrMapping/>
  </p:clrMapOvr>
  <p:transition advClick="0">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Conclusions</a:t>
            </a:r>
            <a:r>
              <a:rPr lang="el-GR" dirty="0" smtClean="0">
                <a:latin typeface="Cambria" panose="02040503050406030204" pitchFamily="18" charset="0"/>
              </a:rPr>
              <a:t> &amp; </a:t>
            </a:r>
            <a:r>
              <a:rPr lang="en-US" dirty="0" smtClean="0">
                <a:latin typeface="Cambria" panose="02040503050406030204" pitchFamily="18" charset="0"/>
              </a:rPr>
              <a:t>Future Work</a:t>
            </a:r>
            <a:r>
              <a:rPr lang="el-GR" dirty="0" smtClean="0">
                <a:latin typeface="Cambria" panose="02040503050406030204" pitchFamily="18" charset="0"/>
              </a:rPr>
              <a:t> </a:t>
            </a:r>
            <a:endParaRPr lang="en-US" dirty="0">
              <a:latin typeface="Cambria" panose="02040503050406030204" pitchFamily="18" charset="0"/>
            </a:endParaRPr>
          </a:p>
        </p:txBody>
      </p:sp>
      <p:sp>
        <p:nvSpPr>
          <p:cNvPr id="4" name="Footer Placeholder 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
        <p:nvSpPr>
          <p:cNvPr id="5" name="Slide Number Placeholder 4"/>
          <p:cNvSpPr>
            <a:spLocks noGrp="1"/>
          </p:cNvSpPr>
          <p:nvPr>
            <p:ph type="sldNum" sz="quarter" idx="4"/>
          </p:nvPr>
        </p:nvSpPr>
        <p:spPr/>
        <p:txBody>
          <a:bodyPr/>
          <a:lstStyle/>
          <a:p>
            <a:fld id="{82F7041B-D599-4C73-9EBD-C2AC1F606250}" type="slidenum">
              <a:rPr lang="en-US" smtClean="0"/>
              <a:t>31</a:t>
            </a:fld>
            <a:endParaRPr lang="en-US" dirty="0"/>
          </a:p>
        </p:txBody>
      </p:sp>
      <p:sp>
        <p:nvSpPr>
          <p:cNvPr id="7" name="Content Placeholder 5"/>
          <p:cNvSpPr>
            <a:spLocks noGrp="1"/>
          </p:cNvSpPr>
          <p:nvPr>
            <p:ph sz="quarter" idx="1"/>
          </p:nvPr>
        </p:nvSpPr>
        <p:spPr>
          <a:xfrm>
            <a:off x="0" y="1124744"/>
            <a:ext cx="9144000" cy="5616624"/>
          </a:xfrm>
        </p:spPr>
        <p:txBody>
          <a:bodyPr>
            <a:normAutofit/>
          </a:bodyPr>
          <a:lstStyle/>
          <a:p>
            <a:r>
              <a:rPr lang="en-US" sz="2400" dirty="0" smtClean="0">
                <a:latin typeface="Cambria" panose="02040503050406030204" pitchFamily="18" charset="0"/>
              </a:rPr>
              <a:t>Conclusions</a:t>
            </a:r>
            <a:endParaRPr lang="en-US" sz="2400" dirty="0">
              <a:latin typeface="Cambria" panose="02040503050406030204" pitchFamily="18" charset="0"/>
            </a:endParaRPr>
          </a:p>
          <a:p>
            <a:pPr marL="685800" lvl="1" indent="-285750" algn="just"/>
            <a:r>
              <a:rPr lang="en-US" sz="2000" dirty="0">
                <a:solidFill>
                  <a:schemeClr val="tx1"/>
                </a:solidFill>
                <a:latin typeface="Cambria" panose="02040503050406030204" pitchFamily="18" charset="0"/>
              </a:rPr>
              <a:t>handles </a:t>
            </a:r>
            <a:r>
              <a:rPr lang="en-US" sz="2000" i="1" dirty="0" smtClean="0">
                <a:solidFill>
                  <a:schemeClr val="tx1"/>
                </a:solidFill>
                <a:latin typeface="Cambria" panose="02040503050406030204" pitchFamily="18" charset="0"/>
              </a:rPr>
              <a:t>off-line</a:t>
            </a:r>
            <a:r>
              <a:rPr lang="en-US" sz="2000" dirty="0">
                <a:solidFill>
                  <a:schemeClr val="tx1"/>
                </a:solidFill>
                <a:latin typeface="Cambria" panose="02040503050406030204" pitchFamily="18" charset="0"/>
              </a:rPr>
              <a:t>, </a:t>
            </a:r>
            <a:r>
              <a:rPr lang="en-US" sz="2000" i="1" dirty="0">
                <a:solidFill>
                  <a:schemeClr val="tx1"/>
                </a:solidFill>
                <a:latin typeface="Cambria" panose="02040503050406030204" pitchFamily="18" charset="0"/>
              </a:rPr>
              <a:t>real-time</a:t>
            </a:r>
            <a:r>
              <a:rPr lang="en-US" sz="2000" dirty="0">
                <a:solidFill>
                  <a:schemeClr val="tx1"/>
                </a:solidFill>
                <a:latin typeface="Cambria" panose="02040503050406030204" pitchFamily="18" charset="0"/>
              </a:rPr>
              <a:t> and </a:t>
            </a:r>
            <a:r>
              <a:rPr lang="en-US" sz="2000" i="1" dirty="0">
                <a:solidFill>
                  <a:schemeClr val="tx1"/>
                </a:solidFill>
                <a:latin typeface="Cambria" panose="02040503050406030204" pitchFamily="18" charset="0"/>
              </a:rPr>
              <a:t>editable</a:t>
            </a:r>
            <a:r>
              <a:rPr lang="en-US" sz="2000" dirty="0">
                <a:solidFill>
                  <a:schemeClr val="tx1"/>
                </a:solidFill>
                <a:latin typeface="Cambria" panose="02040503050406030204" pitchFamily="18" charset="0"/>
              </a:rPr>
              <a:t> </a:t>
            </a:r>
            <a:r>
              <a:rPr lang="en-US" sz="2000" dirty="0" smtClean="0">
                <a:solidFill>
                  <a:schemeClr val="tx1"/>
                </a:solidFill>
                <a:latin typeface="Cambria" panose="02040503050406030204" pitchFamily="18" charset="0"/>
              </a:rPr>
              <a:t>mesh animations</a:t>
            </a:r>
            <a:endParaRPr lang="el-GR" sz="2000" dirty="0" smtClean="0">
              <a:solidFill>
                <a:schemeClr val="tx1"/>
              </a:solidFill>
              <a:latin typeface="Cambria" panose="02040503050406030204" pitchFamily="18" charset="0"/>
            </a:endParaRPr>
          </a:p>
          <a:p>
            <a:pPr marL="685800" lvl="1" indent="-285750" algn="just"/>
            <a:r>
              <a:rPr lang="en-US" sz="2000" dirty="0">
                <a:solidFill>
                  <a:schemeClr val="tx1"/>
                </a:solidFill>
                <a:latin typeface="Cambria" panose="02040503050406030204" pitchFamily="18" charset="0"/>
              </a:rPr>
              <a:t>supports </a:t>
            </a:r>
            <a:r>
              <a:rPr lang="en-US" sz="2000" i="1" dirty="0">
                <a:solidFill>
                  <a:schemeClr val="tx1"/>
                </a:solidFill>
                <a:latin typeface="Cambria" panose="02040503050406030204" pitchFamily="18" charset="0"/>
              </a:rPr>
              <a:t>rigid</a:t>
            </a:r>
            <a:r>
              <a:rPr lang="en-US" sz="2000" dirty="0">
                <a:solidFill>
                  <a:schemeClr val="tx1"/>
                </a:solidFill>
                <a:latin typeface="Cambria" panose="02040503050406030204" pitchFamily="18" charset="0"/>
              </a:rPr>
              <a:t>, </a:t>
            </a:r>
            <a:r>
              <a:rPr lang="en-US" sz="2000" i="1" dirty="0">
                <a:solidFill>
                  <a:schemeClr val="tx1"/>
                </a:solidFill>
                <a:latin typeface="Cambria" panose="02040503050406030204" pitchFamily="18" charset="0"/>
              </a:rPr>
              <a:t>highly-deformable</a:t>
            </a:r>
            <a:r>
              <a:rPr lang="en-US" sz="2000" dirty="0">
                <a:solidFill>
                  <a:schemeClr val="tx1"/>
                </a:solidFill>
                <a:latin typeface="Cambria" panose="02040503050406030204" pitchFamily="18" charset="0"/>
              </a:rPr>
              <a:t> and </a:t>
            </a:r>
            <a:r>
              <a:rPr lang="en-US" sz="2000" i="1" dirty="0">
                <a:solidFill>
                  <a:schemeClr val="tx1"/>
                </a:solidFill>
                <a:latin typeface="Cambria" panose="02040503050406030204" pitchFamily="18" charset="0"/>
              </a:rPr>
              <a:t>hybrid </a:t>
            </a:r>
            <a:r>
              <a:rPr lang="en-US" sz="2000" dirty="0" smtClean="0">
                <a:solidFill>
                  <a:schemeClr val="tx1"/>
                </a:solidFill>
                <a:latin typeface="Cambria" panose="02040503050406030204" pitchFamily="18" charset="0"/>
              </a:rPr>
              <a:t>mesh animations</a:t>
            </a:r>
          </a:p>
          <a:p>
            <a:pPr marL="685800" lvl="1" indent="-285750" algn="just"/>
            <a:r>
              <a:rPr lang="en-US" sz="2000" dirty="0">
                <a:solidFill>
                  <a:schemeClr val="tx1"/>
                </a:solidFill>
                <a:latin typeface="Cambria" panose="02040503050406030204" pitchFamily="18" charset="0"/>
              </a:rPr>
              <a:t>enables interactive </a:t>
            </a:r>
            <a:r>
              <a:rPr lang="en-US" sz="2000" i="1" dirty="0" smtClean="0">
                <a:solidFill>
                  <a:schemeClr val="tx1"/>
                </a:solidFill>
                <a:latin typeface="Cambria" panose="02040503050406030204" pitchFamily="18" charset="0"/>
              </a:rPr>
              <a:t>multi-resolution </a:t>
            </a:r>
            <a:r>
              <a:rPr lang="en-US" sz="2000" dirty="0">
                <a:solidFill>
                  <a:schemeClr val="tx1"/>
                </a:solidFill>
                <a:latin typeface="Cambria" panose="02040503050406030204" pitchFamily="18" charset="0"/>
              </a:rPr>
              <a:t>&amp; </a:t>
            </a:r>
            <a:r>
              <a:rPr lang="en-US" sz="2000" i="1" dirty="0">
                <a:solidFill>
                  <a:schemeClr val="tx1"/>
                </a:solidFill>
                <a:latin typeface="Cambria" panose="02040503050406030204" pitchFamily="18" charset="0"/>
              </a:rPr>
              <a:t>variable </a:t>
            </a:r>
            <a:r>
              <a:rPr lang="en-US" sz="2000" dirty="0" smtClean="0">
                <a:solidFill>
                  <a:schemeClr val="tx1"/>
                </a:solidFill>
                <a:latin typeface="Cambria" panose="02040503050406030204" pitchFamily="18" charset="0"/>
              </a:rPr>
              <a:t>segmentations</a:t>
            </a:r>
            <a:endParaRPr lang="el-GR" sz="2000" dirty="0" smtClean="0">
              <a:solidFill>
                <a:schemeClr val="tx1"/>
              </a:solidFill>
              <a:latin typeface="Cambria" panose="02040503050406030204" pitchFamily="18" charset="0"/>
            </a:endParaRPr>
          </a:p>
          <a:p>
            <a:pPr marL="685800" lvl="1" indent="-285750" algn="just"/>
            <a:r>
              <a:rPr lang="en-US" sz="2000" dirty="0">
                <a:solidFill>
                  <a:schemeClr val="tx1"/>
                </a:solidFill>
                <a:latin typeface="Cambria" panose="02040503050406030204" pitchFamily="18" charset="0"/>
              </a:rPr>
              <a:t>introduces </a:t>
            </a:r>
            <a:r>
              <a:rPr lang="en-US" sz="2000" i="1" dirty="0">
                <a:solidFill>
                  <a:schemeClr val="tx1"/>
                </a:solidFill>
                <a:latin typeface="Cambria" panose="02040503050406030204" pitchFamily="18" charset="0"/>
              </a:rPr>
              <a:t>smooth visualization</a:t>
            </a:r>
            <a:r>
              <a:rPr lang="en-US" sz="2000" dirty="0">
                <a:solidFill>
                  <a:schemeClr val="tx1"/>
                </a:solidFill>
                <a:latin typeface="Cambria" panose="02040503050406030204" pitchFamily="18" charset="0"/>
              </a:rPr>
              <a:t> of segment transitions</a:t>
            </a:r>
          </a:p>
          <a:p>
            <a:endParaRPr lang="en-US" sz="1400" dirty="0" smtClean="0">
              <a:latin typeface="Cambria" panose="02040503050406030204" pitchFamily="18" charset="0"/>
            </a:endParaRPr>
          </a:p>
          <a:p>
            <a:r>
              <a:rPr lang="en-US" sz="2400" dirty="0" smtClean="0">
                <a:latin typeface="Cambria" panose="02040503050406030204" pitchFamily="18" charset="0"/>
              </a:rPr>
              <a:t>Future Work</a:t>
            </a:r>
          </a:p>
          <a:p>
            <a:pPr marL="685800" lvl="1" indent="-285750" algn="just"/>
            <a:r>
              <a:rPr lang="en-US" sz="2000" dirty="0" smtClean="0">
                <a:solidFill>
                  <a:schemeClr val="tx1"/>
                </a:solidFill>
                <a:latin typeface="Cambria" panose="02040503050406030204" pitchFamily="18" charset="0"/>
              </a:rPr>
              <a:t>support of </a:t>
            </a:r>
            <a:r>
              <a:rPr lang="en-US" sz="2000" i="1" dirty="0" smtClean="0">
                <a:solidFill>
                  <a:schemeClr val="tx1"/>
                </a:solidFill>
                <a:latin typeface="Cambria" panose="02040503050406030204" pitchFamily="18" charset="0"/>
              </a:rPr>
              <a:t>time-varying</a:t>
            </a:r>
            <a:r>
              <a:rPr lang="en-US" sz="2000" dirty="0" smtClean="0">
                <a:solidFill>
                  <a:schemeClr val="tx1"/>
                </a:solidFill>
                <a:latin typeface="Cambria" panose="02040503050406030204" pitchFamily="18" charset="0"/>
              </a:rPr>
              <a:t> meshes by exploiting </a:t>
            </a:r>
            <a:r>
              <a:rPr lang="en-US" sz="2000" i="1" dirty="0" smtClean="0">
                <a:solidFill>
                  <a:schemeClr val="tx1"/>
                </a:solidFill>
                <a:latin typeface="Cambria" panose="02040503050406030204" pitchFamily="18" charset="0"/>
              </a:rPr>
              <a:t>vertex mapping</a:t>
            </a:r>
          </a:p>
          <a:p>
            <a:pPr marL="685800" lvl="1" indent="-285750" algn="just"/>
            <a:r>
              <a:rPr lang="en-US" sz="2000" i="1" dirty="0" smtClean="0">
                <a:solidFill>
                  <a:schemeClr val="tx1"/>
                </a:solidFill>
                <a:latin typeface="Cambria" panose="02040503050406030204" pitchFamily="18" charset="0"/>
              </a:rPr>
              <a:t>cluster</a:t>
            </a:r>
            <a:r>
              <a:rPr lang="en-US" sz="2000" dirty="0" smtClean="0">
                <a:solidFill>
                  <a:schemeClr val="accent3"/>
                </a:solidFill>
                <a:latin typeface="Cambria" panose="02040503050406030204" pitchFamily="18" charset="0"/>
              </a:rPr>
              <a:t> </a:t>
            </a:r>
            <a:r>
              <a:rPr lang="en-US" sz="2000" dirty="0">
                <a:solidFill>
                  <a:schemeClr val="tx1"/>
                </a:solidFill>
                <a:latin typeface="Cambria" panose="02040503050406030204" pitchFamily="18" charset="0"/>
              </a:rPr>
              <a:t>similar </a:t>
            </a:r>
            <a:r>
              <a:rPr lang="en-US" sz="2000" dirty="0" smtClean="0">
                <a:solidFill>
                  <a:schemeClr val="tx1"/>
                </a:solidFill>
                <a:latin typeface="Cambria" panose="02040503050406030204" pitchFamily="18" charset="0"/>
              </a:rPr>
              <a:t>poses to</a:t>
            </a:r>
          </a:p>
          <a:p>
            <a:pPr marL="977900" lvl="2" indent="-285750" algn="just"/>
            <a:r>
              <a:rPr lang="en-US" sz="1800" dirty="0">
                <a:solidFill>
                  <a:schemeClr val="tx1"/>
                </a:solidFill>
                <a:latin typeface="Cambria" panose="02040503050406030204" pitchFamily="18" charset="0"/>
              </a:rPr>
              <a:t>handle </a:t>
            </a:r>
            <a:r>
              <a:rPr lang="en-US" sz="1800" i="1" dirty="0">
                <a:solidFill>
                  <a:schemeClr val="tx1"/>
                </a:solidFill>
                <a:latin typeface="Cambria" panose="02040503050406030204" pitchFamily="18" charset="0"/>
              </a:rPr>
              <a:t>extreme</a:t>
            </a:r>
            <a:r>
              <a:rPr lang="en-US" sz="1800" dirty="0">
                <a:solidFill>
                  <a:schemeClr val="tx1"/>
                </a:solidFill>
                <a:latin typeface="Cambria" panose="02040503050406030204" pitchFamily="18" charset="0"/>
              </a:rPr>
              <a:t> resolutions of </a:t>
            </a:r>
            <a:r>
              <a:rPr lang="en-US" sz="1800" dirty="0" smtClean="0">
                <a:solidFill>
                  <a:schemeClr val="tx1"/>
                </a:solidFill>
                <a:latin typeface="Cambria" panose="02040503050406030204" pitchFamily="18" charset="0"/>
              </a:rPr>
              <a:t>OS</a:t>
            </a:r>
          </a:p>
          <a:p>
            <a:pPr marL="977900" lvl="2" indent="-285750" algn="just"/>
            <a:r>
              <a:rPr lang="en-US" sz="1800" dirty="0" smtClean="0">
                <a:solidFill>
                  <a:schemeClr val="tx1"/>
                </a:solidFill>
                <a:latin typeface="Cambria" panose="02040503050406030204" pitchFamily="18" charset="0"/>
              </a:rPr>
              <a:t>reduce computation/memory costs</a:t>
            </a:r>
          </a:p>
          <a:p>
            <a:pPr marL="685800" lvl="1" indent="-285750" algn="just"/>
            <a:r>
              <a:rPr lang="en-US" sz="2000" dirty="0" smtClean="0">
                <a:solidFill>
                  <a:schemeClr val="tx1"/>
                </a:solidFill>
                <a:latin typeface="Cambria" panose="02040503050406030204" pitchFamily="18" charset="0"/>
              </a:rPr>
              <a:t>increase the segmentation quality:</a:t>
            </a:r>
          </a:p>
          <a:p>
            <a:pPr marL="977900" lvl="2" indent="-285750" algn="just"/>
            <a:r>
              <a:rPr lang="en-US" sz="1700" dirty="0" smtClean="0">
                <a:solidFill>
                  <a:schemeClr val="tx1"/>
                </a:solidFill>
                <a:latin typeface="Cambria" panose="02040503050406030204" pitchFamily="18" charset="0"/>
              </a:rPr>
              <a:t>use </a:t>
            </a:r>
            <a:r>
              <a:rPr lang="en-US" sz="1700" dirty="0">
                <a:solidFill>
                  <a:schemeClr val="tx1"/>
                </a:solidFill>
                <a:latin typeface="Cambria" panose="02040503050406030204" pitchFamily="18" charset="0"/>
              </a:rPr>
              <a:t>of sophisticated mesh clustering </a:t>
            </a:r>
            <a:r>
              <a:rPr lang="en-US" sz="1700" dirty="0" smtClean="0">
                <a:solidFill>
                  <a:schemeClr val="tx1"/>
                </a:solidFill>
                <a:latin typeface="Cambria" panose="02040503050406030204" pitchFamily="18" charset="0"/>
              </a:rPr>
              <a:t>algorithms</a:t>
            </a:r>
          </a:p>
          <a:p>
            <a:pPr marL="977900" lvl="2" indent="-285750" algn="just"/>
            <a:r>
              <a:rPr lang="fr-FR" sz="1700" dirty="0" err="1" smtClean="0">
                <a:solidFill>
                  <a:schemeClr val="tx1"/>
                </a:solidFill>
                <a:latin typeface="Cambria" panose="02040503050406030204" pitchFamily="18" charset="0"/>
              </a:rPr>
              <a:t>retain</a:t>
            </a:r>
            <a:r>
              <a:rPr lang="fr-FR" sz="1700" dirty="0" smtClean="0">
                <a:solidFill>
                  <a:schemeClr val="tx1"/>
                </a:solidFill>
                <a:latin typeface="Cambria" panose="02040503050406030204" pitchFamily="18" charset="0"/>
              </a:rPr>
              <a:t> </a:t>
            </a:r>
            <a:r>
              <a:rPr lang="fr-FR" sz="1700" i="1" dirty="0" smtClean="0">
                <a:solidFill>
                  <a:schemeClr val="tx1"/>
                </a:solidFill>
                <a:latin typeface="Cambria" panose="02040503050406030204" pitchFamily="18" charset="0"/>
              </a:rPr>
              <a:t>important</a:t>
            </a:r>
            <a:r>
              <a:rPr lang="fr-FR" sz="1700" dirty="0" smtClean="0">
                <a:solidFill>
                  <a:schemeClr val="tx1"/>
                </a:solidFill>
                <a:latin typeface="Cambria" panose="02040503050406030204" pitchFamily="18" charset="0"/>
              </a:rPr>
              <a:t> (</a:t>
            </a:r>
            <a:r>
              <a:rPr lang="fr-FR" sz="1700" dirty="0" err="1" smtClean="0">
                <a:solidFill>
                  <a:schemeClr val="tx1"/>
                </a:solidFill>
                <a:latin typeface="Cambria" panose="02040503050406030204" pitchFamily="18" charset="0"/>
              </a:rPr>
              <a:t>subset</a:t>
            </a:r>
            <a:r>
              <a:rPr lang="fr-FR" sz="1700" dirty="0" smtClean="0">
                <a:solidFill>
                  <a:schemeClr val="tx1"/>
                </a:solidFill>
                <a:latin typeface="Cambria" panose="02040503050406030204" pitchFamily="18" charset="0"/>
              </a:rPr>
              <a:t>) per-pose partitions</a:t>
            </a:r>
          </a:p>
          <a:p>
            <a:pPr marL="977900" lvl="2" indent="-285750" algn="just"/>
            <a:r>
              <a:rPr lang="en-US" sz="1700" dirty="0" smtClean="0">
                <a:solidFill>
                  <a:schemeClr val="tx1"/>
                </a:solidFill>
                <a:latin typeface="Cambria" panose="02040503050406030204" pitchFamily="18" charset="0"/>
              </a:rPr>
              <a:t>rectify </a:t>
            </a:r>
            <a:r>
              <a:rPr lang="en-US" sz="1700" dirty="0">
                <a:solidFill>
                  <a:schemeClr val="tx1"/>
                </a:solidFill>
                <a:latin typeface="Cambria" panose="02040503050406030204" pitchFamily="18" charset="0"/>
              </a:rPr>
              <a:t>the generated segment </a:t>
            </a:r>
            <a:r>
              <a:rPr lang="en-US" sz="1700" i="1" dirty="0">
                <a:solidFill>
                  <a:schemeClr val="tx1"/>
                </a:solidFill>
                <a:latin typeface="Cambria" panose="02040503050406030204" pitchFamily="18" charset="0"/>
              </a:rPr>
              <a:t>boundaries</a:t>
            </a:r>
            <a:endParaRPr lang="fr-FR" sz="1700" i="1" dirty="0" smtClean="0">
              <a:solidFill>
                <a:schemeClr val="tx1"/>
              </a:solidFill>
              <a:latin typeface="Cambria" panose="02040503050406030204" pitchFamily="18" charset="0"/>
            </a:endParaRPr>
          </a:p>
        </p:txBody>
      </p:sp>
    </p:spTree>
    <p:extLst>
      <p:ext uri="{BB962C8B-B14F-4D97-AF65-F5344CB8AC3E}">
        <p14:creationId xmlns:p14="http://schemas.microsoft.com/office/powerpoint/2010/main" val="3968909392"/>
      </p:ext>
    </p:extLst>
  </p:cSld>
  <p:clrMapOvr>
    <a:masterClrMapping/>
  </p:clrMapOvr>
  <p:transition advClick="0">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End();</a:t>
            </a:r>
            <a:endParaRPr lang="en-US" dirty="0">
              <a:latin typeface="Cambria" panose="02040503050406030204" pitchFamily="18" charset="0"/>
            </a:endParaRPr>
          </a:p>
        </p:txBody>
      </p:sp>
      <p:sp>
        <p:nvSpPr>
          <p:cNvPr id="5" name="Content Placeholder 4"/>
          <p:cNvSpPr>
            <a:spLocks noGrp="1"/>
          </p:cNvSpPr>
          <p:nvPr>
            <p:ph sz="quarter" idx="1"/>
          </p:nvPr>
        </p:nvSpPr>
        <p:spPr>
          <a:xfrm>
            <a:off x="457200" y="1219200"/>
            <a:ext cx="8229600" cy="3740690"/>
          </a:xfrm>
        </p:spPr>
        <p:txBody>
          <a:bodyPr>
            <a:normAutofit/>
          </a:bodyPr>
          <a:lstStyle/>
          <a:p>
            <a:r>
              <a:rPr lang="en-US" dirty="0" err="1" smtClean="0">
                <a:latin typeface="Cambria" panose="02040503050406030204" pitchFamily="18" charset="0"/>
              </a:rPr>
              <a:t>thank_you</a:t>
            </a:r>
            <a:r>
              <a:rPr lang="en-US" dirty="0" smtClean="0">
                <a:latin typeface="Cambria" panose="02040503050406030204" pitchFamily="18" charset="0"/>
              </a:rPr>
              <a:t>();</a:t>
            </a:r>
          </a:p>
          <a:p>
            <a:r>
              <a:rPr lang="en-US" dirty="0" err="1" smtClean="0">
                <a:latin typeface="Cambria" panose="02040503050406030204" pitchFamily="18" charset="0"/>
              </a:rPr>
              <a:t>answer_questions</a:t>
            </a:r>
            <a:r>
              <a:rPr lang="en-US" dirty="0" smtClean="0">
                <a:latin typeface="Cambria" panose="02040503050406030204" pitchFamily="18" charset="0"/>
              </a:rPr>
              <a:t>();</a:t>
            </a:r>
          </a:p>
          <a:p>
            <a:endParaRPr lang="en-US" dirty="0" smtClean="0">
              <a:latin typeface="Cambria" panose="02040503050406030204" pitchFamily="18" charset="0"/>
            </a:endParaRPr>
          </a:p>
          <a:p>
            <a:pPr marL="0" indent="0" algn="ctr">
              <a:buNone/>
            </a:pPr>
            <a:r>
              <a:rPr lang="en-US" dirty="0" smtClean="0">
                <a:latin typeface="Cambria" panose="02040503050406030204" pitchFamily="18" charset="0"/>
              </a:rPr>
              <a:t>Acknowledgements</a:t>
            </a:r>
          </a:p>
          <a:p>
            <a:pPr marL="0" indent="0" algn="just">
              <a:buNone/>
            </a:pPr>
            <a:r>
              <a:rPr lang="en-US" sz="1800" dirty="0">
                <a:solidFill>
                  <a:schemeClr val="tx1"/>
                </a:solidFill>
                <a:latin typeface="Cambria" panose="02040503050406030204" pitchFamily="18" charset="0"/>
              </a:rPr>
              <a:t>This research has been </a:t>
            </a:r>
            <a:r>
              <a:rPr lang="en-US" sz="1800" dirty="0" smtClean="0">
                <a:solidFill>
                  <a:schemeClr val="tx1"/>
                </a:solidFill>
                <a:latin typeface="Cambria" panose="02040503050406030204" pitchFamily="18" charset="0"/>
              </a:rPr>
              <a:t>co-financed </a:t>
            </a:r>
            <a:r>
              <a:rPr lang="en-US" sz="1800" dirty="0">
                <a:solidFill>
                  <a:schemeClr val="tx1"/>
                </a:solidFill>
                <a:latin typeface="Cambria" panose="02040503050406030204" pitchFamily="18" charset="0"/>
              </a:rPr>
              <a:t>by the European Union (European Social </a:t>
            </a:r>
            <a:r>
              <a:rPr lang="en-US" sz="1800" dirty="0" smtClean="0">
                <a:solidFill>
                  <a:schemeClr val="tx1"/>
                </a:solidFill>
                <a:latin typeface="Cambria" panose="02040503050406030204" pitchFamily="18" charset="0"/>
              </a:rPr>
              <a:t>Fund ESF</a:t>
            </a:r>
            <a:r>
              <a:rPr lang="en-US" sz="1800" dirty="0">
                <a:solidFill>
                  <a:schemeClr val="tx1"/>
                </a:solidFill>
                <a:latin typeface="Cambria" panose="02040503050406030204" pitchFamily="18" charset="0"/>
              </a:rPr>
              <a:t>) and Greek national funds through the Operational Program Education </a:t>
            </a:r>
            <a:r>
              <a:rPr lang="en-US" sz="1800" dirty="0" smtClean="0">
                <a:solidFill>
                  <a:schemeClr val="tx1"/>
                </a:solidFill>
                <a:latin typeface="Cambria" panose="02040503050406030204" pitchFamily="18" charset="0"/>
              </a:rPr>
              <a:t>and Lifelong </a:t>
            </a:r>
            <a:r>
              <a:rPr lang="en-US" sz="1800" dirty="0">
                <a:solidFill>
                  <a:schemeClr val="tx1"/>
                </a:solidFill>
                <a:latin typeface="Cambria" panose="02040503050406030204" pitchFamily="18" charset="0"/>
              </a:rPr>
              <a:t>Learning of the National Strategic Reference Framework (NSRF) </a:t>
            </a:r>
            <a:r>
              <a:rPr lang="en-US" sz="1800" dirty="0" smtClean="0">
                <a:solidFill>
                  <a:schemeClr val="tx1"/>
                </a:solidFill>
                <a:latin typeface="Cambria" panose="02040503050406030204" pitchFamily="18" charset="0"/>
              </a:rPr>
              <a:t>– Research Funding </a:t>
            </a:r>
            <a:r>
              <a:rPr lang="en-US" sz="1800" dirty="0">
                <a:solidFill>
                  <a:schemeClr val="tx1"/>
                </a:solidFill>
                <a:latin typeface="Cambria" panose="02040503050406030204" pitchFamily="18" charset="0"/>
              </a:rPr>
              <a:t>Program: </a:t>
            </a:r>
            <a:r>
              <a:rPr lang="en-US" sz="1800" b="1" dirty="0" err="1">
                <a:solidFill>
                  <a:schemeClr val="tx1"/>
                </a:solidFill>
                <a:latin typeface="Cambria" panose="02040503050406030204" pitchFamily="18" charset="0"/>
              </a:rPr>
              <a:t>Heracleitus</a:t>
            </a:r>
            <a:r>
              <a:rPr lang="en-US" sz="1800" b="1" dirty="0">
                <a:solidFill>
                  <a:schemeClr val="tx1"/>
                </a:solidFill>
                <a:latin typeface="Cambria" panose="02040503050406030204" pitchFamily="18" charset="0"/>
              </a:rPr>
              <a:t> II</a:t>
            </a:r>
            <a:r>
              <a:rPr lang="en-US" sz="1800" dirty="0">
                <a:solidFill>
                  <a:schemeClr val="tx1"/>
                </a:solidFill>
                <a:latin typeface="Cambria" panose="02040503050406030204" pitchFamily="18" charset="0"/>
              </a:rPr>
              <a:t>. Investing in knowledge society through the </a:t>
            </a:r>
            <a:r>
              <a:rPr lang="en-US" sz="1800" dirty="0" smtClean="0">
                <a:solidFill>
                  <a:schemeClr val="tx1"/>
                </a:solidFill>
                <a:latin typeface="Cambria" panose="02040503050406030204" pitchFamily="18" charset="0"/>
              </a:rPr>
              <a:t>European Social </a:t>
            </a:r>
            <a:r>
              <a:rPr lang="en-US" sz="1800" dirty="0">
                <a:solidFill>
                  <a:schemeClr val="tx1"/>
                </a:solidFill>
                <a:latin typeface="Cambria" panose="02040503050406030204" pitchFamily="18" charset="0"/>
              </a:rPr>
              <a:t>Fund.</a:t>
            </a:r>
          </a:p>
        </p:txBody>
      </p:sp>
      <p:sp>
        <p:nvSpPr>
          <p:cNvPr id="3" name="Slide Number Placeholder 2"/>
          <p:cNvSpPr>
            <a:spLocks noGrp="1"/>
          </p:cNvSpPr>
          <p:nvPr>
            <p:ph type="sldNum" sz="quarter" idx="4"/>
          </p:nvPr>
        </p:nvSpPr>
        <p:spPr/>
        <p:txBody>
          <a:bodyPr/>
          <a:lstStyle/>
          <a:p>
            <a:fld id="{A9381F49-096A-4111-B062-81910F3E72D8}" type="slidenum">
              <a:rPr lang="en-US" smtClean="0"/>
              <a:t>32</a:t>
            </a:fld>
            <a:endParaRPr lang="en-US" dirty="0"/>
          </a:p>
        </p:txBody>
      </p:sp>
      <p:pic>
        <p:nvPicPr>
          <p:cNvPr id="4" name="Picture 73" descr="C:\Users\abasilak\Dropbox\UOI\Προτάσεις\Ηράκλειτος\logos site\EPEDBM GB.jpg"/>
          <p:cNvPicPr>
            <a:picLocks noChangeAspect="1" noChangeArrowheads="1"/>
          </p:cNvPicPr>
          <p:nvPr/>
        </p:nvPicPr>
        <p:blipFill>
          <a:blip r:embed="rId3" cstate="print"/>
          <a:srcRect/>
          <a:stretch>
            <a:fillRect/>
          </a:stretch>
        </p:blipFill>
        <p:spPr bwMode="auto">
          <a:xfrm>
            <a:off x="1681910" y="4959890"/>
            <a:ext cx="5780180" cy="13770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Footer Placeholder 6"/>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Tree>
    <p:extLst>
      <p:ext uri="{BB962C8B-B14F-4D97-AF65-F5344CB8AC3E}">
        <p14:creationId xmlns:p14="http://schemas.microsoft.com/office/powerpoint/2010/main" val="1539425930"/>
      </p:ext>
    </p:extLst>
  </p:cSld>
  <p:clrMapOvr>
    <a:masterClrMapping/>
  </p:clrMapOvr>
  <p:transition advClick="0">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457200" y="1211264"/>
            <a:ext cx="8507288" cy="5646736"/>
          </a:xfrm>
        </p:spPr>
        <p:txBody>
          <a:bodyPr>
            <a:normAutofit/>
          </a:bodyPr>
          <a:lstStyle/>
          <a:p>
            <a:pPr marL="0" indent="0" algn="just">
              <a:buNone/>
            </a:pPr>
            <a:r>
              <a:rPr lang="en-US" sz="2400" i="1" dirty="0">
                <a:solidFill>
                  <a:schemeClr val="tx1"/>
                </a:solidFill>
                <a:latin typeface="Cambria" panose="02040503050406030204" pitchFamily="18" charset="0"/>
              </a:rPr>
              <a:t>A sequence of key-frames </a:t>
            </a:r>
            <a:r>
              <a:rPr lang="en-US" sz="2400" i="1" dirty="0" smtClean="0">
                <a:solidFill>
                  <a:schemeClr val="tx1"/>
                </a:solidFill>
                <a:latin typeface="Cambria" panose="02040503050406030204" pitchFamily="18" charset="0"/>
              </a:rPr>
              <a:t>representing </a:t>
            </a:r>
            <a:r>
              <a:rPr lang="en-US" sz="2400" i="1" dirty="0">
                <a:solidFill>
                  <a:schemeClr val="tx1"/>
                </a:solidFill>
                <a:latin typeface="Cambria" panose="02040503050406030204" pitchFamily="18" charset="0"/>
              </a:rPr>
              <a:t>how a static </a:t>
            </a:r>
            <a:r>
              <a:rPr lang="en-US" sz="2400" i="1" dirty="0" smtClean="0">
                <a:solidFill>
                  <a:schemeClr val="tx1"/>
                </a:solidFill>
                <a:latin typeface="Cambria" panose="02040503050406030204" pitchFamily="18" charset="0"/>
              </a:rPr>
              <a:t>3D shape is </a:t>
            </a:r>
            <a:r>
              <a:rPr lang="en-US" sz="2400" i="1" dirty="0">
                <a:solidFill>
                  <a:schemeClr val="tx1"/>
                </a:solidFill>
                <a:latin typeface="Cambria" panose="02040503050406030204" pitchFamily="18" charset="0"/>
              </a:rPr>
              <a:t>evolving through </a:t>
            </a:r>
            <a:r>
              <a:rPr lang="en-US" sz="2400" i="1" dirty="0" smtClean="0">
                <a:solidFill>
                  <a:schemeClr val="tx1"/>
                </a:solidFill>
                <a:latin typeface="Cambria" panose="02040503050406030204" pitchFamily="18" charset="0"/>
              </a:rPr>
              <a:t>time</a:t>
            </a:r>
          </a:p>
          <a:p>
            <a:pPr marL="0" indent="0">
              <a:buNone/>
            </a:pPr>
            <a:endParaRPr lang="en-US" sz="2400" i="1" dirty="0" smtClean="0"/>
          </a:p>
          <a:p>
            <a:pPr marL="465138" lvl="1" indent="-233363"/>
            <a:endParaRPr lang="en-US" dirty="0"/>
          </a:p>
          <a:p>
            <a:pPr marL="465138" lvl="1" indent="-233363"/>
            <a:endParaRPr lang="en-US" dirty="0" smtClean="0"/>
          </a:p>
          <a:p>
            <a:pPr marL="465138" lvl="1" indent="-233363"/>
            <a:endParaRPr lang="en-US" dirty="0"/>
          </a:p>
          <a:p>
            <a:pPr marL="472758" indent="-233363"/>
            <a:endParaRPr lang="en-US" dirty="0" smtClean="0"/>
          </a:p>
          <a:p>
            <a:pPr marL="457200" lvl="1" indent="0">
              <a:buNone/>
            </a:pPr>
            <a:endParaRPr lang="en-US" dirty="0" smtClean="0"/>
          </a:p>
          <a:p>
            <a:pPr marL="457200" lvl="1" indent="0">
              <a:buNone/>
            </a:pPr>
            <a:endParaRPr lang="en-US" dirty="0"/>
          </a:p>
        </p:txBody>
      </p:sp>
      <p:sp>
        <p:nvSpPr>
          <p:cNvPr id="4" name="Title 3"/>
          <p:cNvSpPr>
            <a:spLocks noGrp="1"/>
          </p:cNvSpPr>
          <p:nvPr>
            <p:ph type="title"/>
          </p:nvPr>
        </p:nvSpPr>
        <p:spPr/>
        <p:txBody>
          <a:bodyPr anchor="ctr"/>
          <a:lstStyle/>
          <a:p>
            <a:pPr algn="ctr"/>
            <a:r>
              <a:rPr lang="en-US" dirty="0" smtClean="0">
                <a:latin typeface="Cambria" panose="02040503050406030204" pitchFamily="18" charset="0"/>
              </a:rPr>
              <a:t>Mesh Animation</a:t>
            </a:r>
            <a:endParaRPr lang="en-US" dirty="0">
              <a:latin typeface="Cambria" panose="02040503050406030204" pitchFamily="18" charset="0"/>
            </a:endParaRPr>
          </a:p>
        </p:txBody>
      </p:sp>
      <p:sp>
        <p:nvSpPr>
          <p:cNvPr id="5" name="Slide Number Placeholder 4"/>
          <p:cNvSpPr>
            <a:spLocks noGrp="1"/>
          </p:cNvSpPr>
          <p:nvPr>
            <p:ph type="sldNum" sz="quarter" idx="4"/>
          </p:nvPr>
        </p:nvSpPr>
        <p:spPr/>
        <p:txBody>
          <a:bodyPr/>
          <a:lstStyle/>
          <a:p>
            <a:fld id="{1894F34B-7747-4CFC-9597-1CE427ADEDA3}" type="slidenum">
              <a:rPr lang="en-US" smtClean="0"/>
              <a:t>4</a:t>
            </a:fld>
            <a:endParaRPr lang="en-US" dirty="0"/>
          </a:p>
        </p:txBody>
      </p:sp>
      <p:sp>
        <p:nvSpPr>
          <p:cNvPr id="19" name="Rectangle 18"/>
          <p:cNvSpPr/>
          <p:nvPr/>
        </p:nvSpPr>
        <p:spPr>
          <a:xfrm>
            <a:off x="6885310" y="2420888"/>
            <a:ext cx="1655197" cy="492443"/>
          </a:xfrm>
          <a:prstGeom prst="rect">
            <a:avLst/>
          </a:prstGeom>
        </p:spPr>
        <p:txBody>
          <a:bodyPr wrap="none">
            <a:spAutoFit/>
          </a:bodyPr>
          <a:lstStyle/>
          <a:p>
            <a:pPr marL="472758" lvl="0" indent="-233363">
              <a:spcBef>
                <a:spcPts val="600"/>
              </a:spcBef>
              <a:buClr>
                <a:srgbClr val="0070C0"/>
              </a:buClr>
              <a:buSzPct val="76000"/>
              <a:buFont typeface="Wingdings 3"/>
              <a:buChar char=""/>
            </a:pPr>
            <a:r>
              <a:rPr lang="en-US" sz="2600" dirty="0" smtClean="0">
                <a:solidFill>
                  <a:srgbClr val="0070C0"/>
                </a:solidFill>
                <a:latin typeface="Cambria" panose="02040503050406030204" pitchFamily="18" charset="0"/>
                <a:cs typeface="Arial" panose="020B0604020202020204" pitchFamily="34" charset="0"/>
              </a:rPr>
              <a:t>Hybrid</a:t>
            </a:r>
            <a:endParaRPr lang="en-US" sz="2600" dirty="0">
              <a:solidFill>
                <a:srgbClr val="0070C0"/>
              </a:solidFill>
              <a:latin typeface="Cambria" panose="02040503050406030204" pitchFamily="18" charset="0"/>
              <a:cs typeface="Arial" panose="020B0604020202020204" pitchFamily="34" charset="0"/>
            </a:endParaRPr>
          </a:p>
        </p:txBody>
      </p:sp>
      <p:sp>
        <p:nvSpPr>
          <p:cNvPr id="20" name="Rectangle 19"/>
          <p:cNvSpPr/>
          <p:nvPr/>
        </p:nvSpPr>
        <p:spPr>
          <a:xfrm>
            <a:off x="3131840" y="2420888"/>
            <a:ext cx="3074944" cy="492443"/>
          </a:xfrm>
          <a:prstGeom prst="rect">
            <a:avLst/>
          </a:prstGeom>
        </p:spPr>
        <p:txBody>
          <a:bodyPr wrap="none">
            <a:spAutoFit/>
          </a:bodyPr>
          <a:lstStyle/>
          <a:p>
            <a:pPr marL="472758" lvl="0" indent="-233363">
              <a:spcBef>
                <a:spcPts val="600"/>
              </a:spcBef>
              <a:buClr>
                <a:srgbClr val="0070C0"/>
              </a:buClr>
              <a:buSzPct val="76000"/>
              <a:buFont typeface="Wingdings 3"/>
              <a:buChar char=""/>
            </a:pPr>
            <a:r>
              <a:rPr lang="en-US" sz="2600" dirty="0" smtClean="0">
                <a:solidFill>
                  <a:srgbClr val="0070C0"/>
                </a:solidFill>
                <a:latin typeface="Cambria" panose="02040503050406030204" pitchFamily="18" charset="0"/>
                <a:cs typeface="Arial" panose="020B0604020202020204" pitchFamily="34" charset="0"/>
              </a:rPr>
              <a:t>High-deformable</a:t>
            </a:r>
            <a:endParaRPr lang="en-US" sz="2600" dirty="0">
              <a:solidFill>
                <a:srgbClr val="0070C0"/>
              </a:solidFill>
              <a:latin typeface="Cambria" panose="02040503050406030204" pitchFamily="18" charset="0"/>
              <a:cs typeface="Arial" panose="020B0604020202020204" pitchFamily="34" charset="0"/>
            </a:endParaRPr>
          </a:p>
        </p:txBody>
      </p:sp>
      <p:sp>
        <p:nvSpPr>
          <p:cNvPr id="22" name="Rectangle 21"/>
          <p:cNvSpPr/>
          <p:nvPr/>
        </p:nvSpPr>
        <p:spPr>
          <a:xfrm>
            <a:off x="683568" y="2420888"/>
            <a:ext cx="1404552" cy="492443"/>
          </a:xfrm>
          <a:prstGeom prst="rect">
            <a:avLst/>
          </a:prstGeom>
        </p:spPr>
        <p:txBody>
          <a:bodyPr wrap="none">
            <a:spAutoFit/>
          </a:bodyPr>
          <a:lstStyle/>
          <a:p>
            <a:pPr marL="472758" lvl="0" indent="-233363">
              <a:spcBef>
                <a:spcPts val="600"/>
              </a:spcBef>
              <a:buClr>
                <a:srgbClr val="0070C0"/>
              </a:buClr>
              <a:buSzPct val="76000"/>
              <a:buFont typeface="Wingdings 3"/>
              <a:buChar char=""/>
            </a:pPr>
            <a:r>
              <a:rPr lang="en-US" sz="2600" dirty="0" smtClean="0">
                <a:solidFill>
                  <a:srgbClr val="0070C0"/>
                </a:solidFill>
                <a:latin typeface="Cambria" panose="02040503050406030204" pitchFamily="18" charset="0"/>
                <a:cs typeface="Arial" panose="020B0604020202020204" pitchFamily="34" charset="0"/>
              </a:rPr>
              <a:t>Rigid</a:t>
            </a:r>
            <a:endParaRPr lang="en-US" sz="2600" dirty="0">
              <a:solidFill>
                <a:srgbClr val="0070C0"/>
              </a:solidFill>
              <a:latin typeface="Cambria" panose="02040503050406030204" pitchFamily="18" charset="0"/>
              <a:cs typeface="Arial" panose="020B0604020202020204" pitchFamily="34" charset="0"/>
            </a:endParaRPr>
          </a:p>
        </p:txBody>
      </p:sp>
      <p:sp>
        <p:nvSpPr>
          <p:cNvPr id="25" name="Rectangle 24"/>
          <p:cNvSpPr/>
          <p:nvPr/>
        </p:nvSpPr>
        <p:spPr>
          <a:xfrm>
            <a:off x="123440" y="5085184"/>
            <a:ext cx="2611612" cy="369332"/>
          </a:xfrm>
          <a:prstGeom prst="rect">
            <a:avLst/>
          </a:prstGeom>
        </p:spPr>
        <p:txBody>
          <a:bodyPr wrap="none">
            <a:spAutoFit/>
          </a:bodyPr>
          <a:lstStyle/>
          <a:p>
            <a:r>
              <a:rPr lang="en-US" dirty="0" smtClean="0">
                <a:latin typeface="Cambria" panose="02040503050406030204" pitchFamily="18" charset="0"/>
              </a:rPr>
              <a:t>{human</a:t>
            </a:r>
            <a:r>
              <a:rPr lang="en-US" dirty="0">
                <a:latin typeface="Cambria" panose="02040503050406030204" pitchFamily="18" charset="0"/>
              </a:rPr>
              <a:t>, </a:t>
            </a:r>
            <a:r>
              <a:rPr lang="en-US" dirty="0" smtClean="0">
                <a:latin typeface="Cambria" panose="02040503050406030204" pitchFamily="18" charset="0"/>
              </a:rPr>
              <a:t>quadrupeds,…}</a:t>
            </a:r>
            <a:endParaRPr lang="en-US" dirty="0">
              <a:latin typeface="Cambria" panose="02040503050406030204" pitchFamily="18" charset="0"/>
            </a:endParaRPr>
          </a:p>
        </p:txBody>
      </p:sp>
      <p:sp>
        <p:nvSpPr>
          <p:cNvPr id="28" name="Rectangle 27"/>
          <p:cNvSpPr/>
          <p:nvPr/>
        </p:nvSpPr>
        <p:spPr>
          <a:xfrm>
            <a:off x="3870353" y="5085184"/>
            <a:ext cx="1746504" cy="369332"/>
          </a:xfrm>
          <a:prstGeom prst="rect">
            <a:avLst/>
          </a:prstGeom>
        </p:spPr>
        <p:txBody>
          <a:bodyPr wrap="none">
            <a:spAutoFit/>
          </a:bodyPr>
          <a:lstStyle/>
          <a:p>
            <a:r>
              <a:rPr lang="en-US" dirty="0" smtClean="0">
                <a:latin typeface="Cambria" panose="02040503050406030204" pitchFamily="18" charset="0"/>
              </a:rPr>
              <a:t>{cloth, facial,…}</a:t>
            </a:r>
            <a:endParaRPr lang="en-US" dirty="0">
              <a:latin typeface="Cambria" panose="02040503050406030204" pitchFamily="18" charset="0"/>
            </a:endParaRPr>
          </a:p>
        </p:txBody>
      </p:sp>
      <p:sp>
        <p:nvSpPr>
          <p:cNvPr id="29" name="Rectangle 28"/>
          <p:cNvSpPr/>
          <p:nvPr/>
        </p:nvSpPr>
        <p:spPr>
          <a:xfrm>
            <a:off x="7136533" y="5085184"/>
            <a:ext cx="1240917" cy="369332"/>
          </a:xfrm>
          <a:prstGeom prst="rect">
            <a:avLst/>
          </a:prstGeom>
        </p:spPr>
        <p:txBody>
          <a:bodyPr wrap="none">
            <a:spAutoFit/>
          </a:bodyPr>
          <a:lstStyle/>
          <a:p>
            <a:r>
              <a:rPr lang="en-US" dirty="0" smtClean="0">
                <a:latin typeface="Cambria" panose="02040503050406030204" pitchFamily="18" charset="0"/>
              </a:rPr>
              <a:t>{dancer,…}</a:t>
            </a:r>
            <a:endParaRPr lang="en-US" dirty="0">
              <a:latin typeface="Cambria" panose="02040503050406030204" pitchFamily="18" charset="0"/>
            </a:endParaRPr>
          </a:p>
        </p:txBody>
      </p:sp>
      <p:sp>
        <p:nvSpPr>
          <p:cNvPr id="3" name="Footer Placeholder 2"/>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pic>
        <p:nvPicPr>
          <p:cNvPr id="2" name="hor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9756" y="3030014"/>
            <a:ext cx="2678980" cy="2009235"/>
          </a:xfrm>
          <a:prstGeom prst="rect">
            <a:avLst/>
          </a:prstGeom>
          <a:ln>
            <a:noFill/>
          </a:ln>
          <a:effectLst>
            <a:softEdge rad="112500"/>
          </a:effectLst>
        </p:spPr>
      </p:pic>
      <p:pic>
        <p:nvPicPr>
          <p:cNvPr id="8" name="skir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403042" y="3028405"/>
            <a:ext cx="2681126" cy="2010844"/>
          </a:xfrm>
          <a:prstGeom prst="rect">
            <a:avLst/>
          </a:prstGeom>
          <a:ln>
            <a:noFill/>
          </a:ln>
          <a:effectLst>
            <a:softEdge rad="112500"/>
          </a:effectLst>
        </p:spPr>
      </p:pic>
      <p:pic>
        <p:nvPicPr>
          <p:cNvPr id="14" name="dancer">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6416428" y="3028405"/>
            <a:ext cx="2681126" cy="2010845"/>
          </a:xfrm>
          <a:prstGeom prst="rect">
            <a:avLst/>
          </a:prstGeom>
          <a:ln>
            <a:noFill/>
          </a:ln>
          <a:effectLst>
            <a:softEdge rad="112500"/>
          </a:effectLst>
        </p:spPr>
      </p:pic>
    </p:spTree>
    <p:extLst>
      <p:ext uri="{BB962C8B-B14F-4D97-AF65-F5344CB8AC3E}">
        <p14:creationId xmlns:p14="http://schemas.microsoft.com/office/powerpoint/2010/main" val="858610583"/>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par>
                                <p:cTn id="7" presetID="1" presetClass="mediacall" presetSubtype="0" fill="hold" nodeType="withEffect">
                                  <p:stCondLst>
                                    <p:cond delay="0"/>
                                  </p:stCondLst>
                                  <p:childTnLst>
                                    <p:cmd type="call" cmd="playFrom(0.0)">
                                      <p:cBhvr>
                                        <p:cTn id="8" dur="8680" fill="hold"/>
                                        <p:tgtEl>
                                          <p:spTgt spid="8"/>
                                        </p:tgtEl>
                                      </p:cBhvr>
                                    </p:cmd>
                                  </p:childTnLst>
                                </p:cTn>
                              </p:par>
                              <p:par>
                                <p:cTn id="9" presetID="2" presetClass="mediacall" presetSubtype="0" fill="hold" nodeType="withEffect">
                                  <p:stCondLst>
                                    <p:cond delay="0"/>
                                  </p:stCondLst>
                                  <p:childTnLst>
                                    <p:cmd type="call" cmd="togglePause">
                                      <p:cBhvr>
                                        <p:cTn id="10"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2"/>
                </p:tgtEl>
              </p:cMediaNode>
            </p:video>
            <p:video>
              <p:cMediaNode vol="80000">
                <p:cTn id="12" repeatCount="indefinite" fill="hold" display="0">
                  <p:stCondLst>
                    <p:cond delay="indefinite"/>
                  </p:stCondLst>
                </p:cTn>
                <p:tgtEl>
                  <p:spTgt spid="8"/>
                </p:tgtEl>
              </p:cMediaNode>
            </p:video>
            <p:video>
              <p:cMediaNode vol="80000">
                <p:cTn id="13" repeatCount="indefinite" fill="hold" display="0">
                  <p:stCondLst>
                    <p:cond delay="indefinite"/>
                  </p:stCondLst>
                </p:cTn>
                <p:tgtEl>
                  <p:spTgt spid="1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457200" y="1052736"/>
            <a:ext cx="8507288" cy="4937760"/>
          </a:xfrm>
        </p:spPr>
        <p:txBody>
          <a:bodyPr>
            <a:normAutofit/>
          </a:bodyPr>
          <a:lstStyle/>
          <a:p>
            <a:pPr marL="236538" indent="-236538"/>
            <a:r>
              <a:rPr lang="en-US" dirty="0" smtClean="0">
                <a:latin typeface="Cambria" panose="02040503050406030204" pitchFamily="18" charset="0"/>
              </a:rPr>
              <a:t>Automatic: </a:t>
            </a:r>
          </a:p>
          <a:p>
            <a:pPr marL="914400" lvl="1" indent="-457200"/>
            <a:endParaRPr lang="en-US" dirty="0" smtClean="0">
              <a:latin typeface="Cambria" panose="02040503050406030204" pitchFamily="18" charset="0"/>
            </a:endParaRPr>
          </a:p>
          <a:p>
            <a:pPr marL="914400" lvl="1" indent="-457200"/>
            <a:endParaRPr lang="en-US" dirty="0" smtClean="0">
              <a:latin typeface="Cambria" panose="02040503050406030204" pitchFamily="18" charset="0"/>
            </a:endParaRPr>
          </a:p>
          <a:p>
            <a:pPr marL="914400" lvl="1" indent="-457200"/>
            <a:endParaRPr lang="en-US" dirty="0" smtClean="0">
              <a:latin typeface="Cambria" panose="02040503050406030204" pitchFamily="18" charset="0"/>
            </a:endParaRPr>
          </a:p>
          <a:p>
            <a:pPr marL="233363" indent="-233363"/>
            <a:endParaRPr lang="en-US" dirty="0" smtClean="0">
              <a:latin typeface="Cambria" panose="02040503050406030204" pitchFamily="18" charset="0"/>
            </a:endParaRPr>
          </a:p>
          <a:p>
            <a:pPr marL="233363" indent="-233363"/>
            <a:endParaRPr lang="en-US" dirty="0">
              <a:latin typeface="Cambria" panose="02040503050406030204" pitchFamily="18" charset="0"/>
            </a:endParaRPr>
          </a:p>
          <a:p>
            <a:pPr marL="233363" indent="-233363"/>
            <a:r>
              <a:rPr lang="en-US" dirty="0">
                <a:latin typeface="Cambria" panose="02040503050406030204" pitchFamily="18" charset="0"/>
              </a:rPr>
              <a:t>User intervention:</a:t>
            </a:r>
            <a:endParaRPr lang="en-US" dirty="0" smtClean="0">
              <a:latin typeface="Cambria" panose="02040503050406030204" pitchFamily="18" charset="0"/>
            </a:endParaRPr>
          </a:p>
          <a:p>
            <a:pPr marL="0" lvl="0" indent="0">
              <a:buNone/>
            </a:pPr>
            <a:endParaRPr lang="en-US" dirty="0">
              <a:latin typeface="Cambria" panose="02040503050406030204" pitchFamily="18" charset="0"/>
            </a:endParaRPr>
          </a:p>
          <a:p>
            <a:pPr marL="914400" lvl="1" indent="-457200"/>
            <a:endParaRPr lang="en-US" dirty="0" smtClean="0">
              <a:latin typeface="Cambria" panose="02040503050406030204" pitchFamily="18" charset="0"/>
            </a:endParaRPr>
          </a:p>
          <a:p>
            <a:pPr marL="457200" lvl="1" indent="0">
              <a:buNone/>
            </a:pPr>
            <a:endParaRPr lang="en-US" dirty="0">
              <a:latin typeface="Cambria" panose="020405030504060302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4948" y="4374254"/>
            <a:ext cx="3822196" cy="1584176"/>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2297501" y="3189171"/>
            <a:ext cx="2584234" cy="369332"/>
          </a:xfrm>
          <a:prstGeom prst="rect">
            <a:avLst/>
          </a:prstGeom>
          <a:noFill/>
        </p:spPr>
        <p:txBody>
          <a:bodyPr wrap="none" rtlCol="0">
            <a:spAutoFit/>
          </a:bodyPr>
          <a:lstStyle/>
          <a:p>
            <a:r>
              <a:rPr lang="en-US" dirty="0" smtClean="0">
                <a:latin typeface="Cambria" panose="02040503050406030204" pitchFamily="18" charset="0"/>
              </a:rPr>
              <a:t>[Anguelov</a:t>
            </a:r>
            <a:r>
              <a:rPr lang="el-GR" dirty="0" smtClean="0">
                <a:latin typeface="Cambria" panose="02040503050406030204" pitchFamily="18" charset="0"/>
              </a:rPr>
              <a:t> </a:t>
            </a:r>
            <a:r>
              <a:rPr lang="en-US" dirty="0" smtClean="0">
                <a:latin typeface="Cambria" panose="02040503050406030204" pitchFamily="18" charset="0"/>
              </a:rPr>
              <a:t>et al. TOG`05]</a:t>
            </a:r>
            <a:endParaRPr lang="en-US" dirty="0">
              <a:latin typeface="Cambria" panose="02040503050406030204" pitchFamily="18" charset="0"/>
            </a:endParaRPr>
          </a:p>
        </p:txBody>
      </p:sp>
      <p:sp>
        <p:nvSpPr>
          <p:cNvPr id="11" name="TextBox 10"/>
          <p:cNvSpPr txBox="1"/>
          <p:nvPr/>
        </p:nvSpPr>
        <p:spPr>
          <a:xfrm>
            <a:off x="2293237" y="6069491"/>
            <a:ext cx="2541145" cy="369332"/>
          </a:xfrm>
          <a:prstGeom prst="rect">
            <a:avLst/>
          </a:prstGeom>
          <a:noFill/>
        </p:spPr>
        <p:txBody>
          <a:bodyPr wrap="none" rtlCol="0">
            <a:spAutoFit/>
          </a:bodyPr>
          <a:lstStyle/>
          <a:p>
            <a:r>
              <a:rPr lang="en-US" dirty="0" smtClean="0">
                <a:latin typeface="Cambria" panose="02040503050406030204" pitchFamily="18" charset="0"/>
              </a:rPr>
              <a:t>[</a:t>
            </a:r>
            <a:r>
              <a:rPr lang="en-US" dirty="0">
                <a:latin typeface="Cambria" panose="02040503050406030204" pitchFamily="18" charset="0"/>
              </a:rPr>
              <a:t>Jacobson</a:t>
            </a:r>
            <a:r>
              <a:rPr lang="el-GR" dirty="0" smtClean="0">
                <a:latin typeface="Cambria" panose="02040503050406030204" pitchFamily="18" charset="0"/>
              </a:rPr>
              <a:t> </a:t>
            </a:r>
            <a:r>
              <a:rPr lang="en-US" dirty="0" smtClean="0">
                <a:latin typeface="Cambria" panose="02040503050406030204" pitchFamily="18" charset="0"/>
              </a:rPr>
              <a:t>et al. TOG`11]</a:t>
            </a:r>
            <a:endParaRPr lang="en-US" dirty="0">
              <a:latin typeface="Cambria" panose="02040503050406030204" pitchFamily="18" charset="0"/>
            </a:endParaRPr>
          </a:p>
        </p:txBody>
      </p:sp>
      <p:sp>
        <p:nvSpPr>
          <p:cNvPr id="4" name="Title 3"/>
          <p:cNvSpPr>
            <a:spLocks noGrp="1"/>
          </p:cNvSpPr>
          <p:nvPr>
            <p:ph type="title"/>
          </p:nvPr>
        </p:nvSpPr>
        <p:spPr/>
        <p:txBody>
          <a:bodyPr anchor="ctr"/>
          <a:lstStyle/>
          <a:p>
            <a:pPr algn="ctr"/>
            <a:r>
              <a:rPr lang="en-US" dirty="0" smtClean="0">
                <a:latin typeface="Cambria" panose="02040503050406030204" pitchFamily="18" charset="0"/>
              </a:rPr>
              <a:t>Production of Mesh Animations</a:t>
            </a:r>
            <a:endParaRPr lang="en-US" dirty="0">
              <a:latin typeface="Cambria" panose="02040503050406030204" pitchFamily="18" charset="0"/>
            </a:endParaRPr>
          </a:p>
        </p:txBody>
      </p:sp>
      <p:sp>
        <p:nvSpPr>
          <p:cNvPr id="5" name="Slide Number Placeholder 4"/>
          <p:cNvSpPr>
            <a:spLocks noGrp="1"/>
          </p:cNvSpPr>
          <p:nvPr>
            <p:ph type="sldNum" sz="quarter" idx="4"/>
          </p:nvPr>
        </p:nvSpPr>
        <p:spPr/>
        <p:txBody>
          <a:bodyPr/>
          <a:lstStyle/>
          <a:p>
            <a:fld id="{1894F34B-7747-4CFC-9597-1CE427ADEDA3}" type="slidenum">
              <a:rPr lang="en-US" smtClean="0"/>
              <a:t>5</a:t>
            </a:fld>
            <a:endParaRPr lang="en-US" dirty="0"/>
          </a:p>
        </p:txBody>
      </p:sp>
      <p:sp>
        <p:nvSpPr>
          <p:cNvPr id="12" name="TextBox 11"/>
          <p:cNvSpPr txBox="1"/>
          <p:nvPr/>
        </p:nvSpPr>
        <p:spPr>
          <a:xfrm>
            <a:off x="6812937" y="2037378"/>
            <a:ext cx="2234783" cy="919401"/>
          </a:xfrm>
          <a:prstGeom prst="round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285750" indent="-285750">
              <a:buFont typeface="Arial" panose="020B0604020202020204" pitchFamily="34" charset="0"/>
              <a:buChar char="•"/>
            </a:pPr>
            <a:r>
              <a:rPr lang="en-US" sz="2400" dirty="0" smtClean="0">
                <a:solidFill>
                  <a:schemeClr val="tx1"/>
                </a:solidFill>
                <a:latin typeface="Cambria" panose="02040503050406030204" pitchFamily="18" charset="0"/>
                <a:cs typeface="Arial" panose="020B0604020202020204" pitchFamily="34" charset="0"/>
              </a:rPr>
              <a:t>time-varying</a:t>
            </a:r>
          </a:p>
          <a:p>
            <a:pPr marL="285750" indent="-285750">
              <a:buFont typeface="Arial" panose="020B0604020202020204" pitchFamily="34" charset="0"/>
              <a:buChar char="•"/>
            </a:pPr>
            <a:r>
              <a:rPr lang="en-US" sz="2400" dirty="0" smtClean="0">
                <a:solidFill>
                  <a:schemeClr val="tx1"/>
                </a:solidFill>
                <a:latin typeface="Cambria" panose="02040503050406030204" pitchFamily="18" charset="0"/>
                <a:cs typeface="Arial" panose="020B0604020202020204" pitchFamily="34" charset="0"/>
              </a:rPr>
              <a:t>off-line</a:t>
            </a:r>
            <a:endParaRPr lang="en-US" sz="2400" dirty="0">
              <a:solidFill>
                <a:schemeClr val="tx1"/>
              </a:solidFill>
              <a:latin typeface="Cambria" panose="02040503050406030204" pitchFamily="18"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493" y="1729210"/>
            <a:ext cx="5411107" cy="1447332"/>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5940153" y="4750843"/>
            <a:ext cx="3107568" cy="919401"/>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US" sz="2400" dirty="0">
                <a:solidFill>
                  <a:schemeClr val="tx1"/>
                </a:solidFill>
                <a:latin typeface="Cambria" panose="02040503050406030204" pitchFamily="18" charset="0"/>
                <a:cs typeface="Arial" panose="020B0604020202020204" pitchFamily="34" charset="0"/>
              </a:rPr>
              <a:t>temporal-coherent</a:t>
            </a:r>
            <a:endParaRPr lang="en-US" sz="2400" dirty="0" smtClean="0">
              <a:solidFill>
                <a:schemeClr val="tx1"/>
              </a:solidFill>
              <a:latin typeface="Cambria" panose="02040503050406030204" pitchFamily="18" charset="0"/>
              <a:cs typeface="Arial" panose="020B0604020202020204" pitchFamily="34" charset="0"/>
            </a:endParaRPr>
          </a:p>
          <a:p>
            <a:pPr marL="285750" indent="-285750">
              <a:buFont typeface="Arial" panose="020B0604020202020204" pitchFamily="34" charset="0"/>
              <a:buChar char="•"/>
            </a:pPr>
            <a:r>
              <a:rPr lang="en-US" sz="2400" dirty="0" smtClean="0">
                <a:solidFill>
                  <a:schemeClr val="tx1"/>
                </a:solidFill>
                <a:latin typeface="Cambria" panose="02040503050406030204" pitchFamily="18" charset="0"/>
                <a:cs typeface="Arial" panose="020B0604020202020204" pitchFamily="34" charset="0"/>
              </a:rPr>
              <a:t>real-time</a:t>
            </a:r>
            <a:endParaRPr lang="en-US" sz="2400" dirty="0">
              <a:solidFill>
                <a:schemeClr val="tx1"/>
              </a:solidFill>
              <a:latin typeface="Cambria" panose="02040503050406030204" pitchFamily="18" charset="0"/>
              <a:cs typeface="Arial" panose="020B0604020202020204" pitchFamily="34" charset="0"/>
            </a:endParaRPr>
          </a:p>
        </p:txBody>
      </p:sp>
      <p:sp>
        <p:nvSpPr>
          <p:cNvPr id="14" name="Footer Placeholder 13"/>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Tree>
    <p:extLst>
      <p:ext uri="{BB962C8B-B14F-4D97-AF65-F5344CB8AC3E}">
        <p14:creationId xmlns:p14="http://schemas.microsoft.com/office/powerpoint/2010/main" val="507618461"/>
      </p:ext>
    </p:extLst>
  </p:cSld>
  <p:clrMapOvr>
    <a:masterClrMapping/>
  </p:clrMapOvr>
  <p:transition advClick="0">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a:bodyPr>
          <a:lstStyle/>
          <a:p>
            <a:pPr algn="ctr"/>
            <a:r>
              <a:rPr lang="en-US" dirty="0" smtClean="0">
                <a:latin typeface="Cambria" panose="02040503050406030204" pitchFamily="18" charset="0"/>
              </a:rPr>
              <a:t>Why segmenting animated meshes?</a:t>
            </a:r>
            <a:endParaRPr lang="en-US" dirty="0">
              <a:latin typeface="Cambria" panose="02040503050406030204" pitchFamily="18" charset="0"/>
            </a:endParaRPr>
          </a:p>
        </p:txBody>
      </p:sp>
      <p:pic>
        <p:nvPicPr>
          <p:cNvPr id="6" name="Content Placeholder 5"/>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2134073" y="1312882"/>
            <a:ext cx="1370362" cy="1930868"/>
          </a:xfrm>
          <a:effectLst>
            <a:outerShdw blurRad="50800" dist="38100" algn="l" rotWithShape="0">
              <a:prstClr val="black">
                <a:alpha val="40000"/>
              </a:prstClr>
            </a:outerShdw>
          </a:effectLst>
        </p:spPr>
      </p:pic>
      <p:sp>
        <p:nvSpPr>
          <p:cNvPr id="4" name="Espace réservé du numéro de diapositive 3"/>
          <p:cNvSpPr>
            <a:spLocks noGrp="1"/>
          </p:cNvSpPr>
          <p:nvPr>
            <p:ph type="sldNum" sz="quarter" idx="4"/>
          </p:nvPr>
        </p:nvSpPr>
        <p:spPr/>
        <p:txBody>
          <a:bodyPr/>
          <a:lstStyle/>
          <a:p>
            <a:fld id="{82F7041B-D599-4C73-9EBD-C2AC1F606250}" type="slidenum">
              <a:rPr lang="en-US" smtClean="0"/>
              <a:t>6</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315694"/>
            <a:ext cx="1930868" cy="1930868"/>
          </a:xfrm>
          <a:prstGeom prst="rect">
            <a:avLst/>
          </a:prstGeom>
          <a:effectLst>
            <a:outerShdw blurRad="50800" dist="38100" algn="l" rotWithShape="0">
              <a:prstClr val="black">
                <a:alpha val="40000"/>
              </a:prstClr>
            </a:outerShdw>
          </a:effectLst>
        </p:spPr>
      </p:pic>
      <p:sp>
        <p:nvSpPr>
          <p:cNvPr id="7" name="TextBox 6"/>
          <p:cNvSpPr txBox="1"/>
          <p:nvPr/>
        </p:nvSpPr>
        <p:spPr>
          <a:xfrm>
            <a:off x="752152" y="3254413"/>
            <a:ext cx="2523704" cy="369332"/>
          </a:xfrm>
          <a:prstGeom prst="rect">
            <a:avLst/>
          </a:prstGeom>
          <a:noFill/>
        </p:spPr>
        <p:txBody>
          <a:bodyPr wrap="none" rtlCol="0">
            <a:spAutoFit/>
          </a:bodyPr>
          <a:lstStyle/>
          <a:p>
            <a:r>
              <a:rPr lang="en-US" dirty="0" smtClean="0">
                <a:latin typeface="Cambria" panose="02040503050406030204" pitchFamily="18" charset="0"/>
              </a:rPr>
              <a:t> [Günther et al., CGF’06]</a:t>
            </a:r>
            <a:endParaRPr lang="en-US" dirty="0">
              <a:latin typeface="Cambria" panose="02040503050406030204" pitchFamily="18" charset="0"/>
            </a:endParaRPr>
          </a:p>
        </p:txBody>
      </p:sp>
      <p:sp>
        <p:nvSpPr>
          <p:cNvPr id="8" name="Rectangle 7"/>
          <p:cNvSpPr/>
          <p:nvPr/>
        </p:nvSpPr>
        <p:spPr>
          <a:xfrm>
            <a:off x="1221960" y="908720"/>
            <a:ext cx="1584088" cy="400110"/>
          </a:xfrm>
          <a:prstGeom prst="rect">
            <a:avLst/>
          </a:prstGeom>
        </p:spPr>
        <p:txBody>
          <a:bodyPr wrap="none">
            <a:spAutoFit/>
          </a:bodyPr>
          <a:lstStyle/>
          <a:p>
            <a:r>
              <a:rPr lang="en-US" sz="2000" dirty="0">
                <a:solidFill>
                  <a:srgbClr val="00B050"/>
                </a:solidFill>
                <a:latin typeface="MV Boli" panose="02000500030200090000" pitchFamily="2" charset="0"/>
                <a:cs typeface="MV Boli" panose="02000500030200090000" pitchFamily="2" charset="0"/>
              </a:rPr>
              <a:t>Ray Tracing</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7253" y="1312882"/>
            <a:ext cx="2457469" cy="1930868"/>
          </a:xfrm>
          <a:prstGeom prst="rect">
            <a:avLst/>
          </a:prstGeom>
          <a:effectLst>
            <a:outerShdw blurRad="50800" dist="38100" algn="l" rotWithShape="0">
              <a:prstClr val="black">
                <a:alpha val="40000"/>
              </a:prst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2969" y="1315736"/>
            <a:ext cx="2453835" cy="1928013"/>
          </a:xfrm>
          <a:prstGeom prst="rect">
            <a:avLst/>
          </a:prstGeom>
          <a:effectLst>
            <a:outerShdw blurRad="50800" dist="38100" algn="l" rotWithShape="0">
              <a:prstClr val="black">
                <a:alpha val="40000"/>
              </a:prstClr>
            </a:outerShdw>
          </a:effectLst>
        </p:spPr>
      </p:pic>
      <p:sp>
        <p:nvSpPr>
          <p:cNvPr id="12" name="Rectangle 11"/>
          <p:cNvSpPr/>
          <p:nvPr/>
        </p:nvSpPr>
        <p:spPr>
          <a:xfrm>
            <a:off x="5349562" y="915584"/>
            <a:ext cx="2303836" cy="400110"/>
          </a:xfrm>
          <a:prstGeom prst="rect">
            <a:avLst/>
          </a:prstGeom>
        </p:spPr>
        <p:txBody>
          <a:bodyPr wrap="none">
            <a:spAutoFit/>
          </a:bodyPr>
          <a:lstStyle/>
          <a:p>
            <a:r>
              <a:rPr lang="en-US" sz="2000" dirty="0" smtClean="0">
                <a:solidFill>
                  <a:srgbClr val="00B050"/>
                </a:solidFill>
                <a:latin typeface="MV Boli" panose="02000500030200090000" pitchFamily="2" charset="0"/>
                <a:cs typeface="MV Boli" panose="02000500030200090000" pitchFamily="2" charset="0"/>
              </a:rPr>
              <a:t>Animation Collage</a:t>
            </a:r>
            <a:endParaRPr lang="en-US" sz="2000" dirty="0">
              <a:solidFill>
                <a:srgbClr val="00B050"/>
              </a:solidFill>
              <a:latin typeface="MV Boli" panose="02000500030200090000" pitchFamily="2" charset="0"/>
              <a:cs typeface="MV Boli" panose="02000500030200090000" pitchFamily="2" charset="0"/>
            </a:endParaRPr>
          </a:p>
        </p:txBody>
      </p:sp>
      <p:sp>
        <p:nvSpPr>
          <p:cNvPr id="13" name="TextBox 12"/>
          <p:cNvSpPr txBox="1"/>
          <p:nvPr/>
        </p:nvSpPr>
        <p:spPr>
          <a:xfrm>
            <a:off x="5220072" y="3245630"/>
            <a:ext cx="2562817" cy="369332"/>
          </a:xfrm>
          <a:prstGeom prst="rect">
            <a:avLst/>
          </a:prstGeom>
          <a:noFill/>
        </p:spPr>
        <p:txBody>
          <a:bodyPr wrap="none" rtlCol="0">
            <a:spAutoFit/>
          </a:bodyPr>
          <a:lstStyle/>
          <a:p>
            <a:r>
              <a:rPr lang="en-US" dirty="0">
                <a:latin typeface="Cambria" panose="02040503050406030204" pitchFamily="18" charset="0"/>
              </a:rPr>
              <a:t> [</a:t>
            </a:r>
            <a:r>
              <a:rPr lang="en-US" dirty="0" smtClean="0">
                <a:latin typeface="Cambria" panose="02040503050406030204" pitchFamily="18" charset="0"/>
              </a:rPr>
              <a:t>Theobalt et al., SCA’07]</a:t>
            </a:r>
            <a:endParaRPr lang="en-US" dirty="0">
              <a:latin typeface="Cambria" panose="02040503050406030204" pitchFamily="18" charset="0"/>
            </a:endParaRPr>
          </a:p>
        </p:txBody>
      </p:sp>
      <p:sp>
        <p:nvSpPr>
          <p:cNvPr id="15" name="Rectangle 14"/>
          <p:cNvSpPr/>
          <p:nvPr/>
        </p:nvSpPr>
        <p:spPr>
          <a:xfrm>
            <a:off x="2039426" y="3645024"/>
            <a:ext cx="1170513" cy="400110"/>
          </a:xfrm>
          <a:prstGeom prst="rect">
            <a:avLst/>
          </a:prstGeom>
        </p:spPr>
        <p:txBody>
          <a:bodyPr wrap="none">
            <a:spAutoFit/>
          </a:bodyPr>
          <a:lstStyle/>
          <a:p>
            <a:r>
              <a:rPr lang="en-US" sz="2000" dirty="0" smtClean="0">
                <a:solidFill>
                  <a:srgbClr val="00B050"/>
                </a:solidFill>
                <a:latin typeface="MV Boli" panose="02000500030200090000" pitchFamily="2" charset="0"/>
                <a:cs typeface="MV Boli" panose="02000500030200090000" pitchFamily="2" charset="0"/>
              </a:rPr>
              <a:t>Skinning</a:t>
            </a:r>
            <a:endParaRPr lang="en-US" sz="2000" dirty="0">
              <a:solidFill>
                <a:srgbClr val="00B050"/>
              </a:solidFill>
              <a:latin typeface="MV Boli" panose="02000500030200090000" pitchFamily="2" charset="0"/>
              <a:cs typeface="MV Boli" panose="02000500030200090000" pitchFamily="2" charset="0"/>
            </a:endParaRPr>
          </a:p>
        </p:txBody>
      </p:sp>
      <p:sp>
        <p:nvSpPr>
          <p:cNvPr id="16" name="TextBox 15"/>
          <p:cNvSpPr txBox="1"/>
          <p:nvPr/>
        </p:nvSpPr>
        <p:spPr>
          <a:xfrm>
            <a:off x="1460994" y="5895320"/>
            <a:ext cx="2267416" cy="646331"/>
          </a:xfrm>
          <a:prstGeom prst="rect">
            <a:avLst/>
          </a:prstGeom>
          <a:noFill/>
        </p:spPr>
        <p:txBody>
          <a:bodyPr wrap="none" rtlCol="0">
            <a:spAutoFit/>
          </a:bodyPr>
          <a:lstStyle/>
          <a:p>
            <a:pPr algn="ctr"/>
            <a:r>
              <a:rPr lang="en-US" dirty="0" smtClean="0">
                <a:latin typeface="Cambria" panose="02040503050406030204" pitchFamily="18" charset="0"/>
              </a:rPr>
              <a:t>[Kavan et al., CGF’10]</a:t>
            </a:r>
          </a:p>
          <a:p>
            <a:pPr algn="ctr"/>
            <a:r>
              <a:rPr lang="en-US" dirty="0" smtClean="0">
                <a:latin typeface="Cambria" panose="02040503050406030204" pitchFamily="18" charset="0"/>
              </a:rPr>
              <a:t>[Le &amp; Deng, TOG`11]</a:t>
            </a:r>
            <a:endParaRPr lang="en-US" dirty="0">
              <a:latin typeface="Cambria" panose="02040503050406030204" pitchFamily="18" charset="0"/>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829" y="3980016"/>
            <a:ext cx="1560745" cy="1967672"/>
          </a:xfrm>
          <a:prstGeom prst="rect">
            <a:avLst/>
          </a:prstGeom>
          <a:effectLst>
            <a:outerShdw blurRad="50800" dist="38100" algn="l" rotWithShape="0">
              <a:prstClr val="black">
                <a:alpha val="40000"/>
              </a:prstClr>
            </a:outerShdw>
          </a:effectLst>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4683" y="3974742"/>
            <a:ext cx="1787062" cy="1920578"/>
          </a:xfrm>
          <a:prstGeom prst="rect">
            <a:avLst/>
          </a:prstGeom>
          <a:effectLst>
            <a:outerShdw blurRad="50800" dist="38100" algn="l" rotWithShape="0">
              <a:prstClr val="black">
                <a:alpha val="40000"/>
              </a:prstClr>
            </a:outerShdw>
          </a:effectLst>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78142" y="3955393"/>
            <a:ext cx="3610282" cy="1924687"/>
          </a:xfrm>
          <a:prstGeom prst="rect">
            <a:avLst/>
          </a:prstGeom>
          <a:effectLst>
            <a:outerShdw blurRad="50800" dist="38100" algn="l" rotWithShape="0">
              <a:prstClr val="black">
                <a:alpha val="40000"/>
              </a:prstClr>
            </a:outerShdw>
          </a:effectLst>
        </p:spPr>
      </p:pic>
      <p:sp>
        <p:nvSpPr>
          <p:cNvPr id="20" name="Rectangle 19"/>
          <p:cNvSpPr/>
          <p:nvPr/>
        </p:nvSpPr>
        <p:spPr>
          <a:xfrm>
            <a:off x="5668549" y="3645024"/>
            <a:ext cx="1989647" cy="400110"/>
          </a:xfrm>
          <a:prstGeom prst="rect">
            <a:avLst/>
          </a:prstGeom>
        </p:spPr>
        <p:txBody>
          <a:bodyPr wrap="none">
            <a:spAutoFit/>
          </a:bodyPr>
          <a:lstStyle/>
          <a:p>
            <a:r>
              <a:rPr lang="en-US" sz="2000" dirty="0" smtClean="0">
                <a:solidFill>
                  <a:srgbClr val="00B050"/>
                </a:solidFill>
                <a:latin typeface="MV Boli" panose="02000500030200090000" pitchFamily="2" charset="0"/>
                <a:cs typeface="MV Boli" panose="02000500030200090000" pitchFamily="2" charset="0"/>
              </a:rPr>
              <a:t>Skeletonization</a:t>
            </a:r>
            <a:endParaRPr lang="en-US" sz="2000" dirty="0">
              <a:solidFill>
                <a:srgbClr val="00B050"/>
              </a:solidFill>
              <a:latin typeface="MV Boli" panose="02000500030200090000" pitchFamily="2" charset="0"/>
              <a:cs typeface="MV Boli" panose="02000500030200090000" pitchFamily="2" charset="0"/>
            </a:endParaRPr>
          </a:p>
        </p:txBody>
      </p:sp>
      <p:sp>
        <p:nvSpPr>
          <p:cNvPr id="21" name="TextBox 20"/>
          <p:cNvSpPr txBox="1"/>
          <p:nvPr/>
        </p:nvSpPr>
        <p:spPr>
          <a:xfrm>
            <a:off x="5258113" y="5880080"/>
            <a:ext cx="2650341" cy="646331"/>
          </a:xfrm>
          <a:prstGeom prst="rect">
            <a:avLst/>
          </a:prstGeom>
          <a:noFill/>
        </p:spPr>
        <p:txBody>
          <a:bodyPr wrap="none" rtlCol="0">
            <a:spAutoFit/>
          </a:bodyPr>
          <a:lstStyle/>
          <a:p>
            <a:pPr algn="ctr"/>
            <a:r>
              <a:rPr lang="en-US" dirty="0" smtClean="0">
                <a:latin typeface="Cambria" panose="02040503050406030204" pitchFamily="18" charset="0"/>
              </a:rPr>
              <a:t>[</a:t>
            </a:r>
            <a:r>
              <a:rPr lang="en-US" dirty="0">
                <a:latin typeface="Cambria" panose="02040503050406030204" pitchFamily="18" charset="0"/>
              </a:rPr>
              <a:t>De </a:t>
            </a:r>
            <a:r>
              <a:rPr lang="en-US" dirty="0" err="1">
                <a:latin typeface="Cambria" panose="02040503050406030204" pitchFamily="18" charset="0"/>
              </a:rPr>
              <a:t>Aguiar</a:t>
            </a:r>
            <a:r>
              <a:rPr lang="en-US" dirty="0">
                <a:latin typeface="Cambria" panose="02040503050406030204" pitchFamily="18" charset="0"/>
              </a:rPr>
              <a:t> et al., CGF`08]</a:t>
            </a:r>
            <a:endParaRPr lang="en-US" dirty="0" smtClean="0">
              <a:latin typeface="Cambria" panose="02040503050406030204" pitchFamily="18" charset="0"/>
            </a:endParaRPr>
          </a:p>
          <a:p>
            <a:pPr algn="ctr"/>
            <a:r>
              <a:rPr lang="en-US" dirty="0" smtClean="0">
                <a:latin typeface="Cambria" panose="02040503050406030204" pitchFamily="18" charset="0"/>
              </a:rPr>
              <a:t> [Hasler et al., I3D’10]</a:t>
            </a:r>
          </a:p>
        </p:txBody>
      </p:sp>
      <p:sp>
        <p:nvSpPr>
          <p:cNvPr id="11" name="Footer Placeholder 10"/>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Tree>
    <p:extLst>
      <p:ext uri="{BB962C8B-B14F-4D97-AF65-F5344CB8AC3E}">
        <p14:creationId xmlns:p14="http://schemas.microsoft.com/office/powerpoint/2010/main" val="3446482943"/>
      </p:ext>
    </p:extLst>
  </p:cSld>
  <p:clrMapOvr>
    <a:masterClrMapping/>
  </p:clrMapOvr>
  <p:transition spd="slow" advClick="0">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a:bodyPr>
          <a:lstStyle/>
          <a:p>
            <a:pPr algn="ctr"/>
            <a:r>
              <a:rPr lang="en-US" dirty="0" smtClean="0">
                <a:latin typeface="Cambria" panose="02040503050406030204" pitchFamily="18" charset="0"/>
              </a:rPr>
              <a:t>Why segmenting animated meshes?</a:t>
            </a:r>
            <a:endParaRPr lang="en-US" dirty="0">
              <a:latin typeface="Cambria" panose="02040503050406030204" pitchFamily="18" charset="0"/>
            </a:endParaRPr>
          </a:p>
        </p:txBody>
      </p:sp>
      <p:sp>
        <p:nvSpPr>
          <p:cNvPr id="4" name="Espace réservé du numéro de diapositive 3"/>
          <p:cNvSpPr>
            <a:spLocks noGrp="1"/>
          </p:cNvSpPr>
          <p:nvPr>
            <p:ph type="sldNum" sz="quarter" idx="4"/>
          </p:nvPr>
        </p:nvSpPr>
        <p:spPr/>
        <p:txBody>
          <a:bodyPr/>
          <a:lstStyle/>
          <a:p>
            <a:fld id="{82F7041B-D599-4C73-9EBD-C2AC1F606250}" type="slidenum">
              <a:rPr lang="en-US" smtClean="0"/>
              <a:t>7</a:t>
            </a:fld>
            <a:endParaRPr lang="en-US" dirty="0"/>
          </a:p>
        </p:txBody>
      </p:sp>
      <p:sp>
        <p:nvSpPr>
          <p:cNvPr id="7" name="TextBox 6"/>
          <p:cNvSpPr txBox="1"/>
          <p:nvPr/>
        </p:nvSpPr>
        <p:spPr>
          <a:xfrm>
            <a:off x="967756" y="3131676"/>
            <a:ext cx="2691506" cy="369332"/>
          </a:xfrm>
          <a:prstGeom prst="rect">
            <a:avLst/>
          </a:prstGeom>
          <a:noFill/>
        </p:spPr>
        <p:txBody>
          <a:bodyPr wrap="none" rtlCol="0">
            <a:spAutoFit/>
          </a:bodyPr>
          <a:lstStyle/>
          <a:p>
            <a:r>
              <a:rPr lang="en-US" dirty="0" smtClean="0">
                <a:latin typeface="Cambria" panose="02040503050406030204" pitchFamily="18" charset="0"/>
              </a:rPr>
              <a:t> [</a:t>
            </a:r>
            <a:r>
              <a:rPr lang="en-US" dirty="0">
                <a:latin typeface="Cambria" panose="02040503050406030204" pitchFamily="18" charset="0"/>
              </a:rPr>
              <a:t>James &amp; </a:t>
            </a:r>
            <a:r>
              <a:rPr lang="en-US" dirty="0" err="1">
                <a:latin typeface="Cambria" panose="02040503050406030204" pitchFamily="18" charset="0"/>
              </a:rPr>
              <a:t>Twigg</a:t>
            </a:r>
            <a:r>
              <a:rPr lang="en-US" dirty="0">
                <a:latin typeface="Cambria" panose="02040503050406030204" pitchFamily="18" charset="0"/>
              </a:rPr>
              <a:t>, </a:t>
            </a:r>
            <a:r>
              <a:rPr lang="en-US" dirty="0" smtClean="0">
                <a:latin typeface="Cambria" panose="02040503050406030204" pitchFamily="18" charset="0"/>
              </a:rPr>
              <a:t>TOG`05]</a:t>
            </a:r>
            <a:endParaRPr lang="en-US" dirty="0">
              <a:latin typeface="Cambria" panose="02040503050406030204" pitchFamily="18" charset="0"/>
            </a:endParaRPr>
          </a:p>
        </p:txBody>
      </p:sp>
      <p:sp>
        <p:nvSpPr>
          <p:cNvPr id="8" name="Rectangle 7"/>
          <p:cNvSpPr/>
          <p:nvPr/>
        </p:nvSpPr>
        <p:spPr>
          <a:xfrm>
            <a:off x="3393256" y="1243377"/>
            <a:ext cx="2388795" cy="400110"/>
          </a:xfrm>
          <a:prstGeom prst="rect">
            <a:avLst/>
          </a:prstGeom>
        </p:spPr>
        <p:txBody>
          <a:bodyPr wrap="none">
            <a:spAutoFit/>
          </a:bodyPr>
          <a:lstStyle/>
          <a:p>
            <a:r>
              <a:rPr lang="en-US" sz="2000" dirty="0" smtClean="0">
                <a:solidFill>
                  <a:srgbClr val="00B050"/>
                </a:solidFill>
                <a:latin typeface="MV Boli" panose="02000500030200090000" pitchFamily="2" charset="0"/>
                <a:cs typeface="MV Boli" panose="02000500030200090000" pitchFamily="2" charset="0"/>
              </a:rPr>
              <a:t>Collision Detection</a:t>
            </a:r>
            <a:endParaRPr lang="en-US" sz="2000" dirty="0">
              <a:solidFill>
                <a:srgbClr val="00B050"/>
              </a:solidFill>
              <a:latin typeface="MV Boli" panose="02000500030200090000" pitchFamily="2" charset="0"/>
              <a:cs typeface="MV Boli" panose="02000500030200090000" pitchFamily="2"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003" y="1607596"/>
            <a:ext cx="4401279" cy="1560054"/>
          </a:xfrm>
          <a:prstGeom prst="rect">
            <a:avLst/>
          </a:prstGeom>
          <a:effectLst>
            <a:outerShdw blurRad="50800" dist="38100" algn="l" rotWithShape="0">
              <a:prstClr val="black">
                <a:alpha val="40000"/>
              </a:prstClr>
            </a:outerShdw>
          </a:effec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69" y="1607513"/>
            <a:ext cx="4401281" cy="1560137"/>
          </a:xfrm>
          <a:prstGeom prst="rect">
            <a:avLst/>
          </a:prstGeom>
          <a:effectLst>
            <a:outerShdw blurRad="50800" dist="38100" algn="l" rotWithShape="0">
              <a:prstClr val="black">
                <a:alpha val="40000"/>
              </a:prstClr>
            </a:outerShdw>
          </a:effectLst>
        </p:spPr>
      </p:pic>
      <p:sp>
        <p:nvSpPr>
          <p:cNvPr id="23" name="Rectangle 22"/>
          <p:cNvSpPr/>
          <p:nvPr/>
        </p:nvSpPr>
        <p:spPr>
          <a:xfrm>
            <a:off x="5732236" y="3131676"/>
            <a:ext cx="2270813" cy="369332"/>
          </a:xfrm>
          <a:prstGeom prst="rect">
            <a:avLst/>
          </a:prstGeom>
        </p:spPr>
        <p:txBody>
          <a:bodyPr wrap="none">
            <a:spAutoFit/>
          </a:bodyPr>
          <a:lstStyle/>
          <a:p>
            <a:pPr algn="ctr"/>
            <a:r>
              <a:rPr lang="en-US" dirty="0" smtClean="0">
                <a:latin typeface="Cambria" panose="02040503050406030204" pitchFamily="18" charset="0"/>
              </a:rPr>
              <a:t>[</a:t>
            </a:r>
            <a:r>
              <a:rPr lang="en-US" dirty="0">
                <a:latin typeface="Cambria" panose="02040503050406030204" pitchFamily="18" charset="0"/>
              </a:rPr>
              <a:t>Wong et al., I3D’14</a:t>
            </a:r>
            <a:r>
              <a:rPr lang="en-US" dirty="0" smtClean="0">
                <a:latin typeface="Cambria" panose="02040503050406030204" pitchFamily="18" charset="0"/>
              </a:rPr>
              <a:t>]</a:t>
            </a:r>
            <a:endParaRPr lang="en-US" dirty="0">
              <a:latin typeface="Cambria" panose="02040503050406030204" pitchFamily="18" charset="0"/>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69" y="4149081"/>
            <a:ext cx="3952813" cy="1656184"/>
          </a:xfrm>
          <a:prstGeom prst="rect">
            <a:avLst/>
          </a:prstGeom>
          <a:effectLst>
            <a:outerShdw blurRad="50800" dist="38100" algn="l" rotWithShape="0">
              <a:prstClr val="black">
                <a:alpha val="40000"/>
              </a:prstClr>
            </a:outerShdw>
          </a:effectLst>
        </p:spPr>
      </p:pic>
      <p:sp>
        <p:nvSpPr>
          <p:cNvPr id="26" name="TextBox 25"/>
          <p:cNvSpPr txBox="1"/>
          <p:nvPr/>
        </p:nvSpPr>
        <p:spPr>
          <a:xfrm>
            <a:off x="766509" y="5809600"/>
            <a:ext cx="2645532" cy="369332"/>
          </a:xfrm>
          <a:prstGeom prst="rect">
            <a:avLst/>
          </a:prstGeom>
          <a:noFill/>
        </p:spPr>
        <p:txBody>
          <a:bodyPr wrap="none" rtlCol="0">
            <a:spAutoFit/>
          </a:bodyPr>
          <a:lstStyle/>
          <a:p>
            <a:r>
              <a:rPr lang="en-US" dirty="0" smtClean="0">
                <a:latin typeface="Cambria" panose="02040503050406030204" pitchFamily="18" charset="0"/>
              </a:rPr>
              <a:t> [</a:t>
            </a:r>
            <a:r>
              <a:rPr lang="en-US" dirty="0" err="1" smtClean="0">
                <a:latin typeface="Cambria" panose="02040503050406030204" pitchFamily="18" charset="0"/>
              </a:rPr>
              <a:t>Shlafman</a:t>
            </a:r>
            <a:r>
              <a:rPr lang="en-US" dirty="0" smtClean="0">
                <a:latin typeface="Cambria" panose="02040503050406030204" pitchFamily="18" charset="0"/>
              </a:rPr>
              <a:t> et al., CGF`02]</a:t>
            </a:r>
            <a:endParaRPr lang="en-US" dirty="0">
              <a:latin typeface="Cambria" panose="02040503050406030204" pitchFamily="18" charset="0"/>
            </a:endParaRPr>
          </a:p>
        </p:txBody>
      </p:sp>
      <p:sp>
        <p:nvSpPr>
          <p:cNvPr id="27" name="Rectangle 26"/>
          <p:cNvSpPr/>
          <p:nvPr/>
        </p:nvSpPr>
        <p:spPr>
          <a:xfrm>
            <a:off x="1449517" y="3775414"/>
            <a:ext cx="1279517" cy="400110"/>
          </a:xfrm>
          <a:prstGeom prst="rect">
            <a:avLst/>
          </a:prstGeom>
        </p:spPr>
        <p:txBody>
          <a:bodyPr wrap="none">
            <a:spAutoFit/>
          </a:bodyPr>
          <a:lstStyle/>
          <a:p>
            <a:r>
              <a:rPr lang="en-US" sz="2000" dirty="0" smtClean="0">
                <a:solidFill>
                  <a:srgbClr val="00B050"/>
                </a:solidFill>
                <a:latin typeface="MV Boli" panose="02000500030200090000" pitchFamily="2" charset="0"/>
                <a:cs typeface="MV Boli" panose="02000500030200090000" pitchFamily="2" charset="0"/>
              </a:rPr>
              <a:t>Morphing</a:t>
            </a:r>
            <a:endParaRPr lang="en-US" sz="2000" dirty="0">
              <a:solidFill>
                <a:srgbClr val="00B050"/>
              </a:solidFill>
              <a:latin typeface="MV Boli" panose="02000500030200090000" pitchFamily="2" charset="0"/>
              <a:cs typeface="MV Boli" panose="02000500030200090000" pitchFamily="2"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17" y="4149079"/>
            <a:ext cx="4882087" cy="1656185"/>
          </a:xfrm>
          <a:prstGeom prst="rect">
            <a:avLst/>
          </a:prstGeom>
          <a:effectLst>
            <a:outerShdw blurRad="50800" dist="38100" algn="l" rotWithShape="0">
              <a:prstClr val="black">
                <a:alpha val="40000"/>
              </a:prstClr>
            </a:outerShdw>
          </a:effectLst>
        </p:spPr>
      </p:pic>
      <p:sp>
        <p:nvSpPr>
          <p:cNvPr id="29" name="TextBox 28"/>
          <p:cNvSpPr txBox="1"/>
          <p:nvPr/>
        </p:nvSpPr>
        <p:spPr>
          <a:xfrm>
            <a:off x="5553694" y="5805264"/>
            <a:ext cx="2227533" cy="369332"/>
          </a:xfrm>
          <a:prstGeom prst="rect">
            <a:avLst/>
          </a:prstGeom>
          <a:noFill/>
        </p:spPr>
        <p:txBody>
          <a:bodyPr wrap="none" rtlCol="0">
            <a:spAutoFit/>
          </a:bodyPr>
          <a:lstStyle/>
          <a:p>
            <a:r>
              <a:rPr lang="en-US" dirty="0" smtClean="0">
                <a:latin typeface="Cambria" panose="02040503050406030204" pitchFamily="18" charset="0"/>
              </a:rPr>
              <a:t> </a:t>
            </a:r>
            <a:r>
              <a:rPr lang="en-US" dirty="0">
                <a:latin typeface="Cambria" panose="02040503050406030204" pitchFamily="18" charset="0"/>
              </a:rPr>
              <a:t>[</a:t>
            </a:r>
            <a:r>
              <a:rPr lang="en-US" dirty="0" smtClean="0">
                <a:latin typeface="Cambria" panose="02040503050406030204" pitchFamily="18" charset="0"/>
              </a:rPr>
              <a:t>Feng et al., TOG`11]</a:t>
            </a:r>
            <a:endParaRPr lang="en-US" dirty="0">
              <a:latin typeface="Cambria" panose="02040503050406030204" pitchFamily="18" charset="0"/>
            </a:endParaRPr>
          </a:p>
        </p:txBody>
      </p:sp>
      <p:sp>
        <p:nvSpPr>
          <p:cNvPr id="30" name="Rectangle 29"/>
          <p:cNvSpPr/>
          <p:nvPr/>
        </p:nvSpPr>
        <p:spPr>
          <a:xfrm>
            <a:off x="5544396" y="3815721"/>
            <a:ext cx="2246128" cy="400110"/>
          </a:xfrm>
          <a:prstGeom prst="rect">
            <a:avLst/>
          </a:prstGeom>
        </p:spPr>
        <p:txBody>
          <a:bodyPr wrap="none">
            <a:spAutoFit/>
          </a:bodyPr>
          <a:lstStyle/>
          <a:p>
            <a:r>
              <a:rPr lang="en-US" sz="2000" dirty="0" smtClean="0">
                <a:solidFill>
                  <a:srgbClr val="00B050"/>
                </a:solidFill>
                <a:latin typeface="MV Boli" panose="02000500030200090000" pitchFamily="2" charset="0"/>
                <a:cs typeface="MV Boli" panose="02000500030200090000" pitchFamily="2" charset="0"/>
              </a:rPr>
              <a:t>Geometry Images</a:t>
            </a:r>
            <a:endParaRPr lang="en-US" sz="2000" dirty="0">
              <a:solidFill>
                <a:srgbClr val="00B050"/>
              </a:solidFill>
              <a:latin typeface="MV Boli" panose="02000500030200090000" pitchFamily="2" charset="0"/>
              <a:cs typeface="MV Boli" panose="02000500030200090000" pitchFamily="2" charset="0"/>
            </a:endParaRPr>
          </a:p>
        </p:txBody>
      </p:sp>
      <p:sp>
        <p:nvSpPr>
          <p:cNvPr id="5" name="Footer Placeholder 4"/>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Tree>
    <p:extLst>
      <p:ext uri="{BB962C8B-B14F-4D97-AF65-F5344CB8AC3E}">
        <p14:creationId xmlns:p14="http://schemas.microsoft.com/office/powerpoint/2010/main" val="3401544746"/>
      </p:ext>
    </p:extLst>
  </p:cSld>
  <p:clrMapOvr>
    <a:masterClrMapping/>
  </p:clrMapOvr>
  <p:transition spd="slow" advClick="0">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Prior Art: Global Segmentation Methods</a:t>
            </a:r>
            <a:endParaRPr lang="en-US" dirty="0">
              <a:latin typeface="Cambria" panose="02040503050406030204" pitchFamily="18" charset="0"/>
            </a:endParaRPr>
          </a:p>
        </p:txBody>
      </p:sp>
      <p:sp>
        <p:nvSpPr>
          <p:cNvPr id="3" name="Content Placeholder 2"/>
          <p:cNvSpPr>
            <a:spLocks noGrp="1"/>
          </p:cNvSpPr>
          <p:nvPr>
            <p:ph sz="quarter" idx="1"/>
          </p:nvPr>
        </p:nvSpPr>
        <p:spPr>
          <a:xfrm>
            <a:off x="530954" y="1772816"/>
            <a:ext cx="2962672" cy="3145904"/>
          </a:xfrm>
        </p:spPr>
        <p:txBody>
          <a:bodyPr/>
          <a:lstStyle/>
          <a:p>
            <a:pPr algn="ctr"/>
            <a:r>
              <a:rPr lang="en-US" dirty="0" smtClean="0">
                <a:latin typeface="Cambria" panose="02040503050406030204" pitchFamily="18" charset="0"/>
              </a:rPr>
              <a:t>Feature Space</a:t>
            </a:r>
            <a:endParaRPr lang="en-US" dirty="0">
              <a:latin typeface="Cambria" panose="02040503050406030204" pitchFamily="18" charset="0"/>
            </a:endParaRPr>
          </a:p>
        </p:txBody>
      </p:sp>
      <p:sp>
        <p:nvSpPr>
          <p:cNvPr id="4" name="Slide Number Placeholder 3"/>
          <p:cNvSpPr>
            <a:spLocks noGrp="1"/>
          </p:cNvSpPr>
          <p:nvPr>
            <p:ph type="sldNum" sz="quarter" idx="4"/>
          </p:nvPr>
        </p:nvSpPr>
        <p:spPr/>
        <p:txBody>
          <a:bodyPr/>
          <a:lstStyle/>
          <a:p>
            <a:fld id="{82F7041B-D599-4C73-9EBD-C2AC1F606250}" type="slidenum">
              <a:rPr lang="en-US" smtClean="0"/>
              <a:t>8</a:t>
            </a:fld>
            <a:endParaRPr lang="en-US" dirty="0"/>
          </a:p>
        </p:txBody>
      </p:sp>
      <p:sp>
        <p:nvSpPr>
          <p:cNvPr id="5" name="Content Placeholder 2"/>
          <p:cNvSpPr txBox="1">
            <a:spLocks/>
          </p:cNvSpPr>
          <p:nvPr/>
        </p:nvSpPr>
        <p:spPr>
          <a:xfrm>
            <a:off x="5342749" y="1772816"/>
            <a:ext cx="3141267" cy="3145904"/>
          </a:xfrm>
          <a:prstGeom prst="rect">
            <a:avLst/>
          </a:prstGeom>
        </p:spPr>
        <p:txBody>
          <a:bodyPr vert="horz">
            <a:normAutofit/>
          </a:bodyPr>
          <a:lstStyle>
            <a:lvl1pPr marL="274320" indent="-274320" algn="l" rtl="0" eaLnBrk="1" latinLnBrk="0" hangingPunct="1">
              <a:spcBef>
                <a:spcPts val="600"/>
              </a:spcBef>
              <a:buClr>
                <a:srgbClr val="0070C0"/>
              </a:buClr>
              <a:buSzPct val="76000"/>
              <a:buFont typeface="Wingdings 3"/>
              <a:buChar char=""/>
              <a:defRPr kumimoji="0" sz="2600" b="0" kern="1200">
                <a:solidFill>
                  <a:srgbClr val="0070C0"/>
                </a:solidFill>
                <a:latin typeface="Arial" panose="020B0604020202020204" pitchFamily="34" charset="0"/>
                <a:ea typeface="+mn-ea"/>
                <a:cs typeface="Arial" panose="020B0604020202020204" pitchFamily="34" charset="0"/>
              </a:defRPr>
            </a:lvl1pPr>
            <a:lvl2pPr marL="266700" indent="-266700" algn="l" rtl="0" eaLnBrk="1" latinLnBrk="0" hangingPunct="1">
              <a:spcBef>
                <a:spcPts val="500"/>
              </a:spcBef>
              <a:buClr>
                <a:srgbClr val="00B050"/>
              </a:buClr>
              <a:buSzPct val="76000"/>
              <a:buFont typeface="Wingdings 3"/>
              <a:buChar char=""/>
              <a:defRPr kumimoji="0" sz="2300" kern="1200">
                <a:solidFill>
                  <a:srgbClr val="00B050"/>
                </a:solidFill>
                <a:latin typeface="Arial" panose="020B0604020202020204" pitchFamily="34" charset="0"/>
                <a:ea typeface="+mn-ea"/>
                <a:cs typeface="Arial" panose="020B0604020202020204" pitchFamily="34" charset="0"/>
              </a:defRPr>
            </a:lvl2pPr>
            <a:lvl3pPr marL="266700" indent="-266700" algn="l" rtl="0" eaLnBrk="1" latinLnBrk="0" hangingPunct="1">
              <a:spcBef>
                <a:spcPts val="500"/>
              </a:spcBef>
              <a:buClr>
                <a:srgbClr val="FF0000"/>
              </a:buClr>
              <a:buSzPct val="76000"/>
              <a:buFont typeface="Wingdings 3"/>
              <a:buChar char=""/>
              <a:defRPr kumimoji="0" sz="2000" kern="1200">
                <a:solidFill>
                  <a:srgbClr val="FF0000"/>
                </a:solidFill>
                <a:latin typeface="Arial" panose="020B0604020202020204" pitchFamily="34" charset="0"/>
                <a:ea typeface="+mn-ea"/>
                <a:cs typeface="Arial" panose="020B0604020202020204" pitchFamily="34" charset="0"/>
              </a:defRPr>
            </a:lvl3pPr>
            <a:lvl4pPr marL="263525" indent="0" algn="l" rtl="0" eaLnBrk="1" latinLnBrk="0" hangingPunct="1">
              <a:spcBef>
                <a:spcPts val="400"/>
              </a:spcBef>
              <a:buClr>
                <a:schemeClr val="accent2">
                  <a:shade val="75000"/>
                </a:schemeClr>
              </a:buClr>
              <a:buSzPct val="70000"/>
              <a:buFontTx/>
              <a:buNone/>
              <a:defRPr kumimoji="0" sz="1800" kern="1200">
                <a:solidFill>
                  <a:schemeClr val="tx1"/>
                </a:solidFill>
                <a:latin typeface="Arial" panose="020B0604020202020204" pitchFamily="34" charset="0"/>
                <a:ea typeface="+mn-ea"/>
                <a:cs typeface="Arial" panose="020B0604020202020204" pitchFamily="34" charset="0"/>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ctr"/>
            <a:r>
              <a:rPr lang="en-US" dirty="0" smtClean="0">
                <a:latin typeface="Cambria" panose="02040503050406030204" pitchFamily="18" charset="0"/>
              </a:rPr>
              <a:t>Clustering method</a:t>
            </a:r>
            <a:endParaRPr lang="en-US" dirty="0">
              <a:latin typeface="Cambria" panose="02040503050406030204" pitchFamily="18" charset="0"/>
            </a:endParaRPr>
          </a:p>
        </p:txBody>
      </p:sp>
      <p:sp>
        <p:nvSpPr>
          <p:cNvPr id="6" name="TextBox 5"/>
          <p:cNvSpPr txBox="1"/>
          <p:nvPr/>
        </p:nvSpPr>
        <p:spPr>
          <a:xfrm>
            <a:off x="35496" y="4963234"/>
            <a:ext cx="4314001" cy="369332"/>
          </a:xfrm>
          <a:prstGeom prst="rect">
            <a:avLst/>
          </a:prstGeom>
          <a:noFill/>
        </p:spPr>
        <p:txBody>
          <a:bodyPr wrap="none" rtlCol="0">
            <a:spAutoFit/>
          </a:bodyPr>
          <a:lstStyle/>
          <a:p>
            <a:pPr algn="ctr"/>
            <a:r>
              <a:rPr lang="en-US" dirty="0" smtClean="0">
                <a:latin typeface="Cambria" panose="02040503050406030204" pitchFamily="18" charset="0"/>
              </a:rPr>
              <a:t>[Euclidean, geodesic, angular distances,…]</a:t>
            </a:r>
          </a:p>
        </p:txBody>
      </p:sp>
      <p:sp>
        <p:nvSpPr>
          <p:cNvPr id="10" name="TextBox 9"/>
          <p:cNvSpPr txBox="1"/>
          <p:nvPr/>
        </p:nvSpPr>
        <p:spPr>
          <a:xfrm>
            <a:off x="5132349" y="4957634"/>
            <a:ext cx="3562065" cy="369332"/>
          </a:xfrm>
          <a:prstGeom prst="rect">
            <a:avLst/>
          </a:prstGeom>
          <a:noFill/>
        </p:spPr>
        <p:txBody>
          <a:bodyPr wrap="none" rtlCol="0">
            <a:spAutoFit/>
          </a:bodyPr>
          <a:lstStyle/>
          <a:p>
            <a:pPr algn="ctr"/>
            <a:r>
              <a:rPr lang="en-US" dirty="0" smtClean="0">
                <a:latin typeface="Cambria" panose="02040503050406030204" pitchFamily="18" charset="0"/>
              </a:rPr>
              <a:t>[</a:t>
            </a:r>
            <a:r>
              <a:rPr lang="en-US" dirty="0">
                <a:latin typeface="Cambria" panose="02040503050406030204" pitchFamily="18" charset="0"/>
              </a:rPr>
              <a:t>k-means, </a:t>
            </a:r>
            <a:r>
              <a:rPr lang="en-US" dirty="0" smtClean="0">
                <a:latin typeface="Cambria" panose="02040503050406030204" pitchFamily="18" charset="0"/>
              </a:rPr>
              <a:t>hierarchical</a:t>
            </a:r>
            <a:r>
              <a:rPr lang="en-US" dirty="0">
                <a:latin typeface="Cambria" panose="02040503050406030204" pitchFamily="18" charset="0"/>
              </a:rPr>
              <a:t>, </a:t>
            </a:r>
            <a:r>
              <a:rPr lang="en-US" dirty="0" smtClean="0">
                <a:latin typeface="Cambria" panose="02040503050406030204" pitchFamily="18" charset="0"/>
              </a:rPr>
              <a:t>spectral,…]</a:t>
            </a:r>
          </a:p>
        </p:txBody>
      </p:sp>
      <p:sp>
        <p:nvSpPr>
          <p:cNvPr id="11" name="Notched Right Arrow 10"/>
          <p:cNvSpPr/>
          <p:nvPr/>
        </p:nvSpPr>
        <p:spPr>
          <a:xfrm>
            <a:off x="4192486" y="3466556"/>
            <a:ext cx="720494" cy="484632"/>
          </a:xfrm>
          <a:prstGeom prst="notch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12"/>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pic>
        <p:nvPicPr>
          <p:cNvPr id="7" name="horse-d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4963" t="3210" r="2305" b="5231"/>
          <a:stretch/>
        </p:blipFill>
        <p:spPr>
          <a:xfrm>
            <a:off x="448484" y="2420888"/>
            <a:ext cx="3403436" cy="2520280"/>
          </a:xfrm>
          <a:prstGeom prst="rect">
            <a:avLst/>
          </a:prstGeom>
          <a:ln>
            <a:noFill/>
          </a:ln>
          <a:effectLst>
            <a:outerShdw blurRad="190500" algn="tl" rotWithShape="0">
              <a:srgbClr val="000000">
                <a:alpha val="70000"/>
              </a:srgbClr>
            </a:outerShdw>
          </a:effectLst>
        </p:spPr>
      </p:pic>
      <p:pic>
        <p:nvPicPr>
          <p:cNvPr id="8" name="horse-se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3924" t="3210" r="1962" b="5231"/>
          <a:stretch/>
        </p:blipFill>
        <p:spPr>
          <a:xfrm>
            <a:off x="5222316" y="2420888"/>
            <a:ext cx="3454140" cy="25202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53967111"/>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60" fill="hold"/>
                                        <p:tgtEl>
                                          <p:spTgt spid="7"/>
                                        </p:tgtEl>
                                      </p:cBhvr>
                                    </p:cmd>
                                  </p:childTnLst>
                                </p:cTn>
                              </p:par>
                              <p:par>
                                <p:cTn id="7" presetID="1" presetClass="mediacall" presetSubtype="0" fill="hold" nodeType="withEffect">
                                  <p:stCondLst>
                                    <p:cond delay="0"/>
                                  </p:stCondLst>
                                  <p:childTnLst>
                                    <p:cmd type="call" cmd="playFrom(0.0)">
                                      <p:cBhvr>
                                        <p:cTn id="8" dur="64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7"/>
                </p:tgtEl>
              </p:cMediaNode>
            </p:video>
            <p:video>
              <p:cMediaNode vol="80000">
                <p:cTn id="10" repeatCount="indefinite"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latin typeface="Cambria" panose="02040503050406030204" pitchFamily="18" charset="0"/>
              </a:rPr>
              <a:t>Prior Art: Limitations</a:t>
            </a:r>
            <a:endParaRPr lang="en-US" dirty="0">
              <a:latin typeface="Cambria" panose="02040503050406030204" pitchFamily="18" charset="0"/>
            </a:endParaRPr>
          </a:p>
        </p:txBody>
      </p:sp>
      <p:sp>
        <p:nvSpPr>
          <p:cNvPr id="4" name="Slide Number Placeholder 3"/>
          <p:cNvSpPr>
            <a:spLocks noGrp="1"/>
          </p:cNvSpPr>
          <p:nvPr>
            <p:ph type="sldNum" sz="quarter" idx="4"/>
          </p:nvPr>
        </p:nvSpPr>
        <p:spPr/>
        <p:txBody>
          <a:bodyPr/>
          <a:lstStyle/>
          <a:p>
            <a:fld id="{82F7041B-D599-4C73-9EBD-C2AC1F606250}" type="slidenum">
              <a:rPr lang="en-US" smtClean="0"/>
              <a:t>9</a:t>
            </a:fld>
            <a:endParaRPr lang="en-US" dirty="0"/>
          </a:p>
        </p:txBody>
      </p:sp>
      <p:sp>
        <p:nvSpPr>
          <p:cNvPr id="7" name="Content Placeholder 6"/>
          <p:cNvSpPr>
            <a:spLocks noGrp="1"/>
          </p:cNvSpPr>
          <p:nvPr>
            <p:ph sz="quarter" idx="1"/>
          </p:nvPr>
        </p:nvSpPr>
        <p:spPr>
          <a:xfrm>
            <a:off x="268617" y="1292355"/>
            <a:ext cx="8606765" cy="4728933"/>
          </a:xfrm>
        </p:spPr>
        <p:txBody>
          <a:bodyPr>
            <a:normAutofit/>
          </a:bodyPr>
          <a:lstStyle/>
          <a:p>
            <a:pPr marL="514350" indent="-514350">
              <a:buFont typeface="+mj-lt"/>
              <a:buAutoNum type="arabicPeriod"/>
            </a:pPr>
            <a:r>
              <a:rPr lang="en-US" dirty="0" smtClean="0">
                <a:solidFill>
                  <a:schemeClr val="tx1"/>
                </a:solidFill>
                <a:latin typeface="Cambria" panose="02040503050406030204" pitchFamily="18" charset="0"/>
              </a:rPr>
              <a:t>detect </a:t>
            </a:r>
            <a:r>
              <a:rPr lang="en-US" dirty="0">
                <a:solidFill>
                  <a:schemeClr val="tx1"/>
                </a:solidFill>
                <a:latin typeface="Cambria" panose="02040503050406030204" pitchFamily="18" charset="0"/>
              </a:rPr>
              <a:t>segments with mostly </a:t>
            </a:r>
            <a:r>
              <a:rPr lang="en-US" dirty="0" smtClean="0">
                <a:solidFill>
                  <a:schemeClr val="tx1"/>
                </a:solidFill>
                <a:latin typeface="Cambria" panose="02040503050406030204" pitchFamily="18" charset="0"/>
              </a:rPr>
              <a:t>[rigid] behavior</a:t>
            </a:r>
          </a:p>
          <a:p>
            <a:pPr marL="914400" lvl="1" indent="-514350"/>
            <a:r>
              <a:rPr lang="en-US" dirty="0" smtClean="0">
                <a:solidFill>
                  <a:schemeClr val="tx1">
                    <a:lumMod val="50000"/>
                    <a:lumOff val="50000"/>
                  </a:schemeClr>
                </a:solidFill>
                <a:latin typeface="Cambria" panose="02040503050406030204" pitchFamily="18" charset="0"/>
              </a:rPr>
              <a:t>creation of [irregular shapes]</a:t>
            </a:r>
          </a:p>
          <a:p>
            <a:pPr marL="514350" indent="-514350">
              <a:buFont typeface="+mj-lt"/>
              <a:buAutoNum type="arabicPeriod"/>
            </a:pPr>
            <a:r>
              <a:rPr lang="en-US" dirty="0" smtClean="0">
                <a:solidFill>
                  <a:schemeClr val="tx1"/>
                </a:solidFill>
                <a:latin typeface="Cambria" panose="02040503050406030204" pitchFamily="18" charset="0"/>
              </a:rPr>
              <a:t>fail </a:t>
            </a:r>
            <a:r>
              <a:rPr lang="en-US" dirty="0">
                <a:solidFill>
                  <a:schemeClr val="tx1"/>
                </a:solidFill>
                <a:latin typeface="Cambria" panose="02040503050406030204" pitchFamily="18" charset="0"/>
              </a:rPr>
              <a:t>when feature space is </a:t>
            </a:r>
            <a:r>
              <a:rPr lang="en-US" dirty="0" smtClean="0">
                <a:solidFill>
                  <a:schemeClr val="tx1"/>
                </a:solidFill>
                <a:latin typeface="Cambria" panose="02040503050406030204" pitchFamily="18" charset="0"/>
              </a:rPr>
              <a:t>[flat]</a:t>
            </a:r>
            <a:r>
              <a:rPr lang="en-US" b="1" dirty="0" smtClean="0">
                <a:solidFill>
                  <a:schemeClr val="tx1"/>
                </a:solidFill>
                <a:latin typeface="Cambria" panose="02040503050406030204" pitchFamily="18" charset="0"/>
              </a:rPr>
              <a:t> </a:t>
            </a:r>
            <a:r>
              <a:rPr lang="en-US" dirty="0" smtClean="0">
                <a:solidFill>
                  <a:schemeClr val="tx1"/>
                </a:solidFill>
                <a:latin typeface="Cambria" panose="02040503050406030204" pitchFamily="18" charset="0"/>
              </a:rPr>
              <a:t>or [anisotropic]</a:t>
            </a:r>
          </a:p>
          <a:p>
            <a:pPr marL="914400" lvl="1" indent="-514350"/>
            <a:r>
              <a:rPr lang="en-US" dirty="0" smtClean="0">
                <a:solidFill>
                  <a:schemeClr val="tx1">
                    <a:lumMod val="50000"/>
                    <a:lumOff val="50000"/>
                  </a:schemeClr>
                </a:solidFill>
                <a:latin typeface="Cambria" panose="02040503050406030204" pitchFamily="18" charset="0"/>
              </a:rPr>
              <a:t>[uniform clustering] - [one feature dominates the other]</a:t>
            </a:r>
          </a:p>
          <a:p>
            <a:pPr marL="514350" indent="-514350">
              <a:buFont typeface="+mj-lt"/>
              <a:buAutoNum type="arabicPeriod"/>
            </a:pPr>
            <a:r>
              <a:rPr lang="en-US" dirty="0" smtClean="0">
                <a:solidFill>
                  <a:schemeClr val="tx1"/>
                </a:solidFill>
                <a:latin typeface="Cambria" panose="02040503050406030204" pitchFamily="18" charset="0"/>
              </a:rPr>
              <a:t>work </a:t>
            </a:r>
            <a:r>
              <a:rPr lang="en-US" dirty="0">
                <a:solidFill>
                  <a:schemeClr val="tx1"/>
                </a:solidFill>
                <a:latin typeface="Cambria" panose="02040503050406030204" pitchFamily="18" charset="0"/>
              </a:rPr>
              <a:t>only with </a:t>
            </a:r>
            <a:r>
              <a:rPr lang="en-US" dirty="0" smtClean="0">
                <a:solidFill>
                  <a:schemeClr val="tx1"/>
                </a:solidFill>
                <a:latin typeface="Cambria" panose="02040503050406030204" pitchFamily="18" charset="0"/>
              </a:rPr>
              <a:t>[off-line] animations</a:t>
            </a:r>
          </a:p>
          <a:p>
            <a:pPr marL="914400" lvl="1" indent="-514350"/>
            <a:r>
              <a:rPr lang="en-US" dirty="0" smtClean="0">
                <a:solidFill>
                  <a:schemeClr val="tx1">
                    <a:lumMod val="50000"/>
                    <a:lumOff val="50000"/>
                  </a:schemeClr>
                </a:solidFill>
                <a:latin typeface="Cambria" panose="02040503050406030204" pitchFamily="18" charset="0"/>
              </a:rPr>
              <a:t>[extend] or [edit] original animation</a:t>
            </a:r>
            <a:endParaRPr lang="en-US" dirty="0">
              <a:solidFill>
                <a:schemeClr val="tx1">
                  <a:lumMod val="50000"/>
                  <a:lumOff val="50000"/>
                </a:schemeClr>
              </a:solidFill>
              <a:latin typeface="Cambria" panose="02040503050406030204" pitchFamily="18" charset="0"/>
            </a:endParaRPr>
          </a:p>
          <a:p>
            <a:pPr marL="514350" indent="-514350">
              <a:buFont typeface="+mj-lt"/>
              <a:buAutoNum type="arabicPeriod"/>
            </a:pPr>
            <a:r>
              <a:rPr lang="en-US" dirty="0" smtClean="0">
                <a:solidFill>
                  <a:schemeClr val="tx1"/>
                </a:solidFill>
                <a:latin typeface="Cambria" panose="02040503050406030204" pitchFamily="18" charset="0"/>
              </a:rPr>
              <a:t>cannot </a:t>
            </a:r>
            <a:r>
              <a:rPr lang="en-US" dirty="0">
                <a:solidFill>
                  <a:schemeClr val="tx1"/>
                </a:solidFill>
                <a:latin typeface="Cambria" panose="02040503050406030204" pitchFamily="18" charset="0"/>
              </a:rPr>
              <a:t>offer </a:t>
            </a:r>
            <a:r>
              <a:rPr lang="en-US" dirty="0" smtClean="0">
                <a:solidFill>
                  <a:schemeClr val="tx1"/>
                </a:solidFill>
                <a:latin typeface="Cambria" panose="02040503050406030204" pitchFamily="18" charset="0"/>
              </a:rPr>
              <a:t>smooth [multi-resolution] segmentations</a:t>
            </a:r>
          </a:p>
          <a:p>
            <a:pPr marL="914400" lvl="1" indent="-514350"/>
            <a:r>
              <a:rPr lang="en-US" dirty="0" smtClean="0">
                <a:solidFill>
                  <a:schemeClr val="tx1">
                    <a:lumMod val="50000"/>
                    <a:lumOff val="50000"/>
                  </a:schemeClr>
                </a:solidFill>
                <a:latin typeface="Cambria" panose="02040503050406030204" pitchFamily="18" charset="0"/>
              </a:rPr>
              <a:t>[re-computation] is needed</a:t>
            </a:r>
          </a:p>
          <a:p>
            <a:pPr marL="514350" indent="-514350">
              <a:buFont typeface="+mj-lt"/>
              <a:buAutoNum type="arabicPeriod"/>
            </a:pPr>
            <a:r>
              <a:rPr lang="en-US" dirty="0" smtClean="0">
                <a:solidFill>
                  <a:schemeClr val="tx1"/>
                </a:solidFill>
                <a:latin typeface="Cambria" panose="02040503050406030204" pitchFamily="18" charset="0"/>
              </a:rPr>
              <a:t>cannot support [variable] segmentations</a:t>
            </a:r>
            <a:endParaRPr lang="el-GR" dirty="0" smtClean="0">
              <a:solidFill>
                <a:schemeClr val="tx1"/>
              </a:solidFill>
              <a:latin typeface="Cambria" panose="02040503050406030204" pitchFamily="18" charset="0"/>
            </a:endParaRPr>
          </a:p>
          <a:p>
            <a:pPr marL="914400" lvl="1" indent="-514350"/>
            <a:r>
              <a:rPr lang="en-US" dirty="0" smtClean="0">
                <a:solidFill>
                  <a:schemeClr val="tx1">
                    <a:lumMod val="50000"/>
                    <a:lumOff val="50000"/>
                  </a:schemeClr>
                </a:solidFill>
                <a:latin typeface="Cambria" panose="02040503050406030204" pitchFamily="18" charset="0"/>
              </a:rPr>
              <a:t>[detect motion changes]</a:t>
            </a:r>
            <a:endParaRPr lang="en-US" dirty="0" smtClean="0">
              <a:solidFill>
                <a:schemeClr val="tx1"/>
              </a:solidFill>
              <a:latin typeface="Cambria" panose="02040503050406030204" pitchFamily="18" charset="0"/>
            </a:endParaRPr>
          </a:p>
          <a:p>
            <a:endParaRPr lang="en-US" dirty="0" smtClean="0">
              <a:solidFill>
                <a:schemeClr val="tx1"/>
              </a:solidFill>
              <a:latin typeface="Cambria" panose="02040503050406030204" pitchFamily="18" charset="0"/>
            </a:endParaRPr>
          </a:p>
        </p:txBody>
      </p:sp>
      <p:sp>
        <p:nvSpPr>
          <p:cNvPr id="9" name="Footer Placeholder 8"/>
          <p:cNvSpPr>
            <a:spLocks noGrp="1"/>
          </p:cNvSpPr>
          <p:nvPr>
            <p:ph type="ftr" sz="quarter" idx="3"/>
          </p:nvPr>
        </p:nvSpPr>
        <p:spPr/>
        <p:txBody>
          <a:bodyPr/>
          <a:lstStyle/>
          <a:p>
            <a:r>
              <a:rPr lang="fr-BE" dirty="0" smtClean="0"/>
              <a:t>A. A. Vasilakis &amp; I. Fudos / Pose Partitioning for Multi-</a:t>
            </a:r>
            <a:r>
              <a:rPr lang="fr-BE" dirty="0" err="1" smtClean="0"/>
              <a:t>resolution</a:t>
            </a:r>
            <a:r>
              <a:rPr lang="fr-BE" dirty="0" smtClean="0"/>
              <a:t> Segmentation of Arbitrary Mesh Animations</a:t>
            </a:r>
            <a:endParaRPr lang="fr-BE" dirty="0"/>
          </a:p>
        </p:txBody>
      </p:sp>
    </p:spTree>
    <p:extLst>
      <p:ext uri="{BB962C8B-B14F-4D97-AF65-F5344CB8AC3E}">
        <p14:creationId xmlns:p14="http://schemas.microsoft.com/office/powerpoint/2010/main" val="1974729305"/>
      </p:ext>
    </p:extLst>
  </p:cSld>
  <p:clrMapOvr>
    <a:masterClrMapping/>
  </p:clrMapOvr>
  <p:transition advClick="0">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e">
  <a:themeElements>
    <a:clrScheme name="EG2014">
      <a:dk1>
        <a:sysClr val="windowText" lastClr="000000"/>
      </a:dk1>
      <a:lt1>
        <a:sysClr val="window" lastClr="FFFFFF"/>
      </a:lt1>
      <a:dk2>
        <a:srgbClr val="3F3F3F"/>
      </a:dk2>
      <a:lt2>
        <a:srgbClr val="D8D8D8"/>
      </a:lt2>
      <a:accent1>
        <a:srgbClr val="0070C0"/>
      </a:accent1>
      <a:accent2>
        <a:srgbClr val="00B0F0"/>
      </a:accent2>
      <a:accent3>
        <a:srgbClr val="00B050"/>
      </a:accent3>
      <a:accent4>
        <a:srgbClr val="FFFF00"/>
      </a:accent4>
      <a:accent5>
        <a:srgbClr val="FF0000"/>
      </a:accent5>
      <a:accent6>
        <a:srgbClr val="C00000"/>
      </a:accent6>
      <a:hlink>
        <a:srgbClr val="000000"/>
      </a:hlink>
      <a:folHlink>
        <a:srgbClr val="000000"/>
      </a:folHlink>
    </a:clrScheme>
    <a:fontScheme name="Origine">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e">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0</TotalTime>
  <Words>4790</Words>
  <Application>Microsoft Office PowerPoint</Application>
  <PresentationFormat>On-screen Show (4:3)</PresentationFormat>
  <Paragraphs>552</Paragraphs>
  <Slides>32</Slides>
  <Notes>32</Notes>
  <HiddenSlides>0</HiddenSlides>
  <MMClips>28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Arial</vt:lpstr>
      <vt:lpstr>Arial Black</vt:lpstr>
      <vt:lpstr>Calibri</vt:lpstr>
      <vt:lpstr>Cambria</vt:lpstr>
      <vt:lpstr>Cambria Math</vt:lpstr>
      <vt:lpstr>Gill Sans MT</vt:lpstr>
      <vt:lpstr>MV Boli</vt:lpstr>
      <vt:lpstr>Times New Roman</vt:lpstr>
      <vt:lpstr>Wingdings</vt:lpstr>
      <vt:lpstr>Wingdings 3</vt:lpstr>
      <vt:lpstr>Origine</vt:lpstr>
      <vt:lpstr>Eurographics 2014 – Strasbourg – France</vt:lpstr>
      <vt:lpstr>Pose Partitioning for Multi-resolution Segmentation of Arbitrary Mesh Animations</vt:lpstr>
      <vt:lpstr>Segmentation Problem</vt:lpstr>
      <vt:lpstr>Mesh Animation</vt:lpstr>
      <vt:lpstr>Production of Mesh Animations</vt:lpstr>
      <vt:lpstr>Why segmenting animated meshes?</vt:lpstr>
      <vt:lpstr>Why segmenting animated meshes?</vt:lpstr>
      <vt:lpstr>Prior Art: Global Segmentation Methods</vt:lpstr>
      <vt:lpstr>Prior Art: Limitations</vt:lpstr>
      <vt:lpstr>Framework Overview</vt:lpstr>
      <vt:lpstr>(1,2) Per-pose Partitioning</vt:lpstr>
      <vt:lpstr>(1,2) Per-pose Partitioning</vt:lpstr>
      <vt:lpstr>(3) Pose Partitioning-aware OS</vt:lpstr>
      <vt:lpstr>(4) Progressive Decimation of OS</vt:lpstr>
      <vt:lpstr>(4) Progressive Decimation of OS</vt:lpstr>
      <vt:lpstr>Applications I</vt:lpstr>
      <vt:lpstr>Applications II</vt:lpstr>
      <vt:lpstr>Applications III</vt:lpstr>
      <vt:lpstr>Applications IV</vt:lpstr>
      <vt:lpstr>Experimental Study I</vt:lpstr>
      <vt:lpstr>Experimental Study II</vt:lpstr>
      <vt:lpstr>Experimental Study II</vt:lpstr>
      <vt:lpstr>Experimental Study III</vt:lpstr>
      <vt:lpstr>Experimental Study III</vt:lpstr>
      <vt:lpstr>Experimental Study IV</vt:lpstr>
      <vt:lpstr>Experimental Study IV</vt:lpstr>
      <vt:lpstr>Limitations</vt:lpstr>
      <vt:lpstr>Limitations</vt:lpstr>
      <vt:lpstr>Limitations</vt:lpstr>
      <vt:lpstr>Conclusions &amp; Future Work </vt:lpstr>
      <vt:lpstr>Conclusions &amp; Future Work </vt:lpstr>
      <vt:lpstr>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2014-02-24T21:45:45Z</dcterms:created>
  <dcterms:modified xsi:type="dcterms:W3CDTF">2014-04-09T22:35:48Z</dcterms:modified>
</cp:coreProperties>
</file>