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
  </p:notesMasterIdLst>
  <p:sldIdLst>
    <p:sldId id="260" r:id="rId2"/>
    <p:sldId id="256" r:id="rId3"/>
    <p:sldId id="257" r:id="rId4"/>
    <p:sldId id="262" r:id="rId5"/>
    <p:sldId id="261" r:id="rId6"/>
    <p:sldId id="259"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82879" autoAdjust="0"/>
  </p:normalViewPr>
  <p:slideViewPr>
    <p:cSldViewPr>
      <p:cViewPr varScale="1">
        <p:scale>
          <a:sx n="53" d="100"/>
          <a:sy n="53" d="100"/>
        </p:scale>
        <p:origin x="18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A9B43-DFF5-4B69-81CB-C24B0C2F0219}" type="datetimeFigureOut">
              <a:rPr lang="en-US" smtClean="0"/>
              <a:t>3/27/2014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71A4D-649A-488E-BC6E-4FD62A25F014}" type="slidenum">
              <a:rPr lang="en-US" smtClean="0"/>
              <a:t>‹#›</a:t>
            </a:fld>
            <a:endParaRPr lang="en-US"/>
          </a:p>
        </p:txBody>
      </p:sp>
    </p:spTree>
    <p:extLst>
      <p:ext uri="{BB962C8B-B14F-4D97-AF65-F5344CB8AC3E}">
        <p14:creationId xmlns:p14="http://schemas.microsoft.com/office/powerpoint/2010/main" val="64459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smtClean="0"/>
              <a:t>Instructions</a:t>
            </a:r>
            <a:r>
              <a:rPr lang="en-US" b="1" baseline="0" dirty="0" smtClean="0"/>
              <a:t> for technical presentation</a:t>
            </a:r>
            <a:r>
              <a:rPr lang="en-US" b="1" dirty="0" smtClean="0"/>
              <a:t>:</a:t>
            </a:r>
          </a:p>
          <a:p>
            <a:endParaRPr lang="en-US" dirty="0" smtClean="0"/>
          </a:p>
          <a:p>
            <a:r>
              <a:rPr lang="en-US" dirty="0" smtClean="0"/>
              <a:t>* The provided</a:t>
            </a:r>
            <a:r>
              <a:rPr lang="en-US" baseline="0" dirty="0" smtClean="0"/>
              <a:t> </a:t>
            </a:r>
            <a:r>
              <a:rPr lang="en-US" dirty="0" smtClean="0"/>
              <a:t>Windows-based PowerPoint 2010 presentation is to be used for the fast-forward session. You may use it as a template for the</a:t>
            </a:r>
            <a:r>
              <a:rPr lang="en-US" baseline="0" dirty="0" smtClean="0"/>
              <a:t> technical session. This not mandatory.</a:t>
            </a:r>
            <a:endParaRPr lang="en-US" dirty="0" smtClean="0"/>
          </a:p>
          <a:p>
            <a:endParaRPr lang="en-US" b="1" dirty="0" smtClean="0"/>
          </a:p>
          <a:p>
            <a:r>
              <a:rPr lang="en-US" b="1" dirty="0" smtClean="0"/>
              <a:t>Instructions</a:t>
            </a:r>
            <a:r>
              <a:rPr lang="en-US" b="1" baseline="0" dirty="0" smtClean="0"/>
              <a:t> for fast-forward session</a:t>
            </a:r>
            <a:r>
              <a:rPr lang="en-US" b="1" dirty="0" smtClean="0"/>
              <a:t>:</a:t>
            </a:r>
          </a:p>
          <a:p>
            <a:endParaRPr lang="en-US" dirty="0" smtClean="0"/>
          </a:p>
          <a:p>
            <a:r>
              <a:rPr lang="en-US" dirty="0" smtClean="0"/>
              <a:t>* The use of the provided</a:t>
            </a:r>
            <a:r>
              <a:rPr lang="en-US" baseline="0" dirty="0" smtClean="0"/>
              <a:t> </a:t>
            </a:r>
            <a:r>
              <a:rPr lang="en-US" dirty="0" smtClean="0"/>
              <a:t>Windows-based PowerPoint 2010 presentation is </a:t>
            </a:r>
            <a:r>
              <a:rPr lang="en-US" b="1" dirty="0" smtClean="0"/>
              <a:t>mandatory</a:t>
            </a:r>
            <a:r>
              <a:rPr lang="en-US" b="1" baseline="0" dirty="0" smtClean="0"/>
              <a:t> </a:t>
            </a:r>
            <a:r>
              <a:rPr lang="en-US" b="0" baseline="0" dirty="0" smtClean="0"/>
              <a:t>for the fast-forward session</a:t>
            </a:r>
            <a:r>
              <a:rPr lang="en-US" dirty="0" smtClean="0"/>
              <a:t>.</a:t>
            </a:r>
          </a:p>
          <a:p>
            <a:endParaRPr lang="en-US" dirty="0" smtClean="0"/>
          </a:p>
          <a:p>
            <a:r>
              <a:rPr lang="en-US" dirty="0" smtClean="0"/>
              <a:t>* During this session, each of you will have 30 seconds to summarize your paper. Every paper must be represented by one or more of its authors.</a:t>
            </a:r>
          </a:p>
          <a:p>
            <a:endParaRPr lang="en-US" dirty="0" smtClean="0"/>
          </a:p>
          <a:p>
            <a:r>
              <a:rPr lang="en-US" dirty="0" smtClean="0"/>
              <a:t>* You may insert any number of slides, each of which must automatically advance to the slide beyond it (including the last one), adding up to a maximum of 30 seconds.</a:t>
            </a:r>
          </a:p>
          <a:p>
            <a:endParaRPr lang="en-US" dirty="0" smtClean="0"/>
          </a:p>
          <a:p>
            <a:r>
              <a:rPr lang="en-US" dirty="0" smtClean="0"/>
              <a:t>* Your slides may contain audio, and video.</a:t>
            </a:r>
          </a:p>
          <a:p>
            <a:endParaRPr lang="en-US" dirty="0" smtClean="0"/>
          </a:p>
          <a:p>
            <a:r>
              <a:rPr lang="en-US" dirty="0" smtClean="0"/>
              <a:t>* Try to keep the total size of your materials (PowerPoint, audio, and video) to 40 MB or less.</a:t>
            </a:r>
          </a:p>
          <a:p>
            <a:endParaRPr lang="en-US" dirty="0" smtClean="0"/>
          </a:p>
          <a:p>
            <a:r>
              <a:rPr lang="en-US" dirty="0" smtClean="0"/>
              <a:t>* We will concatenate all of the presentations into one large presentation, which will be played on a Windows-based computer.</a:t>
            </a:r>
          </a:p>
          <a:p>
            <a:endParaRPr lang="en-US" dirty="0" smtClean="0"/>
          </a:p>
          <a:p>
            <a:r>
              <a:rPr lang="en-US" dirty="0" smtClean="0"/>
              <a:t>* To avoid problems with the final presentation, no last minute changes can be accepted. Please test your slides on setup similar to the target environment (fonts, animations, and video may behave differently).</a:t>
            </a:r>
          </a:p>
          <a:p>
            <a:endParaRPr lang="en-US" dirty="0" smtClean="0"/>
          </a:p>
          <a:p>
            <a:r>
              <a:rPr lang="en-US" b="1" dirty="0" smtClean="0"/>
              <a:t>Details:</a:t>
            </a:r>
          </a:p>
          <a:p>
            <a:endParaRPr lang="en-US" dirty="0" smtClean="0"/>
          </a:p>
          <a:p>
            <a:r>
              <a:rPr lang="en-US" dirty="0" smtClean="0"/>
              <a:t>Assembling these presentations is a huge task, and we request that you help by adhering to the following guidelines:</a:t>
            </a:r>
          </a:p>
          <a:p>
            <a:endParaRPr lang="en-US" dirty="0" smtClean="0"/>
          </a:p>
          <a:p>
            <a:r>
              <a:rPr lang="en-US" dirty="0" smtClean="0"/>
              <a:t>* Each presentation</a:t>
            </a:r>
            <a:r>
              <a:rPr lang="en-US" baseline="0" dirty="0" smtClean="0"/>
              <a:t> begin with a 5 seconds slide (showing the EG2014 logo) : it provides time for next authors to get to the podium, while previous ones get off the stage.</a:t>
            </a:r>
          </a:p>
          <a:p>
            <a:endParaRPr lang="fr-FR" dirty="0" smtClean="0"/>
          </a:p>
          <a:p>
            <a:r>
              <a:rPr lang="fr-FR" dirty="0" smtClean="0"/>
              <a:t>* </a:t>
            </a:r>
            <a:r>
              <a:rPr lang="en-US" noProof="0" dirty="0" smtClean="0"/>
              <a:t>Then,</a:t>
            </a:r>
            <a:r>
              <a:rPr lang="en-US" baseline="0" noProof="0" dirty="0" smtClean="0"/>
              <a:t> a second 5 seconds slide will show your paper title with the names of authors and affiliations : you are responsible to complete this slide</a:t>
            </a:r>
          </a:p>
          <a:p>
            <a:endParaRPr lang="fr-FR" noProof="0" dirty="0" smtClean="0"/>
          </a:p>
          <a:p>
            <a:r>
              <a:rPr lang="fr-FR" noProof="0" dirty="0" smtClean="0"/>
              <a:t>* </a:t>
            </a:r>
            <a:r>
              <a:rPr lang="en-US" noProof="0" dirty="0" smtClean="0"/>
              <a:t>Then, </a:t>
            </a:r>
            <a:r>
              <a:rPr lang="en-US" baseline="0" noProof="0" dirty="0" smtClean="0"/>
              <a:t>your own slides will be display : you should use the provided template, but change will be accepted as long as the two first slides remain unchanged. The total time for your slide is limited to a total of 30 seconds.</a:t>
            </a:r>
            <a:endParaRPr lang="en-US" noProof="0" dirty="0" smtClean="0"/>
          </a:p>
          <a:p>
            <a:endParaRPr lang="en-US" dirty="0" smtClean="0"/>
          </a:p>
          <a:p>
            <a:r>
              <a:rPr lang="fr-FR" dirty="0" smtClean="0"/>
              <a:t>* </a:t>
            </a:r>
            <a:r>
              <a:rPr lang="en-US" dirty="0" smtClean="0"/>
              <a:t>Your presentation will end with the next EG2014 logo slide lasting 5 seconds, during which you should leave the stage allowing the next presenter to hop on and reach the podium in time.</a:t>
            </a:r>
          </a:p>
          <a:p>
            <a:endParaRPr lang="en-US" dirty="0" smtClean="0"/>
          </a:p>
          <a:p>
            <a:r>
              <a:rPr lang="en-US" dirty="0" smtClean="0"/>
              <a:t>* The entire fast forward presentation will be pre-recorded, with all timings and slide changes built in. You will not have the ability to go back to a previous slide or to make a slide last longer. Be prepared to simply let the presentation run.</a:t>
            </a:r>
          </a:p>
          <a:p>
            <a:endParaRPr lang="en-US" dirty="0" smtClean="0"/>
          </a:p>
          <a:p>
            <a:r>
              <a:rPr lang="en-US" dirty="0" smtClean="0"/>
              <a:t>* There might be a keyboard and mouse on stage, but the whole show is automated. Presenters WILL NOT be able to manually control slide changes.</a:t>
            </a:r>
          </a:p>
          <a:p>
            <a:endParaRPr lang="en-US" dirty="0" smtClean="0"/>
          </a:p>
          <a:p>
            <a:r>
              <a:rPr lang="en-US" dirty="0" smtClean="0"/>
              <a:t>* Some slides corresponding to Session Title slides will be inserted. These slides will last 10 seconds on screen and are intended to let the audience catch their breath.</a:t>
            </a:r>
          </a:p>
          <a:p>
            <a:endParaRPr lang="en-US" dirty="0" smtClean="0"/>
          </a:p>
          <a:p>
            <a:r>
              <a:rPr lang="en-US" b="1" dirty="0" smtClean="0"/>
              <a:t>Technical Guidelines:</a:t>
            </a:r>
          </a:p>
          <a:p>
            <a:endParaRPr lang="en-US" dirty="0" smtClean="0"/>
          </a:p>
          <a:p>
            <a:r>
              <a:rPr lang="en-US" dirty="0" smtClean="0"/>
              <a:t>* As stated above, all slides in your presentation must automatically advance to the next</a:t>
            </a:r>
            <a:r>
              <a:rPr lang="en-US" baseline="0" dirty="0" smtClean="0"/>
              <a:t> with a fixed time, the last one included</a:t>
            </a:r>
            <a:r>
              <a:rPr lang="en-US" dirty="0" smtClean="0"/>
              <a:t>.</a:t>
            </a:r>
          </a:p>
          <a:p>
            <a:endParaRPr lang="en-US" dirty="0" smtClean="0"/>
          </a:p>
          <a:p>
            <a:r>
              <a:rPr lang="en-US" dirty="0" smtClean="0"/>
              <a:t>* Audio is welcome.  If you use audio in your slides, please have it be in mp3 format.</a:t>
            </a:r>
          </a:p>
          <a:p>
            <a:endParaRPr lang="en-US" dirty="0" smtClean="0"/>
          </a:p>
          <a:p>
            <a:r>
              <a:rPr lang="en-US" dirty="0" smtClean="0"/>
              <a:t>* Video files are also welcome, these should be in WMV format </a:t>
            </a:r>
            <a:r>
              <a:rPr lang="en-US" b="1" dirty="0" smtClean="0"/>
              <a:t>exclusively</a:t>
            </a:r>
            <a:r>
              <a:rPr lang="en-US" dirty="0" smtClean="0"/>
              <a:t>; please do NOT use QuickTime (.</a:t>
            </a:r>
            <a:r>
              <a:rPr lang="en-US" dirty="0" err="1" smtClean="0"/>
              <a:t>mov</a:t>
            </a:r>
            <a:r>
              <a:rPr lang="en-US" dirty="0" smtClean="0"/>
              <a:t>) formats for your video, since unfortunately these will not play in PowerPoint running under Windows.</a:t>
            </a:r>
          </a:p>
          <a:p>
            <a:endParaRPr lang="en-US" dirty="0" smtClean="0"/>
          </a:p>
          <a:p>
            <a:r>
              <a:rPr lang="en-US" dirty="0" smtClean="0"/>
              <a:t>* When importing video, please make sure to select the option "Start Playing Automatically", when prompted.</a:t>
            </a:r>
          </a:p>
          <a:p>
            <a:endParaRPr lang="en-US" dirty="0" smtClean="0"/>
          </a:p>
          <a:p>
            <a:r>
              <a:rPr lang="en-US" dirty="0" smtClean="0"/>
              <a:t>* If you plan to include mathematical equations, we suggest that you embed them as images and not active objects, since font discrepancies may cause parts or all of your equations to be shifted or entirely changed in some cases.</a:t>
            </a:r>
          </a:p>
          <a:p>
            <a:endParaRPr lang="en-US" dirty="0" smtClean="0"/>
          </a:p>
          <a:p>
            <a:r>
              <a:rPr lang="en-US" dirty="0" smtClean="0"/>
              <a:t>* More generally, we suggest that when introducing regular text you use only the standard fonts that ship with Windows. If you wish to use any other fonts, you should convert the text to an image and then embed the image in place of the text.</a:t>
            </a:r>
            <a:endParaRPr lang="en-US" dirty="0"/>
          </a:p>
        </p:txBody>
      </p:sp>
      <p:sp>
        <p:nvSpPr>
          <p:cNvPr id="4" name="Espace réservé du numéro de diapositive 3"/>
          <p:cNvSpPr>
            <a:spLocks noGrp="1"/>
          </p:cNvSpPr>
          <p:nvPr>
            <p:ph type="sldNum" sz="quarter" idx="10"/>
          </p:nvPr>
        </p:nvSpPr>
        <p:spPr/>
        <p:txBody>
          <a:bodyPr/>
          <a:lstStyle/>
          <a:p>
            <a:fld id="{30471A4D-649A-488E-BC6E-4FD62A25F014}" type="slidenum">
              <a:rPr lang="en-US" smtClean="0"/>
              <a:t>1</a:t>
            </a:fld>
            <a:endParaRPr lang="en-US"/>
          </a:p>
        </p:txBody>
      </p:sp>
    </p:spTree>
    <p:extLst>
      <p:ext uri="{BB962C8B-B14F-4D97-AF65-F5344CB8AC3E}">
        <p14:creationId xmlns:p14="http://schemas.microsoft.com/office/powerpoint/2010/main" val="256983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Segmentation</a:t>
            </a:r>
            <a:r>
              <a:rPr lang="en-US" baseline="0" dirty="0" smtClean="0"/>
              <a:t> of mesh animations has become a key issue in a number of computer graphics applications…</a:t>
            </a:r>
          </a:p>
          <a:p>
            <a:endParaRPr lang="en-US" baseline="0" dirty="0" smtClean="0"/>
          </a:p>
          <a:p>
            <a:r>
              <a:rPr lang="en-US" b="1" baseline="0" dirty="0" smtClean="0"/>
              <a:t>(</a:t>
            </a:r>
            <a:r>
              <a:rPr lang="en-US" b="1" i="1" baseline="0" dirty="0" smtClean="0"/>
              <a:t>4 sec</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30471A4D-649A-488E-BC6E-4FD62A25F014}" type="slidenum">
              <a:rPr lang="en-US" smtClean="0"/>
              <a:t>3</a:t>
            </a:fld>
            <a:endParaRPr lang="en-US"/>
          </a:p>
        </p:txBody>
      </p:sp>
    </p:spTree>
    <p:extLst>
      <p:ext uri="{BB962C8B-B14F-4D97-AF65-F5344CB8AC3E}">
        <p14:creationId xmlns:p14="http://schemas.microsoft.com/office/powerpoint/2010/main" val="344743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avoid segmentation-faults of</a:t>
            </a:r>
            <a:r>
              <a:rPr lang="en-US" baseline="0" dirty="0" smtClean="0"/>
              <a:t> </a:t>
            </a:r>
            <a:r>
              <a:rPr lang="en-US" baseline="0" dirty="0" smtClean="0"/>
              <a:t>previous</a:t>
            </a:r>
            <a:r>
              <a:rPr lang="el-GR" baseline="0" dirty="0" smtClean="0"/>
              <a:t> </a:t>
            </a:r>
            <a:r>
              <a:rPr lang="en-US" sz="1200" kern="1200" dirty="0" smtClean="0">
                <a:solidFill>
                  <a:schemeClr val="tx1"/>
                </a:solidFill>
                <a:effectLst/>
                <a:latin typeface="+mn-lt"/>
                <a:ea typeface="+mn-ea"/>
                <a:cs typeface="+mn-cs"/>
              </a:rPr>
              <a:t>partitioning </a:t>
            </a:r>
            <a:r>
              <a:rPr lang="en-US" baseline="0" dirty="0" smtClean="0"/>
              <a:t>methods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1" i="0" u="none" strike="noStrike" kern="1200" baseline="0" dirty="0" smtClean="0">
                <a:solidFill>
                  <a:schemeClr val="tx1"/>
                </a:solidFill>
                <a:latin typeface="+mn-lt"/>
                <a:ea typeface="+mn-ea"/>
                <a:cs typeface="+mn-cs"/>
              </a:rPr>
              <a:t>(3 sec)</a:t>
            </a:r>
            <a:endParaRPr lang="en-US" b="1" dirty="0"/>
          </a:p>
        </p:txBody>
      </p:sp>
      <p:sp>
        <p:nvSpPr>
          <p:cNvPr id="4" name="Slide Number Placeholder 3"/>
          <p:cNvSpPr>
            <a:spLocks noGrp="1"/>
          </p:cNvSpPr>
          <p:nvPr>
            <p:ph type="sldNum" sz="quarter" idx="10"/>
          </p:nvPr>
        </p:nvSpPr>
        <p:spPr/>
        <p:txBody>
          <a:bodyPr/>
          <a:lstStyle/>
          <a:p>
            <a:fld id="{30471A4D-649A-488E-BC6E-4FD62A25F014}" type="slidenum">
              <a:rPr lang="en-US" smtClean="0"/>
              <a:t>4</a:t>
            </a:fld>
            <a:endParaRPr lang="en-US"/>
          </a:p>
        </p:txBody>
      </p:sp>
    </p:spTree>
    <p:extLst>
      <p:ext uri="{BB962C8B-B14F-4D97-AF65-F5344CB8AC3E}">
        <p14:creationId xmlns:p14="http://schemas.microsoft.com/office/powerpoint/2010/main" val="203065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present a general framework to efficiently</a:t>
            </a:r>
            <a:r>
              <a:rPr lang="en-US" baseline="0" dirty="0" smtClean="0"/>
              <a:t> generating coherent, variable and multi-resolution segmentations of arbitrary off-line and real-time mesh animations by initially combining</a:t>
            </a:r>
            <a:r>
              <a:rPr lang="en-US" sz="1200" kern="1200" dirty="0" smtClean="0">
                <a:solidFill>
                  <a:schemeClr val="tx1"/>
                </a:solidFill>
                <a:effectLst/>
                <a:latin typeface="+mn-lt"/>
                <a:ea typeface="+mn-ea"/>
                <a:cs typeface="+mn-cs"/>
              </a:rPr>
              <a:t> per-pose partitionings followed by a fast progressive refinement process. </a:t>
            </a:r>
          </a:p>
          <a:p>
            <a:endParaRPr lang="en-US" sz="1200" b="1"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(15 sec)</a:t>
            </a:r>
            <a:endParaRPr lang="en-US" b="1" dirty="0"/>
          </a:p>
        </p:txBody>
      </p:sp>
      <p:sp>
        <p:nvSpPr>
          <p:cNvPr id="4" name="Slide Number Placeholder 3"/>
          <p:cNvSpPr>
            <a:spLocks noGrp="1"/>
          </p:cNvSpPr>
          <p:nvPr>
            <p:ph type="sldNum" sz="quarter" idx="10"/>
          </p:nvPr>
        </p:nvSpPr>
        <p:spPr/>
        <p:txBody>
          <a:bodyPr/>
          <a:lstStyle/>
          <a:p>
            <a:fld id="{30471A4D-649A-488E-BC6E-4FD62A25F014}" type="slidenum">
              <a:rPr lang="en-US" smtClean="0"/>
              <a:t>5</a:t>
            </a:fld>
            <a:endParaRPr lang="en-US"/>
          </a:p>
        </p:txBody>
      </p:sp>
    </p:spTree>
    <p:extLst>
      <p:ext uri="{BB962C8B-B14F-4D97-AF65-F5344CB8AC3E}">
        <p14:creationId xmlns:p14="http://schemas.microsoft.com/office/powerpoint/2010/main" val="39529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want to find out more details about our method, see you at Thursday…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(5 sec)</a:t>
            </a:r>
            <a:endParaRPr lang="en-US" b="1" dirty="0"/>
          </a:p>
        </p:txBody>
      </p:sp>
      <p:sp>
        <p:nvSpPr>
          <p:cNvPr id="4" name="Slide Number Placeholder 3"/>
          <p:cNvSpPr>
            <a:spLocks noGrp="1"/>
          </p:cNvSpPr>
          <p:nvPr>
            <p:ph type="sldNum" sz="quarter" idx="10"/>
          </p:nvPr>
        </p:nvSpPr>
        <p:spPr/>
        <p:txBody>
          <a:bodyPr/>
          <a:lstStyle/>
          <a:p>
            <a:fld id="{30471A4D-649A-488E-BC6E-4FD62A25F014}" type="slidenum">
              <a:rPr lang="en-US" smtClean="0"/>
              <a:t>6</a:t>
            </a:fld>
            <a:endParaRPr lang="en-US"/>
          </a:p>
        </p:txBody>
      </p:sp>
    </p:spTree>
    <p:extLst>
      <p:ext uri="{BB962C8B-B14F-4D97-AF65-F5344CB8AC3E}">
        <p14:creationId xmlns:p14="http://schemas.microsoft.com/office/powerpoint/2010/main" val="3414800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188507" y="1268760"/>
            <a:ext cx="6896986" cy="1134616"/>
          </a:xfrm>
          <a:effectLst>
            <a:outerShdw blurRad="76200" dist="50800" dir="2700000" algn="tl" rotWithShape="0">
              <a:prstClr val="black">
                <a:alpha val="40000"/>
              </a:prstClr>
            </a:outerShdw>
          </a:effectLst>
        </p:spPr>
        <p:txBody>
          <a:bodyPr anchor="t" anchorCtr="0"/>
          <a:lstStyle>
            <a:lvl1pPr algn="r">
              <a:defRPr sz="3200">
                <a:solidFill>
                  <a:schemeClr val="bg1">
                    <a:lumMod val="95000"/>
                  </a:schemeClr>
                </a:solidFill>
              </a:defRPr>
            </a:lvl1pPr>
          </a:lstStyle>
          <a:p>
            <a:r>
              <a:rPr kumimoji="0" lang="fr-FR" dirty="0" smtClean="0"/>
              <a:t>Modifiez le style du titre</a:t>
            </a:r>
            <a:endParaRPr kumimoji="0" lang="en-US" dirty="0"/>
          </a:p>
        </p:txBody>
      </p:sp>
      <p:sp>
        <p:nvSpPr>
          <p:cNvPr id="9" name="Sous-titre 8"/>
          <p:cNvSpPr>
            <a:spLocks noGrp="1"/>
          </p:cNvSpPr>
          <p:nvPr>
            <p:ph type="subTitle" idx="1"/>
          </p:nvPr>
        </p:nvSpPr>
        <p:spPr>
          <a:xfrm>
            <a:off x="1205759" y="2676905"/>
            <a:ext cx="6858000" cy="1976231"/>
          </a:xfrm>
        </p:spPr>
        <p:txBody>
          <a:bodyPr/>
          <a:lstStyle>
            <a:lvl1pPr marL="0" indent="0" algn="r">
              <a:buNone/>
              <a:defRPr sz="2000">
                <a:solidFill>
                  <a:srgbClr val="00B050"/>
                </a:solidFill>
                <a:latin typeface="Arial" panose="020B0604020202020204" pitchFamily="34" charset="0"/>
                <a:ea typeface="+mj-ea"/>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Modifiez le style des sous-titres du masque</a:t>
            </a:r>
            <a:endParaRPr kumimoji="0" lang="en-US" dirty="0"/>
          </a:p>
        </p:txBody>
      </p:sp>
      <p:sp>
        <p:nvSpPr>
          <p:cNvPr id="21" name="Rectangle 20"/>
          <p:cNvSpPr/>
          <p:nvPr/>
        </p:nvSpPr>
        <p:spPr>
          <a:xfrm>
            <a:off x="891434" y="120053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00959" y="2600706"/>
            <a:ext cx="7315200" cy="2196446"/>
          </a:xfrm>
          <a:prstGeom prst="rect">
            <a:avLst/>
          </a:prstGeom>
          <a:noFill/>
          <a:ln w="6350" cap="rnd" cmpd="sng" algn="ctr">
            <a:solidFill>
              <a:srgbClr val="FFC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899592" y="120053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00959" y="2600706"/>
            <a:ext cx="228600" cy="2196446"/>
          </a:xfrm>
          <a:prstGeom prst="rect">
            <a:avLst/>
          </a:prstGeom>
          <a:solidFill>
            <a:srgbClr val="FFC0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590" y="5704379"/>
            <a:ext cx="1095042" cy="1152000"/>
          </a:xfrm>
          <a:prstGeom prst="rect">
            <a:avLst/>
          </a:prstGeom>
        </p:spPr>
      </p:pic>
      <p:sp>
        <p:nvSpPr>
          <p:cNvPr id="10" name="Espace réservé du pied de page 2"/>
          <p:cNvSpPr>
            <a:spLocks noGrp="1"/>
          </p:cNvSpPr>
          <p:nvPr>
            <p:ph type="ftr" sz="quarter" idx="3"/>
          </p:nvPr>
        </p:nvSpPr>
        <p:spPr>
          <a:xfrm>
            <a:off x="1095042" y="6480000"/>
            <a:ext cx="3404950" cy="365760"/>
          </a:xfrm>
          <a:prstGeom prst="rect">
            <a:avLst/>
          </a:prstGeom>
        </p:spPr>
        <p:txBody>
          <a:bodyPr vert="horz"/>
          <a:lstStyle>
            <a:lvl1pPr algn="l" eaLnBrk="1" latinLnBrk="0" hangingPunct="1">
              <a:defRPr kumimoji="0" sz="1400" b="1">
                <a:solidFill>
                  <a:schemeClr val="tx2"/>
                </a:solidFill>
                <a:latin typeface="Arial Black" panose="020B0A04020102020204" pitchFamily="34" charset="0"/>
              </a:defRPr>
            </a:lvl1pPr>
          </a:lstStyle>
          <a:p>
            <a:r>
              <a:rPr lang="fr-BE" dirty="0" smtClean="0"/>
              <a:t>Eurographics 2014 - Strasbourg</a:t>
            </a:r>
            <a:endParaRPr lang="fr-BE" dirty="0"/>
          </a:p>
        </p:txBody>
      </p:sp>
      <p:sp>
        <p:nvSpPr>
          <p:cNvPr id="14" name="Espace réservé du numéro de diapositive 3"/>
          <p:cNvSpPr>
            <a:spLocks noGrp="1"/>
          </p:cNvSpPr>
          <p:nvPr>
            <p:ph type="sldNum" sz="quarter" idx="4"/>
          </p:nvPr>
        </p:nvSpPr>
        <p:spPr>
          <a:xfrm>
            <a:off x="8388424" y="6496466"/>
            <a:ext cx="756822" cy="365125"/>
          </a:xfrm>
          <a:prstGeom prst="rect">
            <a:avLst/>
          </a:prstGeom>
        </p:spPr>
        <p:txBody>
          <a:bodyPr vert="horz" lIns="91440" tIns="45720" rIns="91440" bIns="45720" rtlCol="0" anchor="t"/>
          <a:lstStyle>
            <a:lvl1pPr algn="r">
              <a:defRPr sz="1400" b="1">
                <a:solidFill>
                  <a:schemeClr val="tx1"/>
                </a:solidFill>
                <a:latin typeface="Arial" panose="020B0604020202020204" pitchFamily="34" charset="0"/>
                <a:cs typeface="Arial" panose="020B0604020202020204" pitchFamily="34" charset="0"/>
              </a:defRPr>
            </a:lvl1pPr>
          </a:lstStyle>
          <a:p>
            <a:fld id="{83F53906-4179-4A5F-BBA5-50D39578DC1E}" type="slidenum">
              <a:rPr lang="en-US" smtClean="0"/>
              <a:t>‹#›</a:t>
            </a:fld>
            <a:endParaRPr lang="en-US" dirty="0"/>
          </a:p>
        </p:txBody>
      </p:sp>
    </p:spTree>
  </p:cSld>
  <p:clrMapOvr>
    <a:masterClrMapping/>
  </p:clrMapOvr>
  <p:transition advClick="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kumimoji="0" lang="en-US" noProof="0" dirty="0" smtClean="0"/>
              <a:t>Page Title</a:t>
            </a:r>
            <a:endParaRPr kumimoji="0" lang="en-US" noProof="0" dirty="0"/>
          </a:p>
        </p:txBody>
      </p:sp>
      <p:sp>
        <p:nvSpPr>
          <p:cNvPr id="8" name="Espace réservé du contenu 7"/>
          <p:cNvSpPr>
            <a:spLocks noGrp="1"/>
          </p:cNvSpPr>
          <p:nvPr>
            <p:ph sz="quarter" idx="1" hasCustomPrompt="1"/>
          </p:nvPr>
        </p:nvSpPr>
        <p:spPr>
          <a:xfrm>
            <a:off x="457200" y="1219200"/>
            <a:ext cx="8229600" cy="4937760"/>
          </a:xfrm>
        </p:spPr>
        <p:txBody>
          <a:bodyPr/>
          <a:lstStyle>
            <a:lvl1pPr eaLnBrk="1" latinLnBrk="0" hangingPunct="1">
              <a:defRPr/>
            </a:lvl1pPr>
            <a:lvl2pPr eaLnBrk="1" latinLnBrk="0" hangingPunct="1">
              <a:defRPr/>
            </a:lvl2pPr>
            <a:lvl3pPr eaLnBrk="1" latinLnBrk="0" hangingPunct="1">
              <a:defRPr/>
            </a:lvl3pPr>
            <a:lvl4pPr marL="263525" indent="0">
              <a:buFontTx/>
              <a:buNone/>
              <a:defRPr/>
            </a:lvl4pPr>
          </a:lstStyle>
          <a:p>
            <a:pPr lvl="0" eaLnBrk="1" latinLnBrk="0" hangingPunct="1"/>
            <a:r>
              <a:rPr kumimoji="0" lang="en-US" noProof="0" dirty="0" smtClean="0"/>
              <a:t>Title</a:t>
            </a:r>
            <a:r>
              <a:rPr kumimoji="0" lang="fr-FR" dirty="0" smtClean="0"/>
              <a:t> 1</a:t>
            </a:r>
          </a:p>
          <a:p>
            <a:pPr lvl="1" eaLnBrk="1" latinLnBrk="0" hangingPunct="1"/>
            <a:r>
              <a:rPr kumimoji="0" lang="en-US" noProof="0" dirty="0" smtClean="0"/>
              <a:t>Title 2</a:t>
            </a:r>
          </a:p>
          <a:p>
            <a:pPr lvl="2" eaLnBrk="1" latinLnBrk="0" hangingPunct="1"/>
            <a:r>
              <a:rPr kumimoji="0" lang="en-US" noProof="0" dirty="0" smtClean="0"/>
              <a:t>Title 3</a:t>
            </a:r>
          </a:p>
          <a:p>
            <a:pPr lvl="3" eaLnBrk="1" latinLnBrk="0" hangingPunct="1"/>
            <a:r>
              <a:rPr lang="en-US" noProof="0" dirty="0" smtClean="0"/>
              <a:t>Text</a:t>
            </a:r>
          </a:p>
        </p:txBody>
      </p:sp>
      <p:sp>
        <p:nvSpPr>
          <p:cNvPr id="11" name="Espace réservé du pied de page 2"/>
          <p:cNvSpPr>
            <a:spLocks noGrp="1"/>
          </p:cNvSpPr>
          <p:nvPr>
            <p:ph type="ftr" sz="quarter" idx="3"/>
          </p:nvPr>
        </p:nvSpPr>
        <p:spPr>
          <a:xfrm>
            <a:off x="1095042" y="6480000"/>
            <a:ext cx="3404950" cy="365760"/>
          </a:xfrm>
          <a:prstGeom prst="rect">
            <a:avLst/>
          </a:prstGeom>
        </p:spPr>
        <p:txBody>
          <a:bodyPr vert="horz"/>
          <a:lstStyle>
            <a:lvl1pPr algn="l" eaLnBrk="1" latinLnBrk="0" hangingPunct="1">
              <a:defRPr kumimoji="0" sz="1400" b="1">
                <a:solidFill>
                  <a:schemeClr val="tx2"/>
                </a:solidFill>
                <a:latin typeface="Arial Black" panose="020B0A04020102020204" pitchFamily="34" charset="0"/>
              </a:defRPr>
            </a:lvl1pPr>
          </a:lstStyle>
          <a:p>
            <a:r>
              <a:rPr lang="fr-BE" dirty="0" smtClean="0"/>
              <a:t>Eurographics 2014 - Strasbourg</a:t>
            </a:r>
            <a:endParaRPr lang="fr-BE" dirty="0"/>
          </a:p>
        </p:txBody>
      </p:sp>
      <p:sp>
        <p:nvSpPr>
          <p:cNvPr id="13" name="Espace réservé du numéro de diapositive 3"/>
          <p:cNvSpPr>
            <a:spLocks noGrp="1"/>
          </p:cNvSpPr>
          <p:nvPr>
            <p:ph type="sldNum" sz="quarter" idx="4"/>
          </p:nvPr>
        </p:nvSpPr>
        <p:spPr>
          <a:xfrm>
            <a:off x="8388424" y="6496466"/>
            <a:ext cx="756822" cy="365125"/>
          </a:xfrm>
          <a:prstGeom prst="rect">
            <a:avLst/>
          </a:prstGeom>
        </p:spPr>
        <p:txBody>
          <a:bodyPr vert="horz" lIns="91440" tIns="45720" rIns="91440" bIns="45720" rtlCol="0" anchor="t"/>
          <a:lstStyle>
            <a:lvl1pPr algn="r">
              <a:defRPr sz="1400" b="1">
                <a:solidFill>
                  <a:schemeClr val="tx1"/>
                </a:solidFill>
                <a:latin typeface="Arial" panose="020B0604020202020204" pitchFamily="34" charset="0"/>
                <a:cs typeface="Arial" panose="020B0604020202020204" pitchFamily="34" charset="0"/>
              </a:defRPr>
            </a:lvl1pPr>
          </a:lstStyle>
          <a:p>
            <a:fld id="{82F7041B-D599-4C73-9EBD-C2AC1F606250}" type="slidenum">
              <a:rPr lang="en-US" smtClean="0"/>
              <a:t>‹#›</a:t>
            </a:fld>
            <a:endParaRPr lang="en-US" dirty="0"/>
          </a:p>
        </p:txBody>
      </p:sp>
    </p:spTree>
  </p:cSld>
  <p:clrMapOvr>
    <a:masterClrMapping/>
  </p:clrMapOvr>
  <p:transition advClick="0">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Espace réservé du contenu 8"/>
          <p:cNvSpPr>
            <a:spLocks noGrp="1"/>
          </p:cNvSpPr>
          <p:nvPr>
            <p:ph sz="quarter" idx="1" hasCustomPrompt="1"/>
          </p:nvPr>
        </p:nvSpPr>
        <p:spPr>
          <a:xfrm>
            <a:off x="467544" y="1052736"/>
            <a:ext cx="4041648" cy="5040560"/>
          </a:xfrm>
        </p:spPr>
        <p:txBody>
          <a:bodyPr/>
          <a:lstStyle>
            <a:lvl1pPr eaLnBrk="1" latinLnBrk="0" hangingPunct="1">
              <a:defRPr/>
            </a:lvl1pPr>
            <a:lvl2pPr eaLnBrk="1" latinLnBrk="0" hangingPunct="1">
              <a:defRPr/>
            </a:lvl2pPr>
            <a:lvl3pPr eaLnBrk="1" latinLnBrk="0" hangingPunct="1">
              <a:defRPr/>
            </a:lvl3pPr>
            <a:lvl4pPr marL="263525" indent="0" eaLnBrk="1" latinLnBrk="0" hangingPunct="1">
              <a:buFontTx/>
              <a:buNone/>
              <a:defRPr/>
            </a:lvl4pPr>
          </a:lstStyle>
          <a:p>
            <a:pPr lvl="0" eaLnBrk="1" latinLnBrk="0" hangingPunct="1"/>
            <a:r>
              <a:rPr kumimoji="0" lang="en-US" noProof="0" dirty="0" smtClean="0"/>
              <a:t>Title</a:t>
            </a:r>
            <a:r>
              <a:rPr kumimoji="0" lang="fr-FR" dirty="0" smtClean="0"/>
              <a:t> 1</a:t>
            </a:r>
          </a:p>
          <a:p>
            <a:pPr lvl="1" eaLnBrk="1" latinLnBrk="0" hangingPunct="1"/>
            <a:r>
              <a:rPr kumimoji="0" lang="en-US" noProof="0" dirty="0" smtClean="0"/>
              <a:t>Title 2</a:t>
            </a:r>
          </a:p>
          <a:p>
            <a:pPr lvl="2" eaLnBrk="1" latinLnBrk="0" hangingPunct="1"/>
            <a:r>
              <a:rPr kumimoji="0" lang="en-US" noProof="0" dirty="0" smtClean="0"/>
              <a:t>Title 3</a:t>
            </a:r>
          </a:p>
          <a:p>
            <a:pPr lvl="3" eaLnBrk="1" latinLnBrk="0" hangingPunct="1"/>
            <a:r>
              <a:rPr lang="en-US" noProof="0" dirty="0" smtClean="0"/>
              <a:t>Text</a:t>
            </a:r>
          </a:p>
          <a:p>
            <a:pPr lvl="3" eaLnBrk="1" latinLnBrk="0" hangingPunct="1"/>
            <a:endParaRPr lang="fr-FR" dirty="0" smtClean="0"/>
          </a:p>
        </p:txBody>
      </p:sp>
      <p:sp>
        <p:nvSpPr>
          <p:cNvPr id="11" name="Espace réservé du contenu 10"/>
          <p:cNvSpPr>
            <a:spLocks noGrp="1"/>
          </p:cNvSpPr>
          <p:nvPr>
            <p:ph sz="quarter" idx="2" hasCustomPrompt="1"/>
          </p:nvPr>
        </p:nvSpPr>
        <p:spPr>
          <a:xfrm>
            <a:off x="4642542" y="1049688"/>
            <a:ext cx="4041648" cy="5043608"/>
          </a:xfrm>
        </p:spPr>
        <p:txBody>
          <a:bodyPr/>
          <a:lstStyle>
            <a:lvl1pPr eaLnBrk="1" latinLnBrk="0" hangingPunct="1">
              <a:defRPr/>
            </a:lvl1pPr>
            <a:lvl2pPr eaLnBrk="1" latinLnBrk="0" hangingPunct="1">
              <a:defRPr/>
            </a:lvl2pPr>
            <a:lvl3pPr eaLnBrk="1" latinLnBrk="0" hangingPunct="1">
              <a:defRPr/>
            </a:lvl3pPr>
            <a:lvl4pPr marL="263525" indent="0" eaLnBrk="1" latinLnBrk="0" hangingPunct="1">
              <a:buFontTx/>
              <a:buNone/>
              <a:defRPr/>
            </a:lvl4pPr>
          </a:lstStyle>
          <a:p>
            <a:pPr lvl="0" eaLnBrk="1" latinLnBrk="0" hangingPunct="1"/>
            <a:r>
              <a:rPr kumimoji="0" lang="en-US" noProof="0" dirty="0" smtClean="0"/>
              <a:t>Title</a:t>
            </a:r>
            <a:r>
              <a:rPr kumimoji="0" lang="fr-FR" dirty="0" smtClean="0"/>
              <a:t> 1</a:t>
            </a:r>
          </a:p>
          <a:p>
            <a:pPr lvl="1" eaLnBrk="1" latinLnBrk="0" hangingPunct="1"/>
            <a:r>
              <a:rPr kumimoji="0" lang="en-US" noProof="0" dirty="0" smtClean="0"/>
              <a:t>Title 2</a:t>
            </a:r>
          </a:p>
          <a:p>
            <a:pPr lvl="2" eaLnBrk="1" latinLnBrk="0" hangingPunct="1"/>
            <a:r>
              <a:rPr kumimoji="0" lang="en-US" noProof="0" dirty="0" smtClean="0"/>
              <a:t>Title 3</a:t>
            </a:r>
          </a:p>
          <a:p>
            <a:pPr lvl="3" eaLnBrk="1" latinLnBrk="0" hangingPunct="1"/>
            <a:r>
              <a:rPr lang="en-US" noProof="0" dirty="0" smtClean="0"/>
              <a:t>Text</a:t>
            </a:r>
          </a:p>
        </p:txBody>
      </p:sp>
      <p:sp>
        <p:nvSpPr>
          <p:cNvPr id="12" name="Titre 1"/>
          <p:cNvSpPr>
            <a:spLocks noGrp="1"/>
          </p:cNvSpPr>
          <p:nvPr>
            <p:ph type="title" hasCustomPrompt="1"/>
          </p:nvPr>
        </p:nvSpPr>
        <p:spPr>
          <a:xfrm>
            <a:off x="0" y="0"/>
            <a:ext cx="9144000" cy="908720"/>
          </a:xfrm>
        </p:spPr>
        <p:txBody>
          <a:bodyPr/>
          <a:lstStyle>
            <a:lvl1pPr>
              <a:defRPr/>
            </a:lvl1pPr>
          </a:lstStyle>
          <a:p>
            <a:r>
              <a:rPr kumimoji="0" lang="en-US" noProof="0" dirty="0" smtClean="0"/>
              <a:t>Page Title</a:t>
            </a:r>
            <a:endParaRPr kumimoji="0" lang="en-US" noProof="0" dirty="0"/>
          </a:p>
        </p:txBody>
      </p:sp>
      <p:sp>
        <p:nvSpPr>
          <p:cNvPr id="13" name="Espace réservé du pied de page 2"/>
          <p:cNvSpPr>
            <a:spLocks noGrp="1"/>
          </p:cNvSpPr>
          <p:nvPr>
            <p:ph type="ftr" sz="quarter" idx="3"/>
          </p:nvPr>
        </p:nvSpPr>
        <p:spPr>
          <a:xfrm>
            <a:off x="1095042" y="6480000"/>
            <a:ext cx="3404950" cy="365760"/>
          </a:xfrm>
          <a:prstGeom prst="rect">
            <a:avLst/>
          </a:prstGeom>
        </p:spPr>
        <p:txBody>
          <a:bodyPr vert="horz"/>
          <a:lstStyle>
            <a:lvl1pPr algn="l" eaLnBrk="1" latinLnBrk="0" hangingPunct="1">
              <a:defRPr kumimoji="0" sz="1400" b="1">
                <a:solidFill>
                  <a:schemeClr val="tx2"/>
                </a:solidFill>
                <a:latin typeface="Arial Black" panose="020B0A04020102020204" pitchFamily="34" charset="0"/>
              </a:defRPr>
            </a:lvl1pPr>
          </a:lstStyle>
          <a:p>
            <a:r>
              <a:rPr lang="fr-BE" dirty="0" smtClean="0"/>
              <a:t>Eurographics 2014 - Strasbourg</a:t>
            </a:r>
            <a:endParaRPr lang="fr-BE" dirty="0"/>
          </a:p>
        </p:txBody>
      </p:sp>
      <p:sp>
        <p:nvSpPr>
          <p:cNvPr id="15" name="Espace réservé du numéro de diapositive 3"/>
          <p:cNvSpPr>
            <a:spLocks noGrp="1"/>
          </p:cNvSpPr>
          <p:nvPr>
            <p:ph type="sldNum" sz="quarter" idx="4"/>
          </p:nvPr>
        </p:nvSpPr>
        <p:spPr>
          <a:xfrm>
            <a:off x="8388424" y="6496466"/>
            <a:ext cx="756822" cy="365125"/>
          </a:xfrm>
          <a:prstGeom prst="rect">
            <a:avLst/>
          </a:prstGeom>
        </p:spPr>
        <p:txBody>
          <a:bodyPr vert="horz" lIns="91440" tIns="45720" rIns="91440" bIns="45720" rtlCol="0" anchor="t"/>
          <a:lstStyle>
            <a:lvl1pPr algn="r">
              <a:defRPr sz="1400" b="1">
                <a:solidFill>
                  <a:schemeClr val="tx1"/>
                </a:solidFill>
                <a:latin typeface="Arial" panose="020B0604020202020204" pitchFamily="34" charset="0"/>
                <a:cs typeface="Arial" panose="020B0604020202020204" pitchFamily="34" charset="0"/>
              </a:defRPr>
            </a:lvl1pPr>
          </a:lstStyle>
          <a:p>
            <a:fld id="{1894F34B-7747-4CFC-9597-1CE427ADEDA3}" type="slidenum">
              <a:rPr lang="en-US" smtClean="0"/>
              <a:t>‹#›</a:t>
            </a:fld>
            <a:endParaRPr lang="en-US" dirty="0"/>
          </a:p>
        </p:txBody>
      </p:sp>
    </p:spTree>
  </p:cSld>
  <p:clrMapOvr>
    <a:masterClrMapping/>
  </p:clrMapOvr>
  <p:transition advClick="0">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0" y="0"/>
            <a:ext cx="9144000" cy="908720"/>
          </a:xfrm>
        </p:spPr>
        <p:txBody>
          <a:bodyPr/>
          <a:lstStyle>
            <a:lvl1pPr>
              <a:defRPr/>
            </a:lvl1pPr>
          </a:lstStyle>
          <a:p>
            <a:r>
              <a:rPr kumimoji="0" lang="en-US" noProof="0" dirty="0" smtClean="0"/>
              <a:t>Page Title</a:t>
            </a:r>
            <a:endParaRPr kumimoji="0" lang="en-US" noProof="0" dirty="0"/>
          </a:p>
        </p:txBody>
      </p:sp>
      <p:sp>
        <p:nvSpPr>
          <p:cNvPr id="10" name="Espace réservé du pied de page 2"/>
          <p:cNvSpPr>
            <a:spLocks noGrp="1"/>
          </p:cNvSpPr>
          <p:nvPr>
            <p:ph type="ftr" sz="quarter" idx="3"/>
          </p:nvPr>
        </p:nvSpPr>
        <p:spPr>
          <a:xfrm>
            <a:off x="1095042" y="6480000"/>
            <a:ext cx="3404950" cy="365760"/>
          </a:xfrm>
          <a:prstGeom prst="rect">
            <a:avLst/>
          </a:prstGeom>
        </p:spPr>
        <p:txBody>
          <a:bodyPr vert="horz"/>
          <a:lstStyle>
            <a:lvl1pPr algn="l" eaLnBrk="1" latinLnBrk="0" hangingPunct="1">
              <a:defRPr kumimoji="0" sz="1400" b="1">
                <a:solidFill>
                  <a:schemeClr val="tx2"/>
                </a:solidFill>
                <a:latin typeface="Arial Black" panose="020B0A04020102020204" pitchFamily="34" charset="0"/>
              </a:defRPr>
            </a:lvl1pPr>
          </a:lstStyle>
          <a:p>
            <a:r>
              <a:rPr lang="fr-BE" dirty="0" smtClean="0"/>
              <a:t>Eurographics 2014 - Strasbourg</a:t>
            </a:r>
            <a:endParaRPr lang="fr-BE" dirty="0"/>
          </a:p>
        </p:txBody>
      </p:sp>
      <p:sp>
        <p:nvSpPr>
          <p:cNvPr id="12" name="Espace réservé du numéro de diapositive 3"/>
          <p:cNvSpPr>
            <a:spLocks noGrp="1"/>
          </p:cNvSpPr>
          <p:nvPr>
            <p:ph type="sldNum" sz="quarter" idx="4"/>
          </p:nvPr>
        </p:nvSpPr>
        <p:spPr>
          <a:xfrm>
            <a:off x="8388424" y="6496466"/>
            <a:ext cx="756822" cy="365125"/>
          </a:xfrm>
          <a:prstGeom prst="rect">
            <a:avLst/>
          </a:prstGeom>
        </p:spPr>
        <p:txBody>
          <a:bodyPr vert="horz" lIns="91440" tIns="45720" rIns="91440" bIns="45720" rtlCol="0" anchor="t"/>
          <a:lstStyle>
            <a:lvl1pPr algn="r">
              <a:defRPr sz="1400" b="1">
                <a:solidFill>
                  <a:schemeClr val="tx1"/>
                </a:solidFill>
                <a:latin typeface="Arial" panose="020B0604020202020204" pitchFamily="34" charset="0"/>
                <a:cs typeface="Arial" panose="020B0604020202020204" pitchFamily="34" charset="0"/>
              </a:defRPr>
            </a:lvl1pPr>
          </a:lstStyle>
          <a:p>
            <a:fld id="{A9381F49-096A-4111-B062-81910F3E72D8}" type="slidenum">
              <a:rPr lang="en-US" smtClean="0"/>
              <a:t>‹#›</a:t>
            </a:fld>
            <a:endParaRPr lang="en-US" dirty="0"/>
          </a:p>
        </p:txBody>
      </p:sp>
    </p:spTree>
  </p:cSld>
  <p:clrMapOvr>
    <a:masterClrMapping/>
  </p:clrMapOvr>
  <p:transition advClick="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0" y="0"/>
            <a:ext cx="9144000" cy="90872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5400000" scaled="1"/>
            <a:tileRect/>
          </a:gradFill>
          <a:effectLst>
            <a:outerShdw blurRad="50800" dist="38100" dir="2700000" algn="tl" rotWithShape="0">
              <a:prstClr val="black">
                <a:alpha val="40000"/>
              </a:prstClr>
            </a:outerShdw>
          </a:effectLst>
        </p:spPr>
        <p:txBody>
          <a:bodyPr vert="horz" lIns="180000" tIns="108000" rIns="180000" bIns="108000" anchor="t" anchorCtr="0">
            <a:normAutofit/>
          </a:bodyPr>
          <a:lstStyle/>
          <a:p>
            <a:r>
              <a:rPr kumimoji="0" lang="en-US" noProof="0" dirty="0" smtClean="0"/>
              <a:t>General Title</a:t>
            </a:r>
            <a:endParaRPr kumimoji="0" lang="en-US" noProof="0" dirty="0"/>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noProof="0" dirty="0" smtClean="0"/>
              <a:t>Title</a:t>
            </a:r>
            <a:r>
              <a:rPr kumimoji="0" lang="fr-FR" dirty="0" smtClean="0"/>
              <a:t> 1</a:t>
            </a:r>
          </a:p>
          <a:p>
            <a:pPr lvl="1" eaLnBrk="1" latinLnBrk="0" hangingPunct="1"/>
            <a:r>
              <a:rPr kumimoji="0" lang="en-US" noProof="0" dirty="0" smtClean="0"/>
              <a:t>Title 2</a:t>
            </a:r>
          </a:p>
          <a:p>
            <a:pPr lvl="2" eaLnBrk="1" latinLnBrk="0" hangingPunct="1"/>
            <a:r>
              <a:rPr kumimoji="0" lang="en-US" noProof="0" dirty="0" smtClean="0"/>
              <a:t>Title 3</a:t>
            </a:r>
          </a:p>
        </p:txBody>
      </p:sp>
      <p:sp>
        <p:nvSpPr>
          <p:cNvPr id="3" name="Espace réservé du pied de page 2"/>
          <p:cNvSpPr>
            <a:spLocks noGrp="1"/>
          </p:cNvSpPr>
          <p:nvPr>
            <p:ph type="ftr" sz="quarter" idx="3"/>
          </p:nvPr>
        </p:nvSpPr>
        <p:spPr>
          <a:xfrm>
            <a:off x="1095042" y="6480000"/>
            <a:ext cx="3404950" cy="365760"/>
          </a:xfrm>
          <a:prstGeom prst="rect">
            <a:avLst/>
          </a:prstGeom>
        </p:spPr>
        <p:txBody>
          <a:bodyPr vert="horz"/>
          <a:lstStyle>
            <a:lvl1pPr algn="l" eaLnBrk="1" latinLnBrk="0" hangingPunct="1">
              <a:defRPr kumimoji="0" sz="1400" b="1">
                <a:solidFill>
                  <a:schemeClr val="tx2"/>
                </a:solidFill>
                <a:latin typeface="Arial Black" panose="020B0A04020102020204" pitchFamily="34" charset="0"/>
              </a:defRPr>
            </a:lvl1pPr>
          </a:lstStyle>
          <a:p>
            <a:r>
              <a:rPr lang="fr-BE" dirty="0" smtClean="0"/>
              <a:t>Eurographics 2014 - Strasbourg</a:t>
            </a:r>
            <a:endParaRPr lang="fr-BE" dirty="0"/>
          </a:p>
        </p:txBody>
      </p:sp>
      <p:pic>
        <p:nvPicPr>
          <p:cNvPr id="2" name="Imag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4590" y="5704379"/>
            <a:ext cx="1095042" cy="1152000"/>
          </a:xfrm>
          <a:prstGeom prst="rect">
            <a:avLst/>
          </a:prstGeom>
        </p:spPr>
      </p:pic>
      <p:sp>
        <p:nvSpPr>
          <p:cNvPr id="4" name="Espace réservé du numéro de diapositive 3"/>
          <p:cNvSpPr>
            <a:spLocks noGrp="1"/>
          </p:cNvSpPr>
          <p:nvPr>
            <p:ph type="sldNum" sz="quarter" idx="4"/>
          </p:nvPr>
        </p:nvSpPr>
        <p:spPr>
          <a:xfrm>
            <a:off x="8388424" y="6496466"/>
            <a:ext cx="756822" cy="365125"/>
          </a:xfrm>
          <a:prstGeom prst="rect">
            <a:avLst/>
          </a:prstGeom>
        </p:spPr>
        <p:txBody>
          <a:bodyPr vert="horz" lIns="91440" tIns="45720" rIns="91440" bIns="45720" rtlCol="0" anchor="t"/>
          <a:lstStyle>
            <a:lvl1pPr algn="r">
              <a:defRPr sz="1400" b="1">
                <a:solidFill>
                  <a:schemeClr val="tx1"/>
                </a:solidFill>
                <a:latin typeface="Arial" panose="020B0604020202020204" pitchFamily="34" charset="0"/>
                <a:cs typeface="Arial" panose="020B0604020202020204" pitchFamily="34" charset="0"/>
              </a:defRPr>
            </a:lvl1pPr>
          </a:lstStyle>
          <a:p>
            <a:fld id="{2502DF4D-54FB-4020-A7F7-B5873397BE0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transition advClick="0">
    <p:wipe/>
  </p:transition>
  <p:timing>
    <p:tnLst>
      <p:par>
        <p:cTn id="1" dur="indefinite" restart="never" nodeType="tmRoot"/>
      </p:par>
    </p:tnLst>
  </p:timing>
  <p:hf hdr="0" ftr="0" dt="0"/>
  <p:txStyles>
    <p:titleStyle>
      <a:lvl1pPr algn="l" rtl="0" eaLnBrk="1" latinLnBrk="0" hangingPunct="1">
        <a:spcBef>
          <a:spcPct val="0"/>
        </a:spcBef>
        <a:buNone/>
        <a:defRPr kumimoji="0" sz="2800" b="1" kern="1200">
          <a:solidFill>
            <a:schemeClr val="bg1">
              <a:lumMod val="85000"/>
            </a:schemeClr>
          </a:solidFill>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ts val="600"/>
        </a:spcBef>
        <a:buClr>
          <a:srgbClr val="0070C0"/>
        </a:buClr>
        <a:buSzPct val="76000"/>
        <a:buFont typeface="Wingdings 3"/>
        <a:buChar char=""/>
        <a:defRPr kumimoji="0" sz="2600" b="0" kern="1200">
          <a:solidFill>
            <a:srgbClr val="0070C0"/>
          </a:solidFill>
          <a:latin typeface="Arial" panose="020B0604020202020204" pitchFamily="34" charset="0"/>
          <a:ea typeface="+mn-ea"/>
          <a:cs typeface="Arial" panose="020B0604020202020204" pitchFamily="34" charset="0"/>
        </a:defRPr>
      </a:lvl1pPr>
      <a:lvl2pPr marL="266700" indent="-266700" algn="l" rtl="0" eaLnBrk="1" latinLnBrk="0" hangingPunct="1">
        <a:spcBef>
          <a:spcPts val="500"/>
        </a:spcBef>
        <a:buClr>
          <a:srgbClr val="00B050"/>
        </a:buClr>
        <a:buSzPct val="76000"/>
        <a:buFont typeface="Wingdings 3"/>
        <a:buChar char=""/>
        <a:defRPr kumimoji="0" sz="2300" kern="1200">
          <a:solidFill>
            <a:srgbClr val="00B050"/>
          </a:solidFill>
          <a:latin typeface="Arial" panose="020B0604020202020204" pitchFamily="34" charset="0"/>
          <a:ea typeface="+mn-ea"/>
          <a:cs typeface="Arial" panose="020B0604020202020204" pitchFamily="34" charset="0"/>
        </a:defRPr>
      </a:lvl2pPr>
      <a:lvl3pPr marL="266700" indent="-266700" algn="l" rtl="0" eaLnBrk="1" latinLnBrk="0" hangingPunct="1">
        <a:spcBef>
          <a:spcPts val="500"/>
        </a:spcBef>
        <a:buClr>
          <a:srgbClr val="FF0000"/>
        </a:buClr>
        <a:buSzPct val="76000"/>
        <a:buFont typeface="Wingdings 3"/>
        <a:buChar char=""/>
        <a:defRPr kumimoji="0" sz="2000" kern="1200">
          <a:solidFill>
            <a:srgbClr val="FF0000"/>
          </a:solidFill>
          <a:latin typeface="Arial" panose="020B0604020202020204" pitchFamily="34" charset="0"/>
          <a:ea typeface="+mn-ea"/>
          <a:cs typeface="Arial" panose="020B0604020202020204"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video" Target="../media/media4.wmv"/><Relationship Id="rId13" Type="http://schemas.openxmlformats.org/officeDocument/2006/relationships/slideLayout" Target="../slideLayouts/slideLayout2.xml"/><Relationship Id="rId18" Type="http://schemas.openxmlformats.org/officeDocument/2006/relationships/image" Target="../media/image15.png"/><Relationship Id="rId3" Type="http://schemas.microsoft.com/office/2007/relationships/media" Target="../media/media2.wmv"/><Relationship Id="rId7" Type="http://schemas.microsoft.com/office/2007/relationships/media" Target="../media/media4.wmv"/><Relationship Id="rId12" Type="http://schemas.openxmlformats.org/officeDocument/2006/relationships/video" Target="../media/media6.wmv"/><Relationship Id="rId17" Type="http://schemas.openxmlformats.org/officeDocument/2006/relationships/image" Target="../media/image14.png"/><Relationship Id="rId2" Type="http://schemas.openxmlformats.org/officeDocument/2006/relationships/video" Target="../media/media1.wmv"/><Relationship Id="rId16" Type="http://schemas.openxmlformats.org/officeDocument/2006/relationships/image" Target="../media/image13.png"/><Relationship Id="rId20" Type="http://schemas.openxmlformats.org/officeDocument/2006/relationships/image" Target="../media/image17.png"/><Relationship Id="rId1" Type="http://schemas.microsoft.com/office/2007/relationships/media" Target="../media/media1.wmv"/><Relationship Id="rId6" Type="http://schemas.openxmlformats.org/officeDocument/2006/relationships/video" Target="../media/media3.wmv"/><Relationship Id="rId11" Type="http://schemas.microsoft.com/office/2007/relationships/media" Target="../media/media6.wmv"/><Relationship Id="rId5" Type="http://schemas.microsoft.com/office/2007/relationships/media" Target="../media/media3.wmv"/><Relationship Id="rId15" Type="http://schemas.openxmlformats.org/officeDocument/2006/relationships/image" Target="../media/image12.png"/><Relationship Id="rId10" Type="http://schemas.openxmlformats.org/officeDocument/2006/relationships/video" Target="../media/media5.wmv"/><Relationship Id="rId19" Type="http://schemas.openxmlformats.org/officeDocument/2006/relationships/image" Target="../media/image16.png"/><Relationship Id="rId4" Type="http://schemas.openxmlformats.org/officeDocument/2006/relationships/video" Target="../media/media2.wmv"/><Relationship Id="rId9" Type="http://schemas.microsoft.com/office/2007/relationships/media" Target="../media/media5.wmv"/><Relationship Id="rId1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Eurographics 2014 – Strasbourg – France</a:t>
            </a:r>
            <a:endParaRPr lang="en-US" dirty="0"/>
          </a:p>
        </p:txBody>
      </p:sp>
      <p:sp>
        <p:nvSpPr>
          <p:cNvPr id="3" name="Espace réservé du numéro de diapositive 2"/>
          <p:cNvSpPr>
            <a:spLocks noGrp="1"/>
          </p:cNvSpPr>
          <p:nvPr>
            <p:ph type="sldNum" sz="quarter" idx="4"/>
          </p:nvPr>
        </p:nvSpPr>
        <p:spPr/>
        <p:txBody>
          <a:bodyPr/>
          <a:lstStyle/>
          <a:p>
            <a:fld id="{A9381F49-096A-4111-B062-81910F3E72D8}" type="slidenum">
              <a:rPr lang="en-US" smtClean="0"/>
              <a:t>1</a:t>
            </a:fld>
            <a:endParaRPr lang="en-US"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692696"/>
            <a:ext cx="5773693" cy="5953530"/>
          </a:xfrm>
          <a:prstGeom prst="rect">
            <a:avLst/>
          </a:prstGeom>
        </p:spPr>
      </p:pic>
    </p:spTree>
    <p:extLst>
      <p:ext uri="{BB962C8B-B14F-4D97-AF65-F5344CB8AC3E}">
        <p14:creationId xmlns:p14="http://schemas.microsoft.com/office/powerpoint/2010/main" val="669030258"/>
      </p:ext>
    </p:extLst>
  </p:cSld>
  <p:clrMapOvr>
    <a:masterClrMapping/>
  </p:clrMapOvr>
  <p:transition advClick="0" advTm="5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ctr">
            <a:noAutofit/>
          </a:bodyPr>
          <a:lstStyle/>
          <a:p>
            <a:pPr algn="ctr"/>
            <a:r>
              <a:rPr lang="en-US" sz="2400" dirty="0" smtClean="0"/>
              <a:t>Pose Partitioning for Multi-resolution Segmentation of Arbitrary Mesh Animations</a:t>
            </a:r>
            <a:endParaRPr lang="en-US" sz="2400" dirty="0"/>
          </a:p>
        </p:txBody>
      </p:sp>
      <p:sp>
        <p:nvSpPr>
          <p:cNvPr id="3" name="Sous-titre 2"/>
          <p:cNvSpPr>
            <a:spLocks noGrp="1"/>
          </p:cNvSpPr>
          <p:nvPr>
            <p:ph type="subTitle" idx="1"/>
          </p:nvPr>
        </p:nvSpPr>
        <p:spPr/>
        <p:txBody>
          <a:bodyPr anchor="ctr"/>
          <a:lstStyle/>
          <a:p>
            <a:pPr algn="ctr"/>
            <a:endParaRPr lang="en-US" dirty="0" smtClean="0"/>
          </a:p>
          <a:p>
            <a:pPr algn="ctr"/>
            <a:r>
              <a:rPr lang="en-US" dirty="0" smtClean="0"/>
              <a:t>Andreas A. </a:t>
            </a:r>
            <a:r>
              <a:rPr lang="en-US" dirty="0" err="1" smtClean="0"/>
              <a:t>Vasilakis</a:t>
            </a:r>
            <a:r>
              <a:rPr lang="en-US" dirty="0" smtClean="0"/>
              <a:t> &amp; </a:t>
            </a:r>
            <a:r>
              <a:rPr lang="en-US" dirty="0" err="1" smtClean="0"/>
              <a:t>Ioannis</a:t>
            </a:r>
            <a:r>
              <a:rPr lang="en-US" dirty="0" smtClean="0"/>
              <a:t> </a:t>
            </a:r>
            <a:r>
              <a:rPr lang="en-US" dirty="0" err="1" smtClean="0"/>
              <a:t>Fudos</a:t>
            </a:r>
            <a:endParaRPr lang="el-GR" dirty="0" smtClean="0"/>
          </a:p>
          <a:p>
            <a:pPr algn="ctr"/>
            <a:endParaRPr lang="en-US" dirty="0" smtClean="0"/>
          </a:p>
          <a:p>
            <a:pPr algn="ctr"/>
            <a:r>
              <a:rPr lang="en-US" dirty="0" smtClean="0"/>
              <a:t>Department of Computer Science &amp; Engineering</a:t>
            </a:r>
            <a:endParaRPr lang="el-GR" dirty="0"/>
          </a:p>
          <a:p>
            <a:pPr algn="ctr"/>
            <a:r>
              <a:rPr lang="en-US" dirty="0" smtClean="0"/>
              <a:t>University of </a:t>
            </a:r>
            <a:r>
              <a:rPr lang="en-US" dirty="0" err="1" smtClean="0"/>
              <a:t>Ioannina</a:t>
            </a:r>
            <a:r>
              <a:rPr lang="en-US" dirty="0" smtClean="0"/>
              <a:t>, Greece</a:t>
            </a:r>
            <a:endParaRPr lang="en-US" dirty="0"/>
          </a:p>
        </p:txBody>
      </p:sp>
      <p:sp>
        <p:nvSpPr>
          <p:cNvPr id="4" name="Espace réservé du numéro de diapositive 3"/>
          <p:cNvSpPr>
            <a:spLocks noGrp="1"/>
          </p:cNvSpPr>
          <p:nvPr>
            <p:ph type="sldNum" sz="quarter" idx="4"/>
          </p:nvPr>
        </p:nvSpPr>
        <p:spPr/>
        <p:txBody>
          <a:bodyPr/>
          <a:lstStyle/>
          <a:p>
            <a:fld id="{83F53906-4179-4A5F-BBA5-50D39578DC1E}" type="slidenum">
              <a:rPr lang="en-US" smtClean="0"/>
              <a:t>2</a:t>
            </a:fld>
            <a:endParaRPr lang="en-US" dirty="0"/>
          </a:p>
        </p:txBody>
      </p:sp>
    </p:spTree>
    <p:extLst>
      <p:ext uri="{BB962C8B-B14F-4D97-AF65-F5344CB8AC3E}">
        <p14:creationId xmlns:p14="http://schemas.microsoft.com/office/powerpoint/2010/main" val="968054772"/>
      </p:ext>
    </p:extLst>
  </p:cSld>
  <p:clrMapOvr>
    <a:masterClrMapping/>
  </p:clrMapOvr>
  <p:transition advClick="0" advTm="5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pPr algn="ctr"/>
            <a:r>
              <a:rPr lang="en-US" dirty="0" smtClean="0"/>
              <a:t>Segmenting Animated Meshes</a:t>
            </a:r>
            <a:endParaRPr lang="en-US" dirty="0"/>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134073" y="1456898"/>
            <a:ext cx="1370362" cy="1930868"/>
          </a:xfrm>
        </p:spPr>
      </p:pic>
      <p:sp>
        <p:nvSpPr>
          <p:cNvPr id="4" name="Espace réservé du numéro de diapositive 3"/>
          <p:cNvSpPr>
            <a:spLocks noGrp="1"/>
          </p:cNvSpPr>
          <p:nvPr>
            <p:ph type="sldNum" sz="quarter" idx="4"/>
          </p:nvPr>
        </p:nvSpPr>
        <p:spPr/>
        <p:txBody>
          <a:bodyPr/>
          <a:lstStyle/>
          <a:p>
            <a:fld id="{82F7041B-D599-4C73-9EBD-C2AC1F606250}" type="slidenum">
              <a:rPr lang="en-US" smtClean="0"/>
              <a:t>3</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459710"/>
            <a:ext cx="1930868" cy="1930868"/>
          </a:xfrm>
          <a:prstGeom prst="rect">
            <a:avLst/>
          </a:prstGeom>
        </p:spPr>
      </p:pic>
      <p:sp>
        <p:nvSpPr>
          <p:cNvPr id="7" name="TextBox 6"/>
          <p:cNvSpPr txBox="1"/>
          <p:nvPr/>
        </p:nvSpPr>
        <p:spPr>
          <a:xfrm>
            <a:off x="442166" y="3398429"/>
            <a:ext cx="2965877" cy="369332"/>
          </a:xfrm>
          <a:prstGeom prst="rect">
            <a:avLst/>
          </a:prstGeom>
          <a:noFill/>
        </p:spPr>
        <p:txBody>
          <a:bodyPr wrap="none" rtlCol="0">
            <a:spAutoFit/>
          </a:bodyPr>
          <a:lstStyle/>
          <a:p>
            <a:r>
              <a:rPr lang="en-US" dirty="0" smtClean="0">
                <a:latin typeface="+mj-lt"/>
              </a:rPr>
              <a:t> [Günther et al., CGF’06]</a:t>
            </a:r>
            <a:endParaRPr lang="en-US" dirty="0">
              <a:latin typeface="+mj-lt"/>
            </a:endParaRPr>
          </a:p>
        </p:txBody>
      </p:sp>
      <p:sp>
        <p:nvSpPr>
          <p:cNvPr id="8" name="Rectangle 7"/>
          <p:cNvSpPr/>
          <p:nvPr/>
        </p:nvSpPr>
        <p:spPr>
          <a:xfrm>
            <a:off x="1191230" y="1052736"/>
            <a:ext cx="1584088" cy="400110"/>
          </a:xfrm>
          <a:prstGeom prst="rect">
            <a:avLst/>
          </a:prstGeom>
        </p:spPr>
        <p:txBody>
          <a:bodyPr wrap="none">
            <a:spAutoFit/>
          </a:bodyPr>
          <a:lstStyle/>
          <a:p>
            <a:r>
              <a:rPr lang="en-US" sz="2000" dirty="0">
                <a:solidFill>
                  <a:srgbClr val="00B050"/>
                </a:solidFill>
                <a:latin typeface="MV Boli" panose="02000500030200090000" pitchFamily="2" charset="0"/>
                <a:cs typeface="MV Boli" panose="02000500030200090000" pitchFamily="2" charset="0"/>
              </a:rPr>
              <a:t>Ray Tracing</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253" y="1456898"/>
            <a:ext cx="2457469" cy="193086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969" y="1459752"/>
            <a:ext cx="2453835" cy="1928013"/>
          </a:xfrm>
          <a:prstGeom prst="rect">
            <a:avLst/>
          </a:prstGeom>
        </p:spPr>
      </p:pic>
      <p:sp>
        <p:nvSpPr>
          <p:cNvPr id="12" name="Rectangle 11"/>
          <p:cNvSpPr/>
          <p:nvPr/>
        </p:nvSpPr>
        <p:spPr>
          <a:xfrm>
            <a:off x="5368684" y="1059600"/>
            <a:ext cx="2303836" cy="400110"/>
          </a:xfrm>
          <a:prstGeom prst="rect">
            <a:avLst/>
          </a:prstGeom>
        </p:spPr>
        <p:txBody>
          <a:bodyPr wrap="none">
            <a:spAutoFit/>
          </a:bodyPr>
          <a:lstStyle/>
          <a:p>
            <a:r>
              <a:rPr lang="en-US" sz="2000" dirty="0" smtClean="0">
                <a:solidFill>
                  <a:srgbClr val="00B050"/>
                </a:solidFill>
                <a:latin typeface="MV Boli" panose="02000500030200090000" pitchFamily="2" charset="0"/>
                <a:cs typeface="MV Boli" panose="02000500030200090000" pitchFamily="2" charset="0"/>
              </a:rPr>
              <a:t>Animation Collage</a:t>
            </a:r>
            <a:endParaRPr lang="en-US" sz="2000" dirty="0">
              <a:solidFill>
                <a:srgbClr val="00B050"/>
              </a:solidFill>
              <a:latin typeface="MV Boli" panose="02000500030200090000" pitchFamily="2" charset="0"/>
              <a:cs typeface="MV Boli" panose="02000500030200090000" pitchFamily="2" charset="0"/>
            </a:endParaRPr>
          </a:p>
        </p:txBody>
      </p:sp>
      <p:sp>
        <p:nvSpPr>
          <p:cNvPr id="13" name="TextBox 12"/>
          <p:cNvSpPr txBox="1"/>
          <p:nvPr/>
        </p:nvSpPr>
        <p:spPr>
          <a:xfrm>
            <a:off x="4992892" y="3389646"/>
            <a:ext cx="2981907" cy="369332"/>
          </a:xfrm>
          <a:prstGeom prst="rect">
            <a:avLst/>
          </a:prstGeom>
          <a:noFill/>
        </p:spPr>
        <p:txBody>
          <a:bodyPr wrap="none" rtlCol="0">
            <a:spAutoFit/>
          </a:bodyPr>
          <a:lstStyle/>
          <a:p>
            <a:r>
              <a:rPr lang="en-US" dirty="0">
                <a:latin typeface="+mj-lt"/>
              </a:rPr>
              <a:t> [</a:t>
            </a:r>
            <a:r>
              <a:rPr lang="en-US" dirty="0" smtClean="0">
                <a:latin typeface="+mj-lt"/>
              </a:rPr>
              <a:t>Theobalt et al., SCA’07]</a:t>
            </a:r>
            <a:endParaRPr lang="en-US" dirty="0">
              <a:latin typeface="+mj-lt"/>
            </a:endParaRPr>
          </a:p>
        </p:txBody>
      </p:sp>
      <p:sp>
        <p:nvSpPr>
          <p:cNvPr id="15" name="Rectangle 14"/>
          <p:cNvSpPr/>
          <p:nvPr/>
        </p:nvSpPr>
        <p:spPr>
          <a:xfrm>
            <a:off x="2661269" y="3933056"/>
            <a:ext cx="1170513" cy="400110"/>
          </a:xfrm>
          <a:prstGeom prst="rect">
            <a:avLst/>
          </a:prstGeom>
        </p:spPr>
        <p:txBody>
          <a:bodyPr wrap="none">
            <a:spAutoFit/>
          </a:bodyPr>
          <a:lstStyle/>
          <a:p>
            <a:r>
              <a:rPr lang="en-US" sz="2000" dirty="0" smtClean="0">
                <a:solidFill>
                  <a:srgbClr val="00B050"/>
                </a:solidFill>
                <a:latin typeface="MV Boli" panose="02000500030200090000" pitchFamily="2" charset="0"/>
                <a:cs typeface="MV Boli" panose="02000500030200090000" pitchFamily="2" charset="0"/>
              </a:rPr>
              <a:t>Skinning</a:t>
            </a:r>
            <a:endParaRPr lang="en-US" sz="2000" dirty="0">
              <a:solidFill>
                <a:srgbClr val="00B050"/>
              </a:solidFill>
              <a:latin typeface="MV Boli" panose="02000500030200090000" pitchFamily="2" charset="0"/>
              <a:cs typeface="MV Boli" panose="02000500030200090000" pitchFamily="2" charset="0"/>
            </a:endParaRPr>
          </a:p>
        </p:txBody>
      </p:sp>
      <p:sp>
        <p:nvSpPr>
          <p:cNvPr id="16" name="TextBox 15"/>
          <p:cNvSpPr txBox="1"/>
          <p:nvPr/>
        </p:nvSpPr>
        <p:spPr>
          <a:xfrm>
            <a:off x="1853831" y="6255360"/>
            <a:ext cx="2725426" cy="369332"/>
          </a:xfrm>
          <a:prstGeom prst="rect">
            <a:avLst/>
          </a:prstGeom>
          <a:noFill/>
        </p:spPr>
        <p:txBody>
          <a:bodyPr wrap="none" rtlCol="0">
            <a:spAutoFit/>
          </a:bodyPr>
          <a:lstStyle/>
          <a:p>
            <a:r>
              <a:rPr lang="en-US" dirty="0" smtClean="0">
                <a:latin typeface="+mj-lt"/>
              </a:rPr>
              <a:t> [Kavan et al., CGF’10]</a:t>
            </a:r>
            <a:endParaRPr lang="en-US" dirty="0">
              <a:latin typeface="+mj-lt"/>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2" y="4334782"/>
            <a:ext cx="1560745" cy="196767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6526" y="4334782"/>
            <a:ext cx="1787062" cy="192057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9985" y="4315433"/>
            <a:ext cx="3610282" cy="1924687"/>
          </a:xfrm>
          <a:prstGeom prst="rect">
            <a:avLst/>
          </a:prstGeom>
        </p:spPr>
      </p:pic>
      <p:sp>
        <p:nvSpPr>
          <p:cNvPr id="20" name="Rectangle 19"/>
          <p:cNvSpPr/>
          <p:nvPr/>
        </p:nvSpPr>
        <p:spPr>
          <a:xfrm>
            <a:off x="6290392" y="3933056"/>
            <a:ext cx="1989647" cy="400110"/>
          </a:xfrm>
          <a:prstGeom prst="rect">
            <a:avLst/>
          </a:prstGeom>
        </p:spPr>
        <p:txBody>
          <a:bodyPr wrap="none">
            <a:spAutoFit/>
          </a:bodyPr>
          <a:lstStyle/>
          <a:p>
            <a:r>
              <a:rPr lang="en-US" sz="2000" dirty="0" smtClean="0">
                <a:solidFill>
                  <a:srgbClr val="00B050"/>
                </a:solidFill>
                <a:latin typeface="MV Boli" panose="02000500030200090000" pitchFamily="2" charset="0"/>
                <a:cs typeface="MV Boli" panose="02000500030200090000" pitchFamily="2" charset="0"/>
              </a:rPr>
              <a:t>Skeletonization</a:t>
            </a:r>
            <a:endParaRPr lang="en-US" sz="2000" dirty="0">
              <a:solidFill>
                <a:srgbClr val="00B050"/>
              </a:solidFill>
              <a:latin typeface="MV Boli" panose="02000500030200090000" pitchFamily="2" charset="0"/>
              <a:cs typeface="MV Boli" panose="02000500030200090000" pitchFamily="2" charset="0"/>
            </a:endParaRPr>
          </a:p>
        </p:txBody>
      </p:sp>
      <p:sp>
        <p:nvSpPr>
          <p:cNvPr id="21" name="TextBox 20"/>
          <p:cNvSpPr txBox="1"/>
          <p:nvPr/>
        </p:nvSpPr>
        <p:spPr>
          <a:xfrm>
            <a:off x="5880885" y="6240120"/>
            <a:ext cx="2648482" cy="369332"/>
          </a:xfrm>
          <a:prstGeom prst="rect">
            <a:avLst/>
          </a:prstGeom>
          <a:noFill/>
        </p:spPr>
        <p:txBody>
          <a:bodyPr wrap="none" rtlCol="0">
            <a:spAutoFit/>
          </a:bodyPr>
          <a:lstStyle/>
          <a:p>
            <a:r>
              <a:rPr lang="en-US" dirty="0" smtClean="0">
                <a:latin typeface="+mj-lt"/>
              </a:rPr>
              <a:t> [Hasler et al., I3D’10]</a:t>
            </a:r>
            <a:endParaRPr lang="en-US" dirty="0">
              <a:latin typeface="+mj-lt"/>
            </a:endParaRPr>
          </a:p>
        </p:txBody>
      </p:sp>
    </p:spTree>
    <p:extLst>
      <p:ext uri="{BB962C8B-B14F-4D97-AF65-F5344CB8AC3E}">
        <p14:creationId xmlns:p14="http://schemas.microsoft.com/office/powerpoint/2010/main" val="3446482943"/>
      </p:ext>
    </p:extLst>
  </p:cSld>
  <p:clrMapOvr>
    <a:masterClrMapping/>
  </p:clrMapOvr>
  <mc:AlternateContent xmlns:mc="http://schemas.openxmlformats.org/markup-compatibility/2006" xmlns:p15="http://schemas.microsoft.com/office/powerpoint/2012/main">
    <mc:Choice Requires="p15">
      <p:transition spd="slow" advClick="0" advTm="5000">
        <p15:prstTrans prst="curtains"/>
      </p:transition>
    </mc:Choice>
    <mc:Fallback xmlns="">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Prior Art</a:t>
            </a:r>
            <a:endParaRPr lang="en-US" dirty="0"/>
          </a:p>
        </p:txBody>
      </p:sp>
      <p:sp>
        <p:nvSpPr>
          <p:cNvPr id="4" name="Slide Number Placeholder 3"/>
          <p:cNvSpPr>
            <a:spLocks noGrp="1"/>
          </p:cNvSpPr>
          <p:nvPr>
            <p:ph type="sldNum" sz="quarter" idx="4"/>
          </p:nvPr>
        </p:nvSpPr>
        <p:spPr/>
        <p:txBody>
          <a:bodyPr/>
          <a:lstStyle/>
          <a:p>
            <a:fld id="{82F7041B-D599-4C73-9EBD-C2AC1F606250}" type="slidenum">
              <a:rPr lang="en-US" smtClean="0"/>
              <a:t>4</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066458"/>
            <a:ext cx="5420481" cy="5430008"/>
          </a:xfrm>
          <a:prstGeom prst="rect">
            <a:avLst/>
          </a:prstGeom>
        </p:spPr>
      </p:pic>
    </p:spTree>
    <p:extLst>
      <p:ext uri="{BB962C8B-B14F-4D97-AF65-F5344CB8AC3E}">
        <p14:creationId xmlns:p14="http://schemas.microsoft.com/office/powerpoint/2010/main" val="2851431091"/>
      </p:ext>
    </p:extLst>
  </p:cSld>
  <p:clrMapOvr>
    <a:masterClrMapping/>
  </p:clrMapOvr>
  <p:transition advClick="0" advTm="3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Framework Overview</a:t>
            </a:r>
            <a:endParaRPr lang="en-US" dirty="0"/>
          </a:p>
        </p:txBody>
      </p:sp>
      <p:sp>
        <p:nvSpPr>
          <p:cNvPr id="4" name="Slide Number Placeholder 3"/>
          <p:cNvSpPr>
            <a:spLocks noGrp="1"/>
          </p:cNvSpPr>
          <p:nvPr>
            <p:ph type="sldNum" sz="quarter" idx="4"/>
          </p:nvPr>
        </p:nvSpPr>
        <p:spPr/>
        <p:txBody>
          <a:bodyPr/>
          <a:lstStyle/>
          <a:p>
            <a:fld id="{82F7041B-D599-4C73-9EBD-C2AC1F606250}" type="slidenum">
              <a:rPr lang="en-US" smtClean="0"/>
              <a:t>5</a:t>
            </a:fld>
            <a:endParaRPr lang="en-US" dirty="0"/>
          </a:p>
        </p:txBody>
      </p:sp>
      <p:sp>
        <p:nvSpPr>
          <p:cNvPr id="6" name="Rectangle 5"/>
          <p:cNvSpPr/>
          <p:nvPr/>
        </p:nvSpPr>
        <p:spPr>
          <a:xfrm>
            <a:off x="125445" y="1184271"/>
            <a:ext cx="2749471" cy="400110"/>
          </a:xfrm>
          <a:prstGeom prst="rect">
            <a:avLst/>
          </a:prstGeom>
        </p:spPr>
        <p:txBody>
          <a:bodyPr wrap="none">
            <a:spAutoFit/>
          </a:bodyPr>
          <a:lstStyle/>
          <a:p>
            <a:r>
              <a:rPr lang="en-US" sz="2000" dirty="0" smtClean="0">
                <a:solidFill>
                  <a:srgbClr val="0070C0"/>
                </a:solidFill>
                <a:latin typeface="MV Boli" panose="02000500030200090000" pitchFamily="2" charset="0"/>
                <a:cs typeface="MV Boli" panose="02000500030200090000" pitchFamily="2" charset="0"/>
              </a:rPr>
              <a:t>Per-pose Partitioning</a:t>
            </a:r>
            <a:endParaRPr lang="en-US" sz="2000" dirty="0">
              <a:solidFill>
                <a:srgbClr val="0070C0"/>
              </a:solidFill>
              <a:latin typeface="MV Boli" panose="02000500030200090000" pitchFamily="2" charset="0"/>
              <a:cs typeface="MV Boli" panose="02000500030200090000" pitchFamily="2" charset="0"/>
            </a:endParaRPr>
          </a:p>
        </p:txBody>
      </p:sp>
      <p:sp>
        <p:nvSpPr>
          <p:cNvPr id="7" name="Rectangle 6"/>
          <p:cNvSpPr/>
          <p:nvPr/>
        </p:nvSpPr>
        <p:spPr>
          <a:xfrm>
            <a:off x="4007000" y="1184271"/>
            <a:ext cx="1101584" cy="400110"/>
          </a:xfrm>
          <a:prstGeom prst="rect">
            <a:avLst/>
          </a:prstGeom>
        </p:spPr>
        <p:txBody>
          <a:bodyPr wrap="none">
            <a:spAutoFit/>
          </a:bodyPr>
          <a:lstStyle/>
          <a:p>
            <a:r>
              <a:rPr lang="en-US" sz="2000" dirty="0" smtClean="0">
                <a:solidFill>
                  <a:srgbClr val="0070C0"/>
                </a:solidFill>
                <a:latin typeface="MV Boli" panose="02000500030200090000" pitchFamily="2" charset="0"/>
                <a:cs typeface="MV Boli" panose="02000500030200090000" pitchFamily="2" charset="0"/>
              </a:rPr>
              <a:t>Variable</a:t>
            </a:r>
            <a:endParaRPr lang="en-US" sz="2000" dirty="0">
              <a:solidFill>
                <a:srgbClr val="0070C0"/>
              </a:solidFill>
              <a:latin typeface="MV Boli" panose="02000500030200090000" pitchFamily="2" charset="0"/>
              <a:cs typeface="MV Boli" panose="02000500030200090000" pitchFamily="2" charset="0"/>
            </a:endParaRPr>
          </a:p>
        </p:txBody>
      </p:sp>
      <p:sp>
        <p:nvSpPr>
          <p:cNvPr id="8" name="Rectangle 7"/>
          <p:cNvSpPr/>
          <p:nvPr/>
        </p:nvSpPr>
        <p:spPr>
          <a:xfrm>
            <a:off x="4174959" y="4035053"/>
            <a:ext cx="2106667" cy="400110"/>
          </a:xfrm>
          <a:prstGeom prst="rect">
            <a:avLst/>
          </a:prstGeom>
        </p:spPr>
        <p:txBody>
          <a:bodyPr wrap="none">
            <a:spAutoFit/>
          </a:bodyPr>
          <a:lstStyle/>
          <a:p>
            <a:r>
              <a:rPr lang="en-US" sz="2000" dirty="0" smtClean="0">
                <a:solidFill>
                  <a:srgbClr val="0070C0"/>
                </a:solidFill>
                <a:latin typeface="MV Boli" panose="02000500030200090000" pitchFamily="2" charset="0"/>
                <a:cs typeface="MV Boli" panose="02000500030200090000" pitchFamily="2" charset="0"/>
              </a:rPr>
              <a:t>Multi-resolution</a:t>
            </a:r>
            <a:endParaRPr lang="en-US" sz="2000" dirty="0">
              <a:solidFill>
                <a:srgbClr val="0070C0"/>
              </a:solidFill>
              <a:latin typeface="MV Boli" panose="02000500030200090000" pitchFamily="2" charset="0"/>
              <a:cs typeface="MV Boli" panose="02000500030200090000" pitchFamily="2" charset="0"/>
            </a:endParaRPr>
          </a:p>
        </p:txBody>
      </p:sp>
      <p:sp>
        <p:nvSpPr>
          <p:cNvPr id="9" name="Rectangle 8"/>
          <p:cNvSpPr/>
          <p:nvPr/>
        </p:nvSpPr>
        <p:spPr>
          <a:xfrm>
            <a:off x="6951263" y="1184271"/>
            <a:ext cx="1343638" cy="400110"/>
          </a:xfrm>
          <a:prstGeom prst="rect">
            <a:avLst/>
          </a:prstGeom>
        </p:spPr>
        <p:txBody>
          <a:bodyPr wrap="none">
            <a:spAutoFit/>
          </a:bodyPr>
          <a:lstStyle/>
          <a:p>
            <a:r>
              <a:rPr lang="en-US" sz="2000" dirty="0" smtClean="0">
                <a:solidFill>
                  <a:srgbClr val="0070C0"/>
                </a:solidFill>
                <a:latin typeface="MV Boli" panose="02000500030200090000" pitchFamily="2" charset="0"/>
                <a:cs typeface="MV Boli" panose="02000500030200090000" pitchFamily="2" charset="0"/>
              </a:rPr>
              <a:t>Real-time</a:t>
            </a:r>
            <a:endParaRPr lang="en-US" sz="2000" dirty="0">
              <a:solidFill>
                <a:srgbClr val="0070C0"/>
              </a:solidFill>
              <a:latin typeface="MV Boli" panose="02000500030200090000" pitchFamily="2" charset="0"/>
              <a:cs typeface="MV Boli" panose="02000500030200090000" pitchFamily="2" charset="0"/>
            </a:endParaRPr>
          </a:p>
        </p:txBody>
      </p:sp>
      <p:sp>
        <p:nvSpPr>
          <p:cNvPr id="17" name="TextBox 16"/>
          <p:cNvSpPr txBox="1"/>
          <p:nvPr/>
        </p:nvSpPr>
        <p:spPr>
          <a:xfrm>
            <a:off x="2153438" y="6101332"/>
            <a:ext cx="894797" cy="369332"/>
          </a:xfrm>
          <a:prstGeom prst="rect">
            <a:avLst/>
          </a:prstGeom>
          <a:noFill/>
        </p:spPr>
        <p:txBody>
          <a:bodyPr wrap="none" rtlCol="0">
            <a:spAutoFit/>
          </a:bodyPr>
          <a:lstStyle/>
          <a:p>
            <a:r>
              <a:rPr lang="en-US" dirty="0" smtClean="0">
                <a:latin typeface="+mj-lt"/>
              </a:rPr>
              <a:t> [high]</a:t>
            </a:r>
            <a:endParaRPr lang="en-US" dirty="0">
              <a:latin typeface="+mj-lt"/>
            </a:endParaRPr>
          </a:p>
        </p:txBody>
      </p:sp>
      <p:sp>
        <p:nvSpPr>
          <p:cNvPr id="18" name="TextBox 17"/>
          <p:cNvSpPr txBox="1"/>
          <p:nvPr/>
        </p:nvSpPr>
        <p:spPr>
          <a:xfrm>
            <a:off x="4511867" y="6119763"/>
            <a:ext cx="1317990" cy="369332"/>
          </a:xfrm>
          <a:prstGeom prst="rect">
            <a:avLst/>
          </a:prstGeom>
          <a:noFill/>
        </p:spPr>
        <p:txBody>
          <a:bodyPr wrap="none" rtlCol="0">
            <a:spAutoFit/>
          </a:bodyPr>
          <a:lstStyle/>
          <a:p>
            <a:r>
              <a:rPr lang="en-US" dirty="0" smtClean="0">
                <a:latin typeface="+mj-lt"/>
              </a:rPr>
              <a:t> [medium]</a:t>
            </a:r>
            <a:endParaRPr lang="en-US" dirty="0">
              <a:latin typeface="+mj-lt"/>
            </a:endParaRPr>
          </a:p>
        </p:txBody>
      </p:sp>
      <p:sp>
        <p:nvSpPr>
          <p:cNvPr id="19" name="TextBox 18"/>
          <p:cNvSpPr txBox="1"/>
          <p:nvPr/>
        </p:nvSpPr>
        <p:spPr>
          <a:xfrm>
            <a:off x="7357017" y="6101332"/>
            <a:ext cx="774571" cy="369332"/>
          </a:xfrm>
          <a:prstGeom prst="rect">
            <a:avLst/>
          </a:prstGeom>
          <a:noFill/>
        </p:spPr>
        <p:txBody>
          <a:bodyPr wrap="none" rtlCol="0">
            <a:spAutoFit/>
          </a:bodyPr>
          <a:lstStyle/>
          <a:p>
            <a:r>
              <a:rPr lang="en-US" dirty="0" smtClean="0">
                <a:latin typeface="+mj-lt"/>
              </a:rPr>
              <a:t> [low]</a:t>
            </a:r>
            <a:endParaRPr lang="en-US" dirty="0">
              <a:latin typeface="+mj-lt"/>
            </a:endParaRPr>
          </a:p>
        </p:txBody>
      </p:sp>
      <p:pic>
        <p:nvPicPr>
          <p:cNvPr id="3" name="multi-res-high">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5"/>
          <a:stretch>
            <a:fillRect/>
          </a:stretch>
        </p:blipFill>
        <p:spPr>
          <a:xfrm>
            <a:off x="1547664" y="4426531"/>
            <a:ext cx="2220267" cy="1665201"/>
          </a:xfrm>
          <a:prstGeom prst="rect">
            <a:avLst/>
          </a:prstGeom>
          <a:effectLst>
            <a:outerShdw blurRad="50800" dist="38100" dir="2700000" algn="tl" rotWithShape="0">
              <a:prstClr val="black">
                <a:alpha val="40000"/>
              </a:prstClr>
            </a:outerShdw>
          </a:effectLst>
        </p:spPr>
      </p:pic>
      <p:pic>
        <p:nvPicPr>
          <p:cNvPr id="5" name="multi-res-medium">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6"/>
          <a:stretch>
            <a:fillRect/>
          </a:stretch>
        </p:blipFill>
        <p:spPr>
          <a:xfrm>
            <a:off x="4118160" y="4426531"/>
            <a:ext cx="2220267" cy="1665983"/>
          </a:xfrm>
          <a:prstGeom prst="rect">
            <a:avLst/>
          </a:prstGeom>
          <a:effectLst>
            <a:outerShdw blurRad="50800" dist="38100" dir="2700000" algn="tl" rotWithShape="0">
              <a:prstClr val="black">
                <a:alpha val="40000"/>
              </a:prstClr>
            </a:outerShdw>
          </a:effectLst>
        </p:spPr>
      </p:pic>
      <p:pic>
        <p:nvPicPr>
          <p:cNvPr id="16" name="multi-res-low">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7"/>
          <a:stretch>
            <a:fillRect/>
          </a:stretch>
        </p:blipFill>
        <p:spPr>
          <a:xfrm>
            <a:off x="6634168" y="4426530"/>
            <a:ext cx="2220268" cy="1665201"/>
          </a:xfrm>
          <a:prstGeom prst="rect">
            <a:avLst/>
          </a:prstGeom>
          <a:effectLst>
            <a:outerShdw blurRad="50800" dist="38100" dir="2700000" algn="tl" rotWithShape="0">
              <a:prstClr val="black">
                <a:alpha val="40000"/>
              </a:prstClr>
            </a:outerShdw>
          </a:effectLst>
        </p:spPr>
      </p:pic>
      <p:pic>
        <p:nvPicPr>
          <p:cNvPr id="21" name="propagate">
            <a:hlinkClick r:id="" action="ppaction://media"/>
          </p:cNvPr>
          <p:cNvPicPr>
            <a:picLocks noChangeAspect="1"/>
          </p:cNvPicPr>
          <p:nvPr>
            <a:videoFile r:link="rId8"/>
            <p:extLst>
              <p:ext uri="{DAA4B4D4-6D71-4841-9C94-3DE7FCFB9230}">
                <p14:media xmlns:p14="http://schemas.microsoft.com/office/powerpoint/2010/main" r:embed="rId7"/>
              </p:ext>
            </p:extLst>
          </p:nvPr>
        </p:nvPicPr>
        <p:blipFill>
          <a:blip r:embed="rId18"/>
          <a:stretch>
            <a:fillRect/>
          </a:stretch>
        </p:blipFill>
        <p:spPr>
          <a:xfrm>
            <a:off x="166401" y="1557786"/>
            <a:ext cx="2667559" cy="2000669"/>
          </a:xfrm>
          <a:prstGeom prst="rect">
            <a:avLst/>
          </a:prstGeom>
          <a:effectLst>
            <a:outerShdw blurRad="50800" dist="38100" dir="2700000" algn="tl" rotWithShape="0">
              <a:prstClr val="black">
                <a:alpha val="40000"/>
              </a:prstClr>
            </a:outerShdw>
          </a:effectLst>
        </p:spPr>
      </p:pic>
      <p:pic>
        <p:nvPicPr>
          <p:cNvPr id="23" name="variable">
            <a:hlinkClick r:id="" action="ppaction://media"/>
          </p:cNvPr>
          <p:cNvPicPr>
            <a:picLocks noChangeAspect="1"/>
          </p:cNvPicPr>
          <p:nvPr>
            <a:videoFile r:link="rId10"/>
            <p:extLst>
              <p:ext uri="{DAA4B4D4-6D71-4841-9C94-3DE7FCFB9230}">
                <p14:media xmlns:p14="http://schemas.microsoft.com/office/powerpoint/2010/main" r:embed="rId9"/>
              </p:ext>
            </p:extLst>
          </p:nvPr>
        </p:nvPicPr>
        <p:blipFill>
          <a:blip r:embed="rId19"/>
          <a:stretch>
            <a:fillRect/>
          </a:stretch>
        </p:blipFill>
        <p:spPr>
          <a:xfrm>
            <a:off x="3224039" y="1569225"/>
            <a:ext cx="2667559" cy="2000670"/>
          </a:xfrm>
          <a:prstGeom prst="rect">
            <a:avLst/>
          </a:prstGeom>
          <a:effectLst>
            <a:outerShdw blurRad="50800" dist="38100" dir="2700000" algn="tl" rotWithShape="0">
              <a:prstClr val="black">
                <a:alpha val="40000"/>
              </a:prstClr>
            </a:outerShdw>
          </a:effectLst>
        </p:spPr>
      </p:pic>
      <p:pic>
        <p:nvPicPr>
          <p:cNvPr id="10" name="clean">
            <a:hlinkClick r:id="" action="ppaction://media"/>
          </p:cNvPr>
          <p:cNvPicPr>
            <a:picLocks noChangeAspect="1"/>
          </p:cNvPicPr>
          <p:nvPr>
            <a:videoFile r:link="rId12"/>
            <p:extLst>
              <p:ext uri="{DAA4B4D4-6D71-4841-9C94-3DE7FCFB9230}">
                <p14:media xmlns:p14="http://schemas.microsoft.com/office/powerpoint/2010/main" r:embed="rId11"/>
              </p:ext>
            </p:extLst>
          </p:nvPr>
        </p:nvPicPr>
        <p:blipFill>
          <a:blip r:embed="rId20"/>
          <a:stretch>
            <a:fillRect/>
          </a:stretch>
        </p:blipFill>
        <p:spPr>
          <a:xfrm>
            <a:off x="6281676" y="1557786"/>
            <a:ext cx="2682812" cy="20121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9568043"/>
      </p:ext>
    </p:extLst>
  </p:cSld>
  <p:clrMapOvr>
    <a:masterClrMapping/>
  </p:clrMapOvr>
  <p:transition spd="slow" advClick="0" advTm="1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3"/>
                                        </p:tgtEl>
                                      </p:cBhvr>
                                    </p:cmd>
                                  </p:childTnLst>
                                </p:cTn>
                              </p:par>
                              <p:par>
                                <p:cTn id="7" presetID="2" presetClass="mediacall" presetSubtype="0" fill="hold" nodeType="withEffect">
                                  <p:stCondLst>
                                    <p:cond delay="0"/>
                                  </p:stCondLst>
                                  <p:childTnLst>
                                    <p:cmd type="call" cmd="togglePause">
                                      <p:cBhvr>
                                        <p:cTn id="8" dur="1" fill="hold"/>
                                        <p:tgtEl>
                                          <p:spTgt spid="5"/>
                                        </p:tgtEl>
                                      </p:cBhvr>
                                    </p:cmd>
                                  </p:childTnLst>
                                </p:cTn>
                              </p:par>
                              <p:par>
                                <p:cTn id="9" presetID="2" presetClass="mediacall" presetSubtype="0" fill="hold" nodeType="withEffect">
                                  <p:stCondLst>
                                    <p:cond delay="0"/>
                                  </p:stCondLst>
                                  <p:childTnLst>
                                    <p:cmd type="call" cmd="togglePause">
                                      <p:cBhvr>
                                        <p:cTn id="10" dur="1" fill="hold"/>
                                        <p:tgtEl>
                                          <p:spTgt spid="16"/>
                                        </p:tgtEl>
                                      </p:cBhvr>
                                    </p:cmd>
                                  </p:childTnLst>
                                </p:cTn>
                              </p:par>
                              <p:par>
                                <p:cTn id="11" presetID="2" presetClass="mediacall" presetSubtype="0" fill="hold" nodeType="withEffect">
                                  <p:stCondLst>
                                    <p:cond delay="0"/>
                                  </p:stCondLst>
                                  <p:childTnLst>
                                    <p:cmd type="call" cmd="togglePause">
                                      <p:cBhvr>
                                        <p:cTn id="12" dur="1" fill="hold"/>
                                        <p:tgtEl>
                                          <p:spTgt spid="21"/>
                                        </p:tgtEl>
                                      </p:cBhvr>
                                    </p:cmd>
                                  </p:childTnLst>
                                </p:cTn>
                              </p:par>
                              <p:par>
                                <p:cTn id="13" presetID="2" presetClass="mediacall" presetSubtype="0" fill="hold" nodeType="withEffect">
                                  <p:stCondLst>
                                    <p:cond delay="0"/>
                                  </p:stCondLst>
                                  <p:childTnLst>
                                    <p:cmd type="call" cmd="togglePause">
                                      <p:cBhvr>
                                        <p:cTn id="14" dur="1" fill="hold"/>
                                        <p:tgtEl>
                                          <p:spTgt spid="23"/>
                                        </p:tgtEl>
                                      </p:cBhvr>
                                    </p:cmd>
                                  </p:childTnLst>
                                </p:cTn>
                              </p:par>
                              <p:par>
                                <p:cTn id="15" presetID="2" presetClass="mediacall" presetSubtype="0" fill="hold" nodeType="withEffect">
                                  <p:stCondLst>
                                    <p:cond delay="0"/>
                                  </p:stCondLst>
                                  <p:childTnLst>
                                    <p:cmd type="call" cmd="togglePause">
                                      <p:cBhvr>
                                        <p:cTn id="1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
                </p:tgtEl>
              </p:cMediaNode>
            </p:video>
            <p:video>
              <p:cMediaNode vol="80000">
                <p:cTn id="18" fill="hold" display="0">
                  <p:stCondLst>
                    <p:cond delay="indefinite"/>
                  </p:stCondLst>
                </p:cTn>
                <p:tgtEl>
                  <p:spTgt spid="5"/>
                </p:tgtEl>
              </p:cMediaNode>
            </p:video>
            <p:video>
              <p:cMediaNode vol="80000">
                <p:cTn id="19" fill="hold" display="0">
                  <p:stCondLst>
                    <p:cond delay="indefinite"/>
                  </p:stCondLst>
                </p:cTn>
                <p:tgtEl>
                  <p:spTgt spid="16"/>
                </p:tgtEl>
              </p:cMediaNode>
            </p:video>
            <p:video>
              <p:cMediaNode vol="80000">
                <p:cTn id="20" fill="hold" display="0">
                  <p:stCondLst>
                    <p:cond delay="indefinite"/>
                  </p:stCondLst>
                </p:cTn>
                <p:tgtEl>
                  <p:spTgt spid="21"/>
                </p:tgtEl>
              </p:cMediaNode>
            </p:video>
            <p:video>
              <p:cMediaNode vol="80000">
                <p:cTn id="21" fill="hold" display="0">
                  <p:stCondLst>
                    <p:cond delay="indefinite"/>
                  </p:stCondLst>
                </p:cTn>
                <p:tgtEl>
                  <p:spTgt spid="23"/>
                </p:tgtEl>
              </p:cMediaNode>
            </p:video>
            <p:video>
              <p:cMediaNode vol="80000">
                <p:cTn id="22"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ndreas\Desktop\cartoon-rainbow-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92" y="476672"/>
            <a:ext cx="10513168" cy="638132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chor="ctr">
            <a:normAutofit/>
          </a:bodyPr>
          <a:lstStyle/>
          <a:p>
            <a:pPr algn="ctr"/>
            <a:r>
              <a:rPr lang="en-US" dirty="0" smtClean="0"/>
              <a:t>FP9</a:t>
            </a:r>
            <a:r>
              <a:rPr lang="en-US" dirty="0"/>
              <a:t>: Animation II (Motion Data Processing</a:t>
            </a:r>
            <a:r>
              <a:rPr lang="en-US" dirty="0" smtClean="0"/>
              <a:t>)</a:t>
            </a:r>
            <a:endParaRPr lang="en-US" dirty="0"/>
          </a:p>
        </p:txBody>
      </p:sp>
      <p:sp>
        <p:nvSpPr>
          <p:cNvPr id="3" name="Espace réservé du numéro de diapositive 2"/>
          <p:cNvSpPr>
            <a:spLocks noGrp="1"/>
          </p:cNvSpPr>
          <p:nvPr>
            <p:ph type="sldNum" sz="quarter" idx="4"/>
          </p:nvPr>
        </p:nvSpPr>
        <p:spPr/>
        <p:txBody>
          <a:bodyPr/>
          <a:lstStyle/>
          <a:p>
            <a:fld id="{A9381F49-096A-4111-B062-81910F3E72D8}" type="slidenum">
              <a:rPr lang="en-US" smtClean="0"/>
              <a:t>6</a:t>
            </a:fld>
            <a:endParaRPr lang="en-US" dirty="0"/>
          </a:p>
        </p:txBody>
      </p:sp>
      <p:pic>
        <p:nvPicPr>
          <p:cNvPr id="5" name="Picture 4" descr="C:\Users\Andreas\Desktop\cartoon-half-sun-i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052736"/>
            <a:ext cx="1063624" cy="11935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ndreas\Desktop\fudos-thum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5012383"/>
            <a:ext cx="1222942" cy="14867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ndreas\Desktop\Andreas_Vasilaki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89" y="5012383"/>
            <a:ext cx="1222942" cy="14675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54188" y="3667336"/>
            <a:ext cx="4800600" cy="2800767"/>
          </a:xfrm>
          <a:prstGeom prst="rect">
            <a:avLst/>
          </a:prstGeom>
        </p:spPr>
        <p:txBody>
          <a:bodyPr wrap="square">
            <a:spAutoFit/>
          </a:bodyPr>
          <a:lstStyle/>
          <a:p>
            <a:pPr algn="ctr"/>
            <a:r>
              <a:rPr lang="en-US" sz="4400" b="1" dirty="0" smtClean="0">
                <a:latin typeface="Kristen ITC" pitchFamily="66" charset="0"/>
              </a:rPr>
              <a:t>Thursday, April 10th, 09:20 </a:t>
            </a:r>
          </a:p>
          <a:p>
            <a:pPr algn="ctr"/>
            <a:r>
              <a:rPr lang="en-US" sz="4400" b="1" dirty="0" smtClean="0">
                <a:latin typeface="Kristen ITC" pitchFamily="66" charset="0"/>
              </a:rPr>
              <a:t>in </a:t>
            </a:r>
            <a:r>
              <a:rPr lang="en-US" sz="4400" b="1" dirty="0">
                <a:latin typeface="Kristen ITC" pitchFamily="66" charset="0"/>
              </a:rPr>
              <a:t>Room </a:t>
            </a:r>
            <a:r>
              <a:rPr lang="en-US" sz="4400" b="1" dirty="0" smtClean="0">
                <a:latin typeface="Kristen ITC" pitchFamily="66" charset="0"/>
              </a:rPr>
              <a:t>Schweitzer </a:t>
            </a:r>
          </a:p>
        </p:txBody>
      </p:sp>
    </p:spTree>
    <p:extLst>
      <p:ext uri="{BB962C8B-B14F-4D97-AF65-F5344CB8AC3E}">
        <p14:creationId xmlns:p14="http://schemas.microsoft.com/office/powerpoint/2010/main" val="3242869697"/>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EG2014">
      <a:dk1>
        <a:sysClr val="windowText" lastClr="000000"/>
      </a:dk1>
      <a:lt1>
        <a:sysClr val="window" lastClr="FFFFFF"/>
      </a:lt1>
      <a:dk2>
        <a:srgbClr val="3F3F3F"/>
      </a:dk2>
      <a:lt2>
        <a:srgbClr val="D8D8D8"/>
      </a:lt2>
      <a:accent1>
        <a:srgbClr val="0070C0"/>
      </a:accent1>
      <a:accent2>
        <a:srgbClr val="00B0F0"/>
      </a:accent2>
      <a:accent3>
        <a:srgbClr val="00B050"/>
      </a:accent3>
      <a:accent4>
        <a:srgbClr val="FFFF00"/>
      </a:accent4>
      <a:accent5>
        <a:srgbClr val="FF0000"/>
      </a:accent5>
      <a:accent6>
        <a:srgbClr val="C00000"/>
      </a:accent6>
      <a:hlink>
        <a:srgbClr val="000000"/>
      </a:hlink>
      <a:folHlink>
        <a:srgbClr val="00000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917</Words>
  <Application>Microsoft Office PowerPoint</Application>
  <PresentationFormat>On-screen Show (4:3)</PresentationFormat>
  <Paragraphs>102</Paragraphs>
  <Slides>6</Slides>
  <Notes>5</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Arial Black</vt:lpstr>
      <vt:lpstr>Bookman Old Style</vt:lpstr>
      <vt:lpstr>Calibri</vt:lpstr>
      <vt:lpstr>Gill Sans MT</vt:lpstr>
      <vt:lpstr>Kristen ITC</vt:lpstr>
      <vt:lpstr>MV Boli</vt:lpstr>
      <vt:lpstr>Wingdings</vt:lpstr>
      <vt:lpstr>Wingdings 3</vt:lpstr>
      <vt:lpstr>Origine</vt:lpstr>
      <vt:lpstr>Eurographics 2014 – Strasbourg – France</vt:lpstr>
      <vt:lpstr>Pose Partitioning for Multi-resolution Segmentation of Arbitrary Mesh Animations</vt:lpstr>
      <vt:lpstr>Segmenting Animated Meshes</vt:lpstr>
      <vt:lpstr>Prior Art</vt:lpstr>
      <vt:lpstr>Framework Overview</vt:lpstr>
      <vt:lpstr>FP9: Animation II (Motion Data Processing)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2014-02-24T21:45:45Z</dcterms:created>
  <dcterms:modified xsi:type="dcterms:W3CDTF">2014-03-27T14:28:16Z</dcterms:modified>
</cp:coreProperties>
</file>