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91" r:id="rId3"/>
    <p:sldId id="292" r:id="rId4"/>
    <p:sldId id="293" r:id="rId5"/>
    <p:sldId id="296" r:id="rId6"/>
    <p:sldId id="295" r:id="rId7"/>
    <p:sldId id="294" r:id="rId8"/>
    <p:sldId id="297" r:id="rId9"/>
    <p:sldId id="298" r:id="rId10"/>
    <p:sldId id="300" r:id="rId11"/>
    <p:sldId id="299" r:id="rId12"/>
    <p:sldId id="325" r:id="rId13"/>
    <p:sldId id="302" r:id="rId14"/>
    <p:sldId id="305" r:id="rId15"/>
    <p:sldId id="303" r:id="rId16"/>
    <p:sldId id="304" r:id="rId17"/>
    <p:sldId id="309" r:id="rId18"/>
    <p:sldId id="307" r:id="rId19"/>
    <p:sldId id="311" r:id="rId20"/>
    <p:sldId id="312" r:id="rId21"/>
    <p:sldId id="308" r:id="rId22"/>
    <p:sldId id="321" r:id="rId23"/>
    <p:sldId id="322" r:id="rId24"/>
    <p:sldId id="324" r:id="rId25"/>
    <p:sldId id="323" r:id="rId26"/>
    <p:sldId id="314" r:id="rId27"/>
    <p:sldId id="326" r:id="rId28"/>
    <p:sldId id="327" r:id="rId29"/>
    <p:sldId id="328" r:id="rId30"/>
    <p:sldId id="329" r:id="rId31"/>
    <p:sldId id="316" r:id="rId32"/>
    <p:sldId id="318" r:id="rId33"/>
    <p:sldId id="320" r:id="rId34"/>
    <p:sldId id="285" r:id="rId35"/>
    <p:sldId id="283" r:id="rId36"/>
    <p:sldId id="261" r:id="rId37"/>
    <p:sldId id="310" r:id="rId38"/>
    <p:sldId id="284" r:id="rId39"/>
  </p:sldIdLst>
  <p:sldSz cx="12188825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72887" autoAdjust="0"/>
  </p:normalViewPr>
  <p:slideViewPr>
    <p:cSldViewPr showGuides="1">
      <p:cViewPr varScale="1">
        <p:scale>
          <a:sx n="78" d="100"/>
          <a:sy n="78" d="100"/>
        </p:scale>
        <p:origin x="-1272" y="-10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79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6D341-6D40-498C-B355-1A6B10FB4029}" type="datetimeFigureOut">
              <a:rPr lang="en-US"/>
              <a:t>23/04/17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6A95-D0A4-44B9-98DA-3665758D826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E7497-3723-4859-BCC5-41DA474F1359}" type="datetimeFigureOut">
              <a:rPr lang="en-US"/>
              <a:t>23/04/17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821A9-1C31-4760-BDBC-9A0BA471B1B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suffer from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memory overflows as a result of the unbounded buffer needed to store all generated fragments and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(ii) performance bottlenecks that arise when the number of per-pixel fragments to be post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sorted increases significantly.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7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low graphics memory requirements are of the utmost importance, the fixed k-buffer with its more recent robust variations can objectively be considered as a viable alternative to the A-buffer,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at least ensures the correct depth order on the closest subset of all generated fragments.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other words, k-buffer methods aim at maintaining the k-closest to the eye fragments…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the k-buffer assumes a pre-assigned, and global, value of k fragments across the entire image.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Unfortunately, this practice can lead to various quality and memory issues.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one hand, setting k to a small number, can result in view-dependent artifacts as more than k fragments might be required for some pixels at a particular viewing configuration to correctly simulate the desired effect.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8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other hand, employing a large value of k can result in excessive memory demands, as potentially unused storage is pre-allocated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pixels that contain less than k fragments as the ones highlighted with pink-color.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recently, a dynamic k-buffer has been introduced, solving previous issues by performing an intuitive and automatic method for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optimal estimation of k value under constrained memory budget via on-the-fly depth complexity histogram analysis.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again the computed value of k is considered to be the same for all pixels…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7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Wouldn’t be ideal if we can dynamically adjust and distribute k across the image according to the available storage space?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Wouldn’t be ideal if we can allocate more fragment layers in parts of the image that we need them most or contribute more significantly to the visual result ?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6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Inspired by selective rendering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image synthesis can be significantly accelerated by reducing computation on perceptually non-important regions,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introduce variable k-buffer, an importance-based approach that aims at optimizing the fragment distribution in the allocated space, rather than minimizing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74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key idea in this work is that, given a fixed memory budget for MFR, the value of k can be dynamically assigned on a per-pixel level, according to a pixel importance distribution function.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1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think that everyone is familiar with how GPUs execute the traditional rasterization process…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…A number of fragment samples per pixel</a:t>
            </a:r>
            <a:r>
              <a:rPr lang="en-US" baseline="0" dirty="0"/>
              <a:t> is the </a:t>
            </a:r>
            <a:r>
              <a:rPr lang="en-US" dirty="0"/>
              <a:t>result of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surface intersections generated when sampling the geometry at a pixel level.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29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importance distribution is calculated in image-space, stored in an importance map, and passed on the k-buffer before the generation of the fragment data.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k-buffer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alternative that exploits pixel synchronization can be used for the depth-sorted fragment determination.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our implementation, we estimate the importance value of each pixel based on three general factors.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the expected depth complexity, (b) the distance of pixel from the fovea region and finally the Fresnel term of the nearest fragment.</a:t>
            </a:r>
            <a:endParaRPr lang="en-US" dirty="0"/>
          </a:p>
          <a:p>
            <a:endParaRPr lang="el-GR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important to note that the above selection of heuristics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based on the available information in our current rendering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pipeline. </a:t>
            </a:r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attributes, such as low- or high-level saliency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predictors can potentially contribute or even replace the factors involved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first,</a:t>
            </a:r>
            <a:r>
              <a:rPr lang="en-US" baseline="0" dirty="0" smtClean="0"/>
              <a:t> and most important, is the </a:t>
            </a:r>
            <a:r>
              <a:rPr lang="en-US" dirty="0" smtClean="0"/>
              <a:t>depth-complexity heuristic where stores the number of visible layers that should be drawn at each pixel.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 </a:t>
            </a:r>
            <a:r>
              <a:rPr lang="en-US" dirty="0" err="1" smtClean="0"/>
              <a:t>heatmap</a:t>
            </a:r>
            <a:r>
              <a:rPr lang="en-US" dirty="0" smtClean="0"/>
              <a:t> in the left Figure,</a:t>
            </a:r>
            <a:r>
              <a:rPr lang="en-US" baseline="0" dirty="0" smtClean="0"/>
              <a:t> we can clearly observe that </a:t>
            </a:r>
            <a:r>
              <a:rPr lang="en-US" dirty="0" smtClean="0"/>
              <a:t>more importance is given to pixels with more generated fragments when rendering </a:t>
            </a:r>
            <a:r>
              <a:rPr lang="en-US" baseline="0" dirty="0" smtClean="0"/>
              <a:t>a scene that contains</a:t>
            </a:r>
            <a:r>
              <a:rPr lang="en-US" dirty="0" smtClean="0"/>
              <a:t> a number of transparent bottles</a:t>
            </a:r>
            <a:r>
              <a:rPr lang="en-US" baseline="0" dirty="0" smtClean="0"/>
              <a:t> placed</a:t>
            </a:r>
            <a:r>
              <a:rPr lang="en-US" dirty="0" smtClean="0"/>
              <a:t> on a opaque table.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0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Secondly, the periphery heuristic gradually lowers the signiﬁcance of pixels towards the edges of the frame buffer,</a:t>
            </a:r>
            <a:r>
              <a:rPr lang="en-US" baseline="0" dirty="0" smtClean="0"/>
              <a:t> </a:t>
            </a:r>
            <a:r>
              <a:rPr lang="en-US" dirty="0" smtClean="0"/>
              <a:t>by assuming that the information near the center of the image is perceptually more important. </a:t>
            </a:r>
          </a:p>
          <a:p>
            <a:r>
              <a:rPr lang="en-US" dirty="0" smtClean="0"/>
              <a:t>In a more elaborate setup, the point </a:t>
            </a:r>
            <a:r>
              <a:rPr lang="en-US" smtClean="0"/>
              <a:t>of interest </a:t>
            </a:r>
            <a:r>
              <a:rPr lang="en-US" dirty="0" smtClean="0"/>
              <a:t>could be derived from other mechanisms, such as an eye tracking input. </a:t>
            </a:r>
          </a:p>
          <a:p>
            <a:r>
              <a:rPr lang="en-US" dirty="0" smtClean="0"/>
              <a:t>Note that</a:t>
            </a:r>
            <a:r>
              <a:rPr lang="en-US" baseline="0" dirty="0" smtClean="0"/>
              <a:t> this metric does not depend on the scene input.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9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Fresnel heuristic</a:t>
            </a:r>
            <a:r>
              <a:rPr lang="en-US" baseline="0" dirty="0" smtClean="0"/>
              <a:t> </a:t>
            </a:r>
            <a:r>
              <a:rPr lang="en-US" dirty="0" smtClean="0"/>
              <a:t>is based on the observation that near the grazing viewing angle of a transparent surface, the reﬂected radiance prevails over the transmitted one and no matter how many transparent layers show through the respective fragments, the transmitted energy in a physically-based renderer will be signiﬁcantly dimmer than the (more important) reﬂected light. 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6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final importance factor is the product of the above three heuristics, since if at least one of the factors is sufficiently low, the quality precision can be reduced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 smtClean="0"/>
              <a:t>Additionally, a noise bias is added to mask potentially visible abrupt transition zones across otherwise smooth image regions,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4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lets see some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results…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show you an experimental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 of our variable k-buffer approach when compared with both a fixed k-buffer and a dynamic one with respect to performance, image quality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memory budget testing configurations and scenes with wide range of depth complexity.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this example, the hairy scene contains maximum 92 fragments per pixel and we have constrained the memory budget to 20MB.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36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quality, The ﬁxed k-buffer produced the lowest quality images (due to the lowest k) due to its strategy to allocate memory for both empty and occupied fragments in the image.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logical since the largest percentage of fragments are not captured using this solution.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1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dynamic k-buffer was able to provide an increase in the number of layers, and therefore the quality of the image, due to its histogram based k estimation.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using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global and ﬁxed k value that bounds the fragment complexity in each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 we cannot achieve convincing transparency results.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0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our variable k-buffer outperformed the aforementioned approaches due to its ability to assign a larger range of k values in the important regions of the image under the same memory budget.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2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only one fragment, and to be more clear, the one that is closest to the eye, is picked and rendered to the viewer via hardware-accelerated z-buffering…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the key disadvantage of single-fragment rendering is the inability to handle, among others,</a:t>
            </a:r>
            <a:r>
              <a:rPr lang="en-US" baseline="0" dirty="0"/>
              <a:t> </a:t>
            </a:r>
            <a:r>
              <a:rPr lang="en-US" dirty="0"/>
              <a:t>transparency</a:t>
            </a:r>
            <a:r>
              <a:rPr lang="en-US" baseline="0" dirty="0"/>
              <a:t> effects…</a:t>
            </a:r>
            <a:endParaRPr lang="en-US" sz="2000" b="1" dirty="0">
              <a:solidFill>
                <a:srgbClr val="00B05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9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contrary, in terms of performance, the ﬁxed-k approach outperforms the other two methods due to its ability to exploit atomic hardware instructions during the store step, while the other two methods currently require the use of a spinlock mechanism.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but not least, an additional overhead is imposed on the variable k-buffer due to the irregular and most of the times larger fragmental complexities when compared to the rest methods that consequently increases the thread divergence.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5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results can</a:t>
            </a:r>
            <a:r>
              <a:rPr lang="en-US" baseline="0" dirty="0" smtClean="0"/>
              <a:t> be observed from the rest scenes…</a:t>
            </a:r>
          </a:p>
          <a:p>
            <a:endParaRPr lang="en-US" dirty="0" smtClean="0"/>
          </a:p>
          <a:p>
            <a:r>
              <a:rPr lang="en-US" dirty="0" smtClean="0"/>
              <a:t>Accumulating</a:t>
            </a:r>
            <a:r>
              <a:rPr lang="en-US" baseline="0" dirty="0" smtClean="0"/>
              <a:t> additional fragment information results to a significant reduction</a:t>
            </a:r>
            <a:r>
              <a:rPr lang="en-US" dirty="0" smtClean="0"/>
              <a:t> of the view-dependent artifacts, of course with</a:t>
            </a:r>
            <a:r>
              <a:rPr lang="en-US" baseline="0" dirty="0" smtClean="0"/>
              <a:t> the extra performance cost.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1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can clearl</a:t>
            </a:r>
            <a:r>
              <a:rPr lang="en-US" baseline="0" dirty="0" smtClean="0"/>
              <a:t>y observe the missing bottles from fixed and dynamic k-buffer methods as highlighted inside the insets.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38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1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nutshell, we have introduced the first k-buffer method that dynamically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distributes the desired storage space instead of assuming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same value of k for all pixels.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approach assigns k on a per pixel basis according to an importance-based distribution function, thus, allowing higher depth complexity in regions that are deemed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04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future, we aim to explore further directions for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improving various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screen-space rendering problems, such as motion blur, depth-of-field and ray-tracing,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investigating new importance maps such as motion-based for scenes consisting of animated models and regions of interest extracted from eye tracking data.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6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7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36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other hand, Multi-fragment rendering is increasingly becoming an important aspect of real-time image generation for supporting not only Transparency but also more complex effects in graphics and games.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Traditionally, a family of GPU-accelerated buffers is responsible on treating the problem storing, and subsequently sorting, the out-of-order fragments before generating the final effect.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37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 independent transparency can be considered as the most typical example of image-based techniques.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used as benchmark case for testing new multi-fragment processing methods in scenes with high depth complexity.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60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Moreover, Typical global illumination algorithms that rely on ray tracing can benefit from multi-fragment processing,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ranging from robust global illumination effects such as Ambient Occlusion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path tracing for fully dynamic and complex environments…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support of accurate 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onstructive solid geometry rendering…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1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the GPU-accelerated A-buffer, as well as S-buffer, a variant that exploit dynamic paged memory management,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 dominant structures for maintaining all generated fragments.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3316-F21A-4364-B37A-317B3C0C2E92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780C-6968-4C3D-BE95-C987C51B2B9B}" type="datetime1">
              <a:rPr lang="en-US" smtClean="0"/>
              <a:t>23/04/17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F4CC-D5D2-4A9D-B544-5FA75D2C5EC4}" type="datetime1">
              <a:rPr lang="en-US" smtClean="0"/>
              <a:t>23/04/17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Rectangle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B9D8-FAD2-4190-B2CB-8EDA8392A669}" type="datetime1">
              <a:rPr lang="en-US" smtClean="0"/>
              <a:t>23/04/17</a:t>
            </a:fld>
            <a:endParaRPr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8F8D-B591-4C56-97E8-71D6AC893CE1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49F3-8F4D-42D4-A6AD-EAC87DEB8872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Rectangle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Rectangle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978F-A1A4-4166-A4F1-C931693E60D8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e 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/>
              <a:t>Click icon to add picture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CC31-18CA-48E5-83E6-78E13F731016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5210-F2C8-4D40-A50C-9AF3BBBBD040}" type="datetime1">
              <a:rPr lang="en-US" smtClean="0"/>
              <a:t>23/04/17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Rectangle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>
            <a:normAutofit/>
          </a:bodyPr>
          <a:lstStyle>
            <a:lvl1pPr marL="4572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0285" y="6553200"/>
            <a:ext cx="6796327" cy="276226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E34-2F83-460E-8089-3C4927918D75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3612" y="6553200"/>
            <a:ext cx="914402" cy="276226"/>
          </a:xfrm>
        </p:spPr>
        <p:txBody>
          <a:bodyPr/>
          <a:lstStyle>
            <a:lvl1pPr>
              <a:defRPr b="1"/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782B-F709-4133-AEB1-222A433251EC}" type="datetime1">
              <a:rPr lang="en-US" smtClean="0"/>
              <a:t>23/04/17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6612" y="6581774"/>
            <a:ext cx="10515599" cy="276226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434234" y="6601881"/>
            <a:ext cx="1167659" cy="276226"/>
          </a:xfrm>
        </p:spPr>
        <p:txBody>
          <a:bodyPr/>
          <a:lstStyle/>
          <a:p>
            <a:fld id="{2BCCA8F7-196E-4A92-8AB8-05C9F1A6FBC4}" type="datetime1">
              <a:rPr lang="en-US" smtClean="0"/>
              <a:t>23/04/17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28410" y="6581774"/>
            <a:ext cx="914402" cy="276226"/>
          </a:xfrm>
        </p:spPr>
        <p:txBody>
          <a:bodyPr/>
          <a:lstStyle>
            <a:lvl1pPr algn="ctr">
              <a:defRPr b="1"/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9EDEC-B3DD-49D0-89CC-83D1AB5C26B4}" type="datetime1">
              <a:rPr lang="en-US" smtClean="0"/>
              <a:t>23/04/17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solidFill>
                  <a:schemeClr val="tx2"/>
                </a:solidFill>
              </a:defRPr>
            </a:lvl1pPr>
          </a:lstStyle>
          <a:p>
            <a:r>
              <a:rPr lang="en-US"/>
              <a:t>Vasilakis et al., Variable k-buffer using Importance Maps, EG'17 Short Papers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A537-BF69-4D7D-BFB5-9AA23C6C5068}" type="datetime1">
              <a:rPr lang="en-US" smtClean="0"/>
              <a:t>23/04/17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Vasilakis et al., Variable k-buffer using Importance Maps, EG'17 Short Papers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0177DDA-3532-4A13-9938-B8BF29162804}" type="datetime1">
              <a:rPr lang="en-US" smtClean="0"/>
              <a:t>23/04/17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.gr/~abasilak" TargetMode="External"/><Relationship Id="rId4" Type="http://schemas.openxmlformats.org/officeDocument/2006/relationships/hyperlink" Target="http://graphics.cs.aueb.gr/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1" y="4267200"/>
            <a:ext cx="12188825" cy="9477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Variable </a:t>
            </a:r>
            <a:r>
              <a:rPr lang="en-US" i="1" dirty="0">
                <a:solidFill>
                  <a:schemeClr val="tx2"/>
                </a:solidFill>
              </a:rPr>
              <a:t>k</a:t>
            </a:r>
            <a:r>
              <a:rPr lang="en-US" dirty="0">
                <a:solidFill>
                  <a:schemeClr val="tx2"/>
                </a:solidFill>
              </a:rPr>
              <a:t>-buffer using Importance Maps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257800"/>
            <a:ext cx="12188825" cy="457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Andreas A. </a:t>
            </a:r>
            <a:r>
              <a:rPr lang="en-US" b="1" dirty="0" smtClean="0">
                <a:solidFill>
                  <a:schemeClr val="tx2"/>
                </a:solidFill>
              </a:rPr>
              <a:t>Vasilakis</a:t>
            </a:r>
            <a:r>
              <a:rPr lang="en-US" b="1" baseline="30000" dirty="0" smtClean="0">
                <a:solidFill>
                  <a:schemeClr val="tx2"/>
                </a:solidFill>
              </a:rPr>
              <a:t>1,*</a:t>
            </a:r>
            <a:r>
              <a:rPr lang="en-US" dirty="0" smtClean="0">
                <a:solidFill>
                  <a:schemeClr val="tx2"/>
                </a:solidFill>
              </a:rPr>
              <a:t>    </a:t>
            </a:r>
            <a:r>
              <a:rPr lang="en-US" dirty="0">
                <a:solidFill>
                  <a:schemeClr val="tx2"/>
                </a:solidFill>
              </a:rPr>
              <a:t>K. </a:t>
            </a:r>
            <a:r>
              <a:rPr lang="en-US" dirty="0" smtClean="0">
                <a:solidFill>
                  <a:schemeClr val="tx2"/>
                </a:solidFill>
              </a:rPr>
              <a:t>Vardis</a:t>
            </a:r>
            <a:r>
              <a:rPr lang="en-US" baseline="30000" dirty="0" smtClean="0">
                <a:solidFill>
                  <a:schemeClr val="tx2"/>
                </a:solidFill>
              </a:rPr>
              <a:t>2,*</a:t>
            </a:r>
            <a:r>
              <a:rPr lang="en-US" dirty="0" smtClean="0">
                <a:solidFill>
                  <a:schemeClr val="tx2"/>
                </a:solidFill>
              </a:rPr>
              <a:t>    </a:t>
            </a:r>
            <a:r>
              <a:rPr lang="en-US" dirty="0">
                <a:solidFill>
                  <a:schemeClr val="tx2"/>
                </a:solidFill>
              </a:rPr>
              <a:t>G. </a:t>
            </a:r>
            <a:r>
              <a:rPr lang="en-US" dirty="0" smtClean="0">
                <a:solidFill>
                  <a:schemeClr val="tx2"/>
                </a:solidFill>
              </a:rPr>
              <a:t>Papaioannou</a:t>
            </a:r>
            <a:r>
              <a:rPr lang="en-US" baseline="30000" dirty="0" smtClean="0">
                <a:solidFill>
                  <a:schemeClr val="tx2"/>
                </a:solidFill>
              </a:rPr>
              <a:t>2,*</a:t>
            </a:r>
            <a:r>
              <a:rPr lang="en-US" dirty="0" smtClean="0">
                <a:solidFill>
                  <a:schemeClr val="tx2"/>
                </a:solidFill>
              </a:rPr>
              <a:t>    </a:t>
            </a:r>
            <a:r>
              <a:rPr lang="en-US" dirty="0">
                <a:solidFill>
                  <a:schemeClr val="tx2"/>
                </a:solidFill>
              </a:rPr>
              <a:t>K. Moustakas</a:t>
            </a:r>
            <a:r>
              <a:rPr lang="en-US" baseline="30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0" name="Subtitle 4"/>
          <p:cNvSpPr txBox="1">
            <a:spLocks/>
          </p:cNvSpPr>
          <p:nvPr/>
        </p:nvSpPr>
        <p:spPr>
          <a:xfrm>
            <a:off x="-10712" y="5715000"/>
            <a:ext cx="12188825" cy="1143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 dirty="0">
                <a:solidFill>
                  <a:schemeClr val="tx2"/>
                </a:solidFill>
              </a:rPr>
              <a:t>1</a:t>
            </a:r>
            <a:r>
              <a:rPr lang="en-US" sz="2000" dirty="0">
                <a:solidFill>
                  <a:schemeClr val="tx2"/>
                </a:solidFill>
              </a:rPr>
              <a:t> Centre of Research &amp; Technology Hellas, Greece</a:t>
            </a:r>
          </a:p>
          <a:p>
            <a:r>
              <a:rPr lang="en-US" sz="2000" baseline="30000" dirty="0">
                <a:solidFill>
                  <a:schemeClr val="tx2"/>
                </a:solidFill>
              </a:rPr>
              <a:t>2</a:t>
            </a:r>
            <a:r>
              <a:rPr lang="en-US" sz="2000" dirty="0">
                <a:solidFill>
                  <a:schemeClr val="tx2"/>
                </a:solidFill>
              </a:rPr>
              <a:t> Athens University of Economics &amp; Business, Greece</a:t>
            </a:r>
          </a:p>
          <a:p>
            <a:r>
              <a:rPr lang="en-US" sz="2000" baseline="30000" dirty="0">
                <a:solidFill>
                  <a:schemeClr val="tx2"/>
                </a:solidFill>
              </a:rPr>
              <a:t>3</a:t>
            </a:r>
            <a:r>
              <a:rPr lang="en-US" sz="2000" dirty="0">
                <a:solidFill>
                  <a:schemeClr val="tx2"/>
                </a:solidFill>
              </a:rPr>
              <a:t> University of </a:t>
            </a:r>
            <a:r>
              <a:rPr lang="en-US" sz="2000" dirty="0" err="1">
                <a:solidFill>
                  <a:schemeClr val="tx2"/>
                </a:solidFill>
              </a:rPr>
              <a:t>Patras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smtClean="0">
                <a:solidFill>
                  <a:schemeClr val="tx2"/>
                </a:solidFill>
              </a:rPr>
              <a:t>Greece</a:t>
            </a:r>
          </a:p>
          <a:p>
            <a:pPr algn="r"/>
            <a:r>
              <a:rPr lang="en-US" sz="1600" i="1" dirty="0">
                <a:solidFill>
                  <a:schemeClr val="tx2"/>
                </a:solidFill>
              </a:rPr>
              <a:t>*contributed equally to </a:t>
            </a:r>
            <a:r>
              <a:rPr lang="en-US" sz="1600" i="1" dirty="0" smtClean="0">
                <a:solidFill>
                  <a:schemeClr val="tx2"/>
                </a:solidFill>
              </a:rPr>
              <a:t>this work</a:t>
            </a:r>
            <a:endParaRPr lang="en-US" sz="1600" i="1" dirty="0">
              <a:solidFill>
                <a:schemeClr val="tx2"/>
              </a:solidFill>
            </a:endParaRPr>
          </a:p>
          <a:p>
            <a:endParaRPr lang="en-US" sz="2000" baseline="30000" dirty="0">
              <a:solidFill>
                <a:schemeClr val="tx2"/>
              </a:solidFill>
            </a:endParaRP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-77788" y="76200"/>
            <a:ext cx="12188825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</a:rPr>
              <a:t>Eurographics 2017 – Short Papers</a:t>
            </a:r>
            <a:endParaRPr lang="en-US" baseline="300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63" y="1285799"/>
            <a:ext cx="2511247" cy="2511247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0896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0896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089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-1724741" y="925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76675" y="20227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74"/>
            <a:ext cx="6234846" cy="4263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(1)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10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70788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lphaLcParenBoth"/>
            </a:pPr>
            <a:r>
              <a:rPr lang="en-US" sz="2000" b="1" dirty="0">
                <a:solidFill>
                  <a:schemeClr val="tx2"/>
                </a:solidFill>
              </a:rPr>
              <a:t>A-buffer </a:t>
            </a:r>
            <a:r>
              <a:rPr lang="en-US" sz="2000" i="1" dirty="0">
                <a:solidFill>
                  <a:schemeClr val="tx2"/>
                </a:solidFill>
              </a:rPr>
              <a:t>via per-pixel fragment linked lists</a:t>
            </a:r>
            <a:r>
              <a:rPr lang="en-US" sz="2000" dirty="0">
                <a:solidFill>
                  <a:schemeClr val="tx2"/>
                </a:solidFill>
              </a:rPr>
              <a:t> 	[Yang et al., CGF’10] </a:t>
            </a:r>
          </a:p>
          <a:p>
            <a:pPr marL="457200" indent="-457200">
              <a:buAutoNum type="alphaLcParenBoth"/>
            </a:pPr>
            <a:r>
              <a:rPr lang="en-US" sz="2000" b="1" dirty="0">
                <a:solidFill>
                  <a:schemeClr val="tx2"/>
                </a:solidFill>
              </a:rPr>
              <a:t>S-buffer </a:t>
            </a:r>
            <a:r>
              <a:rPr lang="en-US" sz="2000" i="1" dirty="0">
                <a:solidFill>
                  <a:schemeClr val="tx2"/>
                </a:solidFill>
              </a:rPr>
              <a:t>via per-pixel fragment bins</a:t>
            </a:r>
            <a:r>
              <a:rPr lang="en-US" sz="2000" b="1" dirty="0">
                <a:solidFill>
                  <a:schemeClr val="tx2"/>
                </a:solidFill>
              </a:rPr>
              <a:t> 		</a:t>
            </a:r>
            <a:r>
              <a:rPr lang="en-US" sz="2000" dirty="0">
                <a:solidFill>
                  <a:schemeClr val="tx2"/>
                </a:solidFill>
              </a:rPr>
              <a:t>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EG Short’12]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923212" y="1905074"/>
            <a:ext cx="3164071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all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lvl="0"/>
            <a:endParaRPr lang="en-US" sz="2800" dirty="0">
              <a:solidFill>
                <a:srgbClr val="00B050"/>
              </a:solidFill>
            </a:endParaRP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Limitations: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Memory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wasteful allocation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potential overflow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Performance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sorting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</a:t>
            </a:r>
            <a:r>
              <a:rPr lang="el-GR" b="1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16"/>
            <a:ext cx="6235015" cy="4263415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k-buffer </a:t>
            </a:r>
            <a:r>
              <a:rPr lang="en-US" sz="2000" dirty="0">
                <a:solidFill>
                  <a:schemeClr val="tx2"/>
                </a:solidFill>
              </a:rPr>
              <a:t>	[</a:t>
            </a:r>
            <a:r>
              <a:rPr lang="en-US" sz="2000" dirty="0" err="1">
                <a:solidFill>
                  <a:schemeClr val="tx2"/>
                </a:solidFill>
              </a:rPr>
              <a:t>Bavoil</a:t>
            </a:r>
            <a:r>
              <a:rPr lang="en-US" sz="2000" dirty="0">
                <a:solidFill>
                  <a:schemeClr val="tx2"/>
                </a:solidFill>
              </a:rPr>
              <a:t> et al., I3D’07] [Salvi, SIG’13] 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I3D’14]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163366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Manual set of </a:t>
            </a:r>
            <a:r>
              <a:rPr lang="en-US" sz="2400" b="1" dirty="0">
                <a:solidFill>
                  <a:srgbClr val="7030A0"/>
                </a:solidFill>
              </a:rPr>
              <a:t>k</a:t>
            </a:r>
            <a:endParaRPr lang="en-US" sz="24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</a:t>
            </a:r>
            <a:r>
              <a:rPr lang="el-GR" b="1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16"/>
            <a:ext cx="6235015" cy="4263415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k-buffer </a:t>
            </a:r>
            <a:r>
              <a:rPr lang="en-US" sz="2000" dirty="0">
                <a:solidFill>
                  <a:schemeClr val="tx2"/>
                </a:solidFill>
              </a:rPr>
              <a:t>	[</a:t>
            </a:r>
            <a:r>
              <a:rPr lang="en-US" sz="2000" dirty="0" err="1">
                <a:solidFill>
                  <a:schemeClr val="tx2"/>
                </a:solidFill>
              </a:rPr>
              <a:t>Bavoil</a:t>
            </a:r>
            <a:r>
              <a:rPr lang="en-US" sz="2000" dirty="0">
                <a:solidFill>
                  <a:schemeClr val="tx2"/>
                </a:solidFill>
              </a:rPr>
              <a:t> et al., I3D’07] [Salvi, SIG’13] 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I3D’14]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27846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Manual set of </a:t>
            </a:r>
            <a:r>
              <a:rPr lang="en-US" sz="2400" b="1" dirty="0">
                <a:solidFill>
                  <a:srgbClr val="7030A0"/>
                </a:solidFill>
              </a:rPr>
              <a:t>k</a:t>
            </a:r>
            <a:endParaRPr lang="en-US" sz="24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Limitations: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k</a:t>
            </a:r>
            <a:r>
              <a:rPr lang="en-US" sz="2400" dirty="0">
                <a:solidFill>
                  <a:schemeClr val="tx2"/>
                </a:solidFill>
              </a:rPr>
              <a:t> is user-dependent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4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</a:t>
            </a:r>
            <a:r>
              <a:rPr lang="el-GR" b="1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16"/>
            <a:ext cx="6235016" cy="4267991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k-buffer </a:t>
            </a:r>
            <a:r>
              <a:rPr lang="en-US" sz="2000" dirty="0">
                <a:solidFill>
                  <a:schemeClr val="tx2"/>
                </a:solidFill>
              </a:rPr>
              <a:t>	[</a:t>
            </a:r>
            <a:r>
              <a:rPr lang="en-US" sz="2000" dirty="0" err="1">
                <a:solidFill>
                  <a:schemeClr val="tx2"/>
                </a:solidFill>
              </a:rPr>
              <a:t>Bavoil</a:t>
            </a:r>
            <a:r>
              <a:rPr lang="en-US" sz="2000" dirty="0">
                <a:solidFill>
                  <a:schemeClr val="tx2"/>
                </a:solidFill>
              </a:rPr>
              <a:t> et al., I3D’07] [Salvi, SIG’13] 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I3D’14]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163366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k (small)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Limitations: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View-dependent </a:t>
            </a:r>
          </a:p>
          <a:p>
            <a:r>
              <a:rPr lang="en-US" sz="2400" dirty="0">
                <a:solidFill>
                  <a:schemeClr val="tx2"/>
                </a:solidFill>
              </a:rPr>
              <a:t>       artifacts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2400" b="1" i="1" dirty="0">
              <a:solidFill>
                <a:schemeClr val="tx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</a:t>
            </a:r>
            <a:r>
              <a:rPr lang="el-GR" b="1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16"/>
            <a:ext cx="6228332" cy="4263415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k-buffer </a:t>
            </a:r>
            <a:r>
              <a:rPr lang="en-US" sz="2000" dirty="0">
                <a:solidFill>
                  <a:schemeClr val="tx2"/>
                </a:solidFill>
              </a:rPr>
              <a:t>	[</a:t>
            </a:r>
            <a:r>
              <a:rPr lang="en-US" sz="2000" dirty="0" err="1">
                <a:solidFill>
                  <a:schemeClr val="tx2"/>
                </a:solidFill>
              </a:rPr>
              <a:t>Bavoil</a:t>
            </a:r>
            <a:r>
              <a:rPr lang="en-US" sz="2000" dirty="0">
                <a:solidFill>
                  <a:schemeClr val="tx2"/>
                </a:solidFill>
              </a:rPr>
              <a:t> et al., I3D’07] [Salvi, SIG’13] 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I3D’14]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22665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k (large)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Limitations: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Large and unused </a:t>
            </a:r>
          </a:p>
          <a:p>
            <a:pPr lvl="0"/>
            <a:r>
              <a:rPr lang="en-US" sz="2400" dirty="0">
                <a:solidFill>
                  <a:schemeClr val="tx2"/>
                </a:solidFill>
              </a:rPr>
              <a:t>       memory</a:t>
            </a:r>
          </a:p>
        </p:txBody>
      </p:sp>
    </p:spTree>
    <p:extLst>
      <p:ext uri="{BB962C8B-B14F-4D97-AF65-F5344CB8AC3E}">
        <p14:creationId xmlns:p14="http://schemas.microsoft.com/office/powerpoint/2010/main" val="31570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(3)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2111715"/>
            <a:ext cx="6235015" cy="4263415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Dynamic k-buffer </a:t>
            </a:r>
            <a:r>
              <a:rPr lang="en-US" sz="2000" i="1" dirty="0">
                <a:solidFill>
                  <a:schemeClr val="tx2"/>
                </a:solidFill>
              </a:rPr>
              <a:t>via depth complexity histogram analysis 	</a:t>
            </a:r>
            <a:r>
              <a:rPr lang="en-US" sz="2000" dirty="0">
                <a:solidFill>
                  <a:schemeClr val="tx2"/>
                </a:solidFill>
              </a:rPr>
              <a:t>[Vasilakis et al., TVCG’15]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16336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Estimate </a:t>
            </a:r>
            <a:r>
              <a:rPr lang="en-US" sz="2400" b="1" dirty="0">
                <a:solidFill>
                  <a:srgbClr val="7030A0"/>
                </a:solidFill>
              </a:rPr>
              <a:t>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1" y="5917930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(3)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2111715"/>
            <a:ext cx="6235015" cy="4263415"/>
          </a:xfrm>
          <a:prstGeom prst="rect">
            <a:avLst/>
          </a:prstGeom>
        </p:spPr>
      </p:pic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16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Dynamic k-buffer </a:t>
            </a:r>
            <a:r>
              <a:rPr lang="en-US" sz="2000" i="1" dirty="0">
                <a:solidFill>
                  <a:schemeClr val="tx2"/>
                </a:solidFill>
              </a:rPr>
              <a:t>via depth complexity histogram analysis 	</a:t>
            </a:r>
            <a:r>
              <a:rPr lang="en-US" sz="2000" dirty="0">
                <a:solidFill>
                  <a:schemeClr val="tx2"/>
                </a:solidFill>
              </a:rPr>
              <a:t>[Vasilakis et al., TVCG’15]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163366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Estimate </a:t>
            </a:r>
            <a:r>
              <a:rPr lang="en-US" sz="2400" b="1" dirty="0">
                <a:solidFill>
                  <a:srgbClr val="7030A0"/>
                </a:solidFill>
              </a:rPr>
              <a:t>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Limitations: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</a:rPr>
              <a:t>Fixed k per pixel </a:t>
            </a:r>
          </a:p>
          <a:p>
            <a:pPr lvl="0"/>
            <a:r>
              <a:rPr lang="en-US" sz="2400" b="1" i="1" dirty="0">
                <a:solidFill>
                  <a:schemeClr val="tx2"/>
                </a:solidFill>
              </a:rPr>
              <a:t>         </a:t>
            </a:r>
            <a:r>
              <a:rPr lang="en-US" sz="2400" i="1" dirty="0">
                <a:solidFill>
                  <a:schemeClr val="tx2"/>
                </a:solidFill>
              </a:rPr>
              <a:t>(upper-bound)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1" y="5917930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Our Idea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2111716"/>
            <a:ext cx="6235015" cy="4263415"/>
          </a:xfrm>
          <a:prstGeom prst="rect">
            <a:avLst/>
          </a:prstGeom>
        </p:spPr>
      </p:pic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31039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Estimate </a:t>
            </a:r>
            <a:r>
              <a:rPr lang="en-US" sz="2400" b="1" dirty="0">
                <a:solidFill>
                  <a:srgbClr val="7030A0"/>
                </a:solidFill>
              </a:rPr>
              <a:t>k</a:t>
            </a:r>
            <a:endParaRPr lang="en-US" sz="2400" b="1" u="sng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lvl="0"/>
            <a:r>
              <a:rPr lang="en-US" sz="2800" dirty="0">
                <a:solidFill>
                  <a:srgbClr val="00B050"/>
                </a:solidFill>
              </a:rPr>
              <a:t>Advantages: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</a:rPr>
              <a:t>Variable k per pixel</a:t>
            </a:r>
          </a:p>
        </p:txBody>
      </p:sp>
    </p:spTree>
    <p:extLst>
      <p:ext uri="{BB962C8B-B14F-4D97-AF65-F5344CB8AC3E}">
        <p14:creationId xmlns:p14="http://schemas.microsoft.com/office/powerpoint/2010/main" val="7901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Selective ‘Multi-fragment’ Rendering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18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62" y="1907612"/>
            <a:ext cx="10233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Optimize, not minimize, fragment distribution</a:t>
            </a:r>
          </a:p>
        </p:txBody>
      </p:sp>
    </p:spTree>
    <p:extLst>
      <p:ext uri="{BB962C8B-B14F-4D97-AF65-F5344CB8AC3E}">
        <p14:creationId xmlns:p14="http://schemas.microsoft.com/office/powerpoint/2010/main" val="9832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Selective ‘Multi-fragment’ Rendering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19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62" y="1907612"/>
            <a:ext cx="10233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Optimize, not minimize, fragment distribution…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…via pixel importance distribution function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2" y="2971800"/>
            <a:ext cx="6440070" cy="15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Rasterization</a:t>
            </a:r>
            <a:r>
              <a:rPr lang="en-US" dirty="0">
                <a:solidFill>
                  <a:schemeClr val="tx2"/>
                </a:solidFill>
              </a:rPr>
              <a:t> – Ray Casting</a:t>
            </a:r>
          </a:p>
        </p:txBody>
      </p:sp>
      <p:pic>
        <p:nvPicPr>
          <p:cNvPr id="5" name="Picture 1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96" y="1066800"/>
            <a:ext cx="5652832" cy="43603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Ορθογώνιο 2"/>
          <p:cNvSpPr/>
          <p:nvPr/>
        </p:nvSpPr>
        <p:spPr>
          <a:xfrm>
            <a:off x="836612" y="5486400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Problem: </a:t>
            </a:r>
            <a:r>
              <a:rPr lang="en-US" sz="2400" i="1" dirty="0">
                <a:solidFill>
                  <a:srgbClr val="0070C0"/>
                </a:solidFill>
              </a:rPr>
              <a:t>generation of more than one out-of-order fragments per pixel</a:t>
            </a:r>
            <a:r>
              <a:rPr lang="en-US" sz="2400" i="1" dirty="0">
                <a:solidFill>
                  <a:schemeClr val="tx2"/>
                </a:solidFill>
              </a:rPr>
              <a:t>.</a:t>
            </a:r>
            <a:endParaRPr lang="en-US" sz="240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Selective ‘Multi-fragment’ Rendering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20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62" y="1907612"/>
            <a:ext cx="10233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Optimize, not minimize, fragment distribution…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…via pixel importance distribution function</a:t>
            </a:r>
            <a:r>
              <a:rPr lang="el-GR" sz="2400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2" y="2971800"/>
            <a:ext cx="6440070" cy="157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2" y="5029200"/>
            <a:ext cx="6440070" cy="10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Importance Map Estimation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21</a:t>
            </a:fld>
            <a:endParaRPr lang="en-US"/>
          </a:p>
        </p:txBody>
      </p:sp>
      <p:sp>
        <p:nvSpPr>
          <p:cNvPr id="7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562" y="1907612"/>
            <a:ext cx="102330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Importance value per pixel using several metrics [McNamara et al., SIG’14]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Three metrics: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Depth-complexity heuristic</a:t>
            </a:r>
          </a:p>
          <a:p>
            <a:pPr marL="914400" lvl="1" indent="-457200">
              <a:buFont typeface="+mj-lt"/>
              <a:buAutoNum type="arabicPeriod"/>
            </a:pPr>
            <a:endParaRPr lang="en-US" sz="2200" dirty="0">
              <a:solidFill>
                <a:schemeClr val="accent5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accent5"/>
                </a:solidFill>
              </a:rPr>
              <a:t>Periphery heuristic</a:t>
            </a:r>
          </a:p>
          <a:p>
            <a:pPr marL="914400" lvl="1" indent="-457200">
              <a:buFont typeface="+mj-lt"/>
              <a:buAutoNum type="arabicPeriod"/>
            </a:pPr>
            <a:endParaRPr lang="en-US" sz="2200" dirty="0">
              <a:solidFill>
                <a:schemeClr val="accent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accent2"/>
                </a:solidFill>
              </a:rPr>
              <a:t>Fresnel heuristic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826775"/>
            <a:ext cx="3206349" cy="2596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3245" y="3240731"/>
            <a:ext cx="2045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</a:rPr>
              <a:t>Reference Scene</a:t>
            </a:r>
          </a:p>
        </p:txBody>
      </p:sp>
    </p:spTree>
    <p:extLst>
      <p:ext uri="{BB962C8B-B14F-4D97-AF65-F5344CB8AC3E}">
        <p14:creationId xmlns:p14="http://schemas.microsoft.com/office/powerpoint/2010/main" val="1204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Importance Map Estimation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22</a:t>
            </a:fld>
            <a:endParaRPr lang="en-US"/>
          </a:p>
        </p:txBody>
      </p:sp>
      <p:sp>
        <p:nvSpPr>
          <p:cNvPr id="7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562" y="1907612"/>
            <a:ext cx="102330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Importance value per pixel using several metrics [McNamara et al., SIG’14]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Three metrics: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Depth-complexity heuristic</a:t>
            </a:r>
          </a:p>
          <a:p>
            <a:pPr marL="914400" lvl="1" indent="-457200">
              <a:buFont typeface="+mj-lt"/>
              <a:buAutoNum type="arabicPeriod"/>
            </a:pPr>
            <a:endParaRPr lang="en-US" sz="22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826775"/>
            <a:ext cx="3206349" cy="259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4" y="3816606"/>
            <a:ext cx="3320415" cy="26069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3245" y="3240731"/>
            <a:ext cx="2045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</a:rPr>
              <a:t>Reference Scene</a:t>
            </a:r>
          </a:p>
        </p:txBody>
      </p:sp>
    </p:spTree>
    <p:extLst>
      <p:ext uri="{BB962C8B-B14F-4D97-AF65-F5344CB8AC3E}">
        <p14:creationId xmlns:p14="http://schemas.microsoft.com/office/powerpoint/2010/main" val="37000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Importance Map Estimation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23</a:t>
            </a:fld>
            <a:endParaRPr lang="en-US"/>
          </a:p>
        </p:txBody>
      </p:sp>
      <p:sp>
        <p:nvSpPr>
          <p:cNvPr id="7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562" y="1907612"/>
            <a:ext cx="102330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Importance value per pixel using several metrics [McNamara et al., SIG’14]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Three metrics: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 startAt="2"/>
            </a:pPr>
            <a:r>
              <a:rPr lang="en-US" sz="2200" dirty="0">
                <a:solidFill>
                  <a:schemeClr val="accent5"/>
                </a:solidFill>
              </a:rPr>
              <a:t>Periphery heuristic</a:t>
            </a:r>
          </a:p>
          <a:p>
            <a:pPr marL="914400" lvl="1" indent="-457200">
              <a:buFont typeface="+mj-lt"/>
              <a:buAutoNum type="arabicPeriod" startAt="2"/>
            </a:pP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826775"/>
            <a:ext cx="3206349" cy="2596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5" y="3816607"/>
            <a:ext cx="3320415" cy="26069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3245" y="3240731"/>
            <a:ext cx="2045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</a:rPr>
              <a:t>Reference Scene</a:t>
            </a:r>
          </a:p>
        </p:txBody>
      </p:sp>
    </p:spTree>
    <p:extLst>
      <p:ext uri="{BB962C8B-B14F-4D97-AF65-F5344CB8AC3E}">
        <p14:creationId xmlns:p14="http://schemas.microsoft.com/office/powerpoint/2010/main" val="1903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Importance Map Estimation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24</a:t>
            </a:fld>
            <a:endParaRPr lang="en-US"/>
          </a:p>
        </p:txBody>
      </p:sp>
      <p:sp>
        <p:nvSpPr>
          <p:cNvPr id="7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562" y="1907612"/>
            <a:ext cx="102330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Importance value per pixel using several metrics [McNamara et al., SIG’14]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Three metrics: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7030A0"/>
              </a:solidFill>
            </a:endParaRPr>
          </a:p>
          <a:p>
            <a:pPr marL="914400" lvl="1" indent="-457200">
              <a:buFont typeface="+mj-lt"/>
              <a:buAutoNum type="arabicPeriod" startAt="3"/>
            </a:pPr>
            <a:r>
              <a:rPr lang="en-US" sz="2200" dirty="0">
                <a:solidFill>
                  <a:schemeClr val="accent2"/>
                </a:solidFill>
              </a:rPr>
              <a:t>Fresnel heuristic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826775"/>
            <a:ext cx="3206349" cy="2596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5" y="3821690"/>
            <a:ext cx="3320415" cy="26069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3245" y="3240731"/>
            <a:ext cx="2045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</a:rPr>
              <a:t>Reference Scene</a:t>
            </a:r>
          </a:p>
        </p:txBody>
      </p:sp>
    </p:spTree>
    <p:extLst>
      <p:ext uri="{BB962C8B-B14F-4D97-AF65-F5344CB8AC3E}">
        <p14:creationId xmlns:p14="http://schemas.microsoft.com/office/powerpoint/2010/main" val="42500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Importance Map Estimation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25</a:t>
            </a:fld>
            <a:endParaRPr lang="en-US"/>
          </a:p>
        </p:txBody>
      </p:sp>
      <p:sp>
        <p:nvSpPr>
          <p:cNvPr id="7" name="Ορθογώνιο 2"/>
          <p:cNvSpPr/>
          <p:nvPr/>
        </p:nvSpPr>
        <p:spPr>
          <a:xfrm>
            <a:off x="1000562" y="1197188"/>
            <a:ext cx="10363199" cy="4001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Variable k-buffer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562" y="1907612"/>
            <a:ext cx="102330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Importance value per pixel using several metrics [McNamara et al., SIG’14]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Three metrics: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solidFill>
                <a:srgbClr val="7030A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Final Importance Factor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826775"/>
            <a:ext cx="3206349" cy="2596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5" y="3816607"/>
            <a:ext cx="3320415" cy="2606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1" y="3816605"/>
            <a:ext cx="911352" cy="7155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1" y="4762333"/>
            <a:ext cx="911352" cy="7155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1" y="5672053"/>
            <a:ext cx="911352" cy="7155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3245" y="3240731"/>
            <a:ext cx="2045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</a:rPr>
              <a:t>Reference Scene</a:t>
            </a:r>
          </a:p>
        </p:txBody>
      </p:sp>
    </p:spTree>
    <p:extLst>
      <p:ext uri="{BB962C8B-B14F-4D97-AF65-F5344CB8AC3E}">
        <p14:creationId xmlns:p14="http://schemas.microsoft.com/office/powerpoint/2010/main" val="36469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Hairy Scene (20MB), Total Layers = 92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232K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87%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1.4ms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714K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60%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7.3ms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1-7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840K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53%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11.8ms</a:t>
            </a:r>
          </a:p>
        </p:txBody>
      </p:sp>
    </p:spTree>
    <p:extLst>
      <p:ext uri="{BB962C8B-B14F-4D97-AF65-F5344CB8AC3E}">
        <p14:creationId xmlns:p14="http://schemas.microsoft.com/office/powerpoint/2010/main" val="34947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Hairy Scene (20MB), Total Layers = 92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232K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87%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1.4ms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714K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60%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7.3ms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1-7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840K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53%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11.8ms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8454" y="3494690"/>
            <a:ext cx="1981200" cy="159633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69169" y="3505200"/>
            <a:ext cx="1981200" cy="1596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Hairy Scene (20MB), Total Layers = 92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232K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87%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1.4ms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714K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60%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7.3ms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1-7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840K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53%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11.8ms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8454" y="3494690"/>
            <a:ext cx="1981200" cy="1596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3811" y="3509068"/>
            <a:ext cx="1981200" cy="159633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69169" y="3505200"/>
            <a:ext cx="1981200" cy="1596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Hairy Scene (20MB), Total Layers = 92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232K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87%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1.4ms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714K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60%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7.3ms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1-7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840K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53%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11.8ms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8454" y="3494690"/>
            <a:ext cx="1981200" cy="1596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3811" y="3509068"/>
            <a:ext cx="1981200" cy="1596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69169" y="3505200"/>
            <a:ext cx="1981200" cy="1596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Single-fragment</a:t>
            </a:r>
            <a:r>
              <a:rPr lang="en-US" dirty="0">
                <a:solidFill>
                  <a:schemeClr val="tx2"/>
                </a:solidFill>
              </a:rPr>
              <a:t> Visibility Determination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Problem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836612" y="5410200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Well-known Solution: </a:t>
            </a:r>
            <a:r>
              <a:rPr lang="en-US" sz="2400" b="1" dirty="0">
                <a:solidFill>
                  <a:schemeClr val="tx2"/>
                </a:solidFill>
              </a:rPr>
              <a:t>Z-buffering 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Hidden surface elimination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algn="ctr"/>
            <a:endParaRPr lang="en-US" sz="10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Transparency ???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96" y="1066800"/>
            <a:ext cx="5652832" cy="43603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Hairy Scene (20MB), Total Layers = 92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232K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87%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1.4ms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714K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60%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7.3ms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1-7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840K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53%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11.8ms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8454" y="3494690"/>
            <a:ext cx="1981200" cy="1596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3811" y="3509068"/>
            <a:ext cx="1981200" cy="1596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69169" y="3505200"/>
            <a:ext cx="1981200" cy="1596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7703" y="986135"/>
            <a:ext cx="56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Smoke Scene (35MB), Total Layers = 16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62%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0.8ms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1.4M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47%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5.4ms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1-5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1.7M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39%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6.5ms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9612" y="1981200"/>
            <a:ext cx="1371600" cy="2971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32412" y="1995578"/>
            <a:ext cx="1371600" cy="2971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685212" y="1991710"/>
            <a:ext cx="1371600" cy="29718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2632" y="986135"/>
            <a:ext cx="5743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Bottles Scene (35MB), Total Layers = 22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70%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1-3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1.4M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55%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5.7ms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1-5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1.8M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46%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6.8ms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17812" y="2921546"/>
            <a:ext cx="1371600" cy="159633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83169" y="2935924"/>
            <a:ext cx="1371600" cy="159633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548527" y="2932056"/>
            <a:ext cx="1371600" cy="1596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3661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Used</a:t>
            </a:r>
          </a:p>
          <a:p>
            <a:r>
              <a:rPr lang="en-US" b="1" dirty="0">
                <a:solidFill>
                  <a:schemeClr val="tx2"/>
                </a:solidFill>
              </a:rPr>
              <a:t>Frags Loss</a:t>
            </a:r>
          </a:p>
          <a:p>
            <a:r>
              <a:rPr lang="en-US" b="1" dirty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80" y="1843421"/>
            <a:ext cx="3261979" cy="3261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5" y="1843421"/>
            <a:ext cx="3261979" cy="326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22" y="1843421"/>
            <a:ext cx="3261979" cy="3261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065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3422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Dynamic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779" y="1462421"/>
            <a:ext cx="32619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81646" y="986135"/>
            <a:ext cx="6625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Greenhouse Scene (35MB), Total Layers = 106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98065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1.9M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80%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15ms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422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1-5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2.5M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74%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47ms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8779" y="5105400"/>
            <a:ext cx="326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1-10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2.7M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72%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58ms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39932" y="1905001"/>
            <a:ext cx="2825679" cy="150962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05289" y="1919379"/>
            <a:ext cx="2825679" cy="150962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170647" y="1915511"/>
            <a:ext cx="2825679" cy="150962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>
                <a:solidFill>
                  <a:schemeClr val="tx2"/>
                </a:solidFill>
              </a:rPr>
              <a:t>Conclusions &amp; Future 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2412" y="1219200"/>
            <a:ext cx="9144002" cy="56388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2"/>
                </a:solidFill>
              </a:rPr>
              <a:t>The </a:t>
            </a:r>
            <a:r>
              <a:rPr lang="en-US" sz="2400" b="1" dirty="0">
                <a:solidFill>
                  <a:schemeClr val="tx2"/>
                </a:solidFill>
              </a:rPr>
              <a:t>first </a:t>
            </a:r>
            <a:r>
              <a:rPr lang="en-US" sz="2400" b="1" i="1" dirty="0">
                <a:solidFill>
                  <a:schemeClr val="tx2"/>
                </a:solidFill>
              </a:rPr>
              <a:t>k</a:t>
            </a:r>
            <a:r>
              <a:rPr lang="en-US" sz="2400" b="1" dirty="0">
                <a:solidFill>
                  <a:schemeClr val="tx2"/>
                </a:solidFill>
              </a:rPr>
              <a:t>-buffer</a:t>
            </a:r>
            <a:r>
              <a:rPr lang="en-US" sz="2400" dirty="0">
                <a:solidFill>
                  <a:schemeClr val="tx2"/>
                </a:solidFill>
              </a:rPr>
              <a:t> method that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enables “</a:t>
            </a:r>
            <a:r>
              <a:rPr lang="en-US" sz="2200" i="1" dirty="0">
                <a:solidFill>
                  <a:srgbClr val="0070C0"/>
                </a:solidFill>
              </a:rPr>
              <a:t>selective multi-fragment rendering</a:t>
            </a:r>
            <a:r>
              <a:rPr lang="en-US" sz="2200" dirty="0">
                <a:solidFill>
                  <a:schemeClr val="tx2"/>
                </a:solidFill>
              </a:rPr>
              <a:t>”, 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alters the classic construction procedure from a </a:t>
            </a:r>
            <a:r>
              <a:rPr lang="en-US" sz="2200" dirty="0">
                <a:solidFill>
                  <a:srgbClr val="FF0000"/>
                </a:solidFill>
              </a:rPr>
              <a:t>fixed</a:t>
            </a:r>
            <a:r>
              <a:rPr lang="en-US" sz="2200" dirty="0">
                <a:solidFill>
                  <a:schemeClr val="tx2"/>
                </a:solidFill>
              </a:rPr>
              <a:t> to a </a:t>
            </a:r>
            <a:r>
              <a:rPr lang="en-US" sz="2200" dirty="0">
                <a:solidFill>
                  <a:srgbClr val="00B050"/>
                </a:solidFill>
              </a:rPr>
              <a:t>variable</a:t>
            </a:r>
            <a:r>
              <a:rPr lang="en-US" sz="2200" dirty="0">
                <a:solidFill>
                  <a:schemeClr val="tx2"/>
                </a:solidFill>
              </a:rPr>
              <a:t> per-pixel fragment allocation (</a:t>
            </a:r>
            <a:r>
              <a:rPr lang="en-US" sz="2200" i="1" dirty="0">
                <a:solidFill>
                  <a:srgbClr val="0070C0"/>
                </a:solidFill>
              </a:rPr>
              <a:t>k</a:t>
            </a:r>
            <a:r>
              <a:rPr lang="en-US" sz="2200" dirty="0">
                <a:solidFill>
                  <a:schemeClr val="tx2"/>
                </a:solidFill>
              </a:rPr>
              <a:t>)…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…according to “</a:t>
            </a:r>
            <a:r>
              <a:rPr lang="en-US" sz="2200" i="1" dirty="0">
                <a:solidFill>
                  <a:srgbClr val="0070C0"/>
                </a:solidFill>
              </a:rPr>
              <a:t>pixel importance maps</a:t>
            </a:r>
            <a:r>
              <a:rPr lang="en-US" sz="2200" dirty="0">
                <a:solidFill>
                  <a:schemeClr val="tx2"/>
                </a:solidFill>
              </a:rPr>
              <a:t>”.</a:t>
            </a:r>
          </a:p>
          <a:p>
            <a:pPr lvl="1" algn="just"/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>
                <a:solidFill>
                  <a:schemeClr val="tx2"/>
                </a:solidFill>
              </a:rPr>
              <a:t>Conclusions &amp; Future 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2412" y="1219200"/>
            <a:ext cx="9144002" cy="56388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2"/>
                </a:solidFill>
              </a:rPr>
              <a:t>The </a:t>
            </a:r>
            <a:r>
              <a:rPr lang="en-US" sz="2400" b="1" dirty="0">
                <a:solidFill>
                  <a:schemeClr val="tx2"/>
                </a:solidFill>
              </a:rPr>
              <a:t>first </a:t>
            </a:r>
            <a:r>
              <a:rPr lang="en-US" sz="2400" b="1" i="1" dirty="0">
                <a:solidFill>
                  <a:schemeClr val="tx2"/>
                </a:solidFill>
              </a:rPr>
              <a:t>k</a:t>
            </a:r>
            <a:r>
              <a:rPr lang="en-US" sz="2400" b="1" dirty="0">
                <a:solidFill>
                  <a:schemeClr val="tx2"/>
                </a:solidFill>
              </a:rPr>
              <a:t>-buffer</a:t>
            </a:r>
            <a:r>
              <a:rPr lang="en-US" sz="2400" dirty="0">
                <a:solidFill>
                  <a:schemeClr val="tx2"/>
                </a:solidFill>
              </a:rPr>
              <a:t> method that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enables “</a:t>
            </a:r>
            <a:r>
              <a:rPr lang="en-US" sz="2200" i="1" dirty="0">
                <a:solidFill>
                  <a:srgbClr val="0070C0"/>
                </a:solidFill>
              </a:rPr>
              <a:t>selective multi-fragment rendering</a:t>
            </a:r>
            <a:r>
              <a:rPr lang="en-US" sz="2200" dirty="0">
                <a:solidFill>
                  <a:schemeClr val="tx2"/>
                </a:solidFill>
              </a:rPr>
              <a:t>”, 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alters the classic construction procedure from a </a:t>
            </a:r>
            <a:r>
              <a:rPr lang="en-US" sz="2200" dirty="0">
                <a:solidFill>
                  <a:srgbClr val="FF0000"/>
                </a:solidFill>
              </a:rPr>
              <a:t>fixed</a:t>
            </a:r>
            <a:r>
              <a:rPr lang="en-US" sz="2200" dirty="0">
                <a:solidFill>
                  <a:schemeClr val="tx2"/>
                </a:solidFill>
              </a:rPr>
              <a:t> to a </a:t>
            </a:r>
            <a:r>
              <a:rPr lang="en-US" sz="2200" dirty="0">
                <a:solidFill>
                  <a:srgbClr val="00B050"/>
                </a:solidFill>
              </a:rPr>
              <a:t>variable</a:t>
            </a:r>
            <a:r>
              <a:rPr lang="en-US" sz="2200" dirty="0">
                <a:solidFill>
                  <a:schemeClr val="tx2"/>
                </a:solidFill>
              </a:rPr>
              <a:t> per-pixel fragment allocation (</a:t>
            </a:r>
            <a:r>
              <a:rPr lang="en-US" sz="2200" i="1" dirty="0">
                <a:solidFill>
                  <a:srgbClr val="0070C0"/>
                </a:solidFill>
              </a:rPr>
              <a:t>k</a:t>
            </a:r>
            <a:r>
              <a:rPr lang="en-US" sz="2200" dirty="0">
                <a:solidFill>
                  <a:schemeClr val="tx2"/>
                </a:solidFill>
              </a:rPr>
              <a:t>)…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…according to “</a:t>
            </a:r>
            <a:r>
              <a:rPr lang="en-US" sz="2200" i="1" dirty="0">
                <a:solidFill>
                  <a:srgbClr val="0070C0"/>
                </a:solidFill>
              </a:rPr>
              <a:t>pixel importance maps</a:t>
            </a:r>
            <a:r>
              <a:rPr lang="en-US" sz="2200" dirty="0">
                <a:solidFill>
                  <a:schemeClr val="tx2"/>
                </a:solidFill>
              </a:rPr>
              <a:t>”.</a:t>
            </a:r>
          </a:p>
          <a:p>
            <a:pPr algn="just"/>
            <a:r>
              <a:rPr lang="en-US" sz="2400" b="1" dirty="0">
                <a:solidFill>
                  <a:schemeClr val="tx2"/>
                </a:solidFill>
              </a:rPr>
              <a:t>Future directions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Include information from other metrics [McNamara et al., SIG’14]</a:t>
            </a:r>
          </a:p>
          <a:p>
            <a:pPr lvl="2" algn="just"/>
            <a:r>
              <a:rPr lang="en-US" sz="2000" dirty="0">
                <a:solidFill>
                  <a:schemeClr val="tx2"/>
                </a:solidFill>
              </a:rPr>
              <a:t>“</a:t>
            </a:r>
            <a:r>
              <a:rPr lang="en-US" sz="2000" dirty="0">
                <a:solidFill>
                  <a:srgbClr val="0070C0"/>
                </a:solidFill>
              </a:rPr>
              <a:t>motion-based</a:t>
            </a:r>
            <a:r>
              <a:rPr lang="en-US" sz="2000" dirty="0">
                <a:solidFill>
                  <a:schemeClr val="tx2"/>
                </a:solidFill>
              </a:rPr>
              <a:t>” - dynamic scenes </a:t>
            </a:r>
          </a:p>
          <a:p>
            <a:pPr lvl="2" algn="just"/>
            <a:r>
              <a:rPr lang="en-US" sz="2000" dirty="0">
                <a:solidFill>
                  <a:schemeClr val="tx2"/>
                </a:solidFill>
              </a:rPr>
              <a:t>“</a:t>
            </a:r>
            <a:r>
              <a:rPr lang="en-US" sz="2000" dirty="0">
                <a:solidFill>
                  <a:srgbClr val="0070C0"/>
                </a:solidFill>
              </a:rPr>
              <a:t>eye tracking</a:t>
            </a:r>
            <a:r>
              <a:rPr lang="en-US" sz="2000" dirty="0">
                <a:solidFill>
                  <a:schemeClr val="tx2"/>
                </a:solidFill>
              </a:rPr>
              <a:t>” - areas of interest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Enhance screen-space rendering problems</a:t>
            </a:r>
          </a:p>
          <a:p>
            <a:pPr lvl="2" algn="just"/>
            <a:r>
              <a:rPr lang="en-US" sz="2000" dirty="0">
                <a:solidFill>
                  <a:srgbClr val="0070C0"/>
                </a:solidFill>
              </a:rPr>
              <a:t>Ray Tracing</a:t>
            </a:r>
            <a:r>
              <a:rPr lang="en-US" sz="2000" dirty="0">
                <a:solidFill>
                  <a:schemeClr val="tx2"/>
                </a:solidFill>
              </a:rPr>
              <a:t> [</a:t>
            </a:r>
            <a:r>
              <a:rPr lang="en-US" sz="2000" dirty="0" err="1">
                <a:solidFill>
                  <a:schemeClr val="tx2"/>
                </a:solidFill>
              </a:rPr>
              <a:t>Vardis</a:t>
            </a:r>
            <a:r>
              <a:rPr lang="en-US" sz="2000" dirty="0">
                <a:solidFill>
                  <a:schemeClr val="tx2"/>
                </a:solidFill>
              </a:rPr>
              <a:t> et al., I3D’16, </a:t>
            </a:r>
            <a:r>
              <a:rPr lang="en-US" sz="2000" dirty="0" err="1">
                <a:solidFill>
                  <a:schemeClr val="tx2"/>
                </a:solidFill>
              </a:rPr>
              <a:t>Vardis</a:t>
            </a:r>
            <a:r>
              <a:rPr lang="en-US" sz="2000" dirty="0">
                <a:solidFill>
                  <a:schemeClr val="tx2"/>
                </a:solidFill>
              </a:rPr>
              <a:t> et al., HPG’16]</a:t>
            </a:r>
          </a:p>
          <a:p>
            <a:pPr lvl="2" algn="just"/>
            <a:r>
              <a:rPr lang="en-US" sz="2000" dirty="0">
                <a:solidFill>
                  <a:srgbClr val="0070C0"/>
                </a:solidFill>
              </a:rPr>
              <a:t>Motion blur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>
                <a:solidFill>
                  <a:srgbClr val="0070C0"/>
                </a:solidFill>
              </a:rPr>
              <a:t>Depth of field</a:t>
            </a:r>
            <a:r>
              <a:rPr lang="en-US" sz="2000" dirty="0">
                <a:solidFill>
                  <a:schemeClr val="tx2"/>
                </a:solidFill>
              </a:rPr>
              <a:t>, and others…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8280400" cy="2271712"/>
          </a:xfrm>
        </p:spPr>
        <p:txBody>
          <a:bodyPr anchor="t">
            <a:normAutofit fontScale="90000"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Shader</a:t>
            </a:r>
            <a:r>
              <a:rPr lang="en-US" b="1" dirty="0">
                <a:solidFill>
                  <a:schemeClr val="tx2"/>
                </a:solidFill>
              </a:rPr>
              <a:t> Code Available: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3100" i="1" dirty="0">
                <a:solidFill>
                  <a:schemeClr val="tx2"/>
                </a:solidFill>
                <a:hlinkClick r:id="rId3"/>
              </a:rPr>
              <a:t>www.iti.gr/~abasilak</a:t>
            </a:r>
            <a:r>
              <a:rPr lang="el-GR" sz="3100" i="1" dirty="0">
                <a:solidFill>
                  <a:schemeClr val="tx2"/>
                </a:solidFill>
              </a:rPr>
              <a:t/>
            </a:r>
            <a:br>
              <a:rPr lang="el-GR" sz="3100" i="1" dirty="0">
                <a:solidFill>
                  <a:schemeClr val="tx2"/>
                </a:solidFill>
              </a:rPr>
            </a:br>
            <a:r>
              <a:rPr lang="el-GR" sz="3100" i="1" dirty="0">
                <a:solidFill>
                  <a:schemeClr val="tx2"/>
                </a:solidFill>
              </a:rPr>
              <a:t/>
            </a:r>
            <a:br>
              <a:rPr lang="el-GR" sz="3100" i="1" dirty="0">
                <a:solidFill>
                  <a:schemeClr val="tx2"/>
                </a:solidFill>
              </a:rPr>
            </a:br>
            <a:r>
              <a:rPr lang="en-US" sz="3100" i="1" dirty="0">
                <a:solidFill>
                  <a:schemeClr val="tx2"/>
                </a:solidFill>
                <a:hlinkClick r:id="rId4"/>
              </a:rPr>
              <a:t>http://graphics.cs.aueb.gr</a:t>
            </a:r>
            <a:r>
              <a:rPr lang="en-US" i="1" dirty="0">
                <a:solidFill>
                  <a:schemeClr val="tx2"/>
                </a:solidFill>
              </a:rPr>
              <a:t/>
            </a:r>
            <a:br>
              <a:rPr lang="en-US" i="1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21010"/>
          <a:stretch>
            <a:fillRect/>
          </a:stretch>
        </p:blipFill>
        <p:spPr/>
      </p:pic>
      <p:sp>
        <p:nvSpPr>
          <p:cNvPr id="12" name="Title 1"/>
          <p:cNvSpPr txBox="1">
            <a:spLocks/>
          </p:cNvSpPr>
          <p:nvPr/>
        </p:nvSpPr>
        <p:spPr>
          <a:xfrm>
            <a:off x="3006131" y="2819400"/>
            <a:ext cx="7670802" cy="213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solidFill>
                  <a:schemeClr val="tx2"/>
                </a:solidFill>
              </a:rPr>
              <a:t>Acknowledgements: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sz="2000" i="1" dirty="0">
                <a:solidFill>
                  <a:schemeClr val="tx2"/>
                </a:solidFill>
              </a:rPr>
              <a:t>This research has received funding from the European Union’s Horizon 2020 research and innovation </a:t>
            </a:r>
            <a:r>
              <a:rPr lang="en-US" sz="2000" i="1" dirty="0" err="1">
                <a:solidFill>
                  <a:schemeClr val="tx2"/>
                </a:solidFill>
              </a:rPr>
              <a:t>programme</a:t>
            </a:r>
            <a:r>
              <a:rPr lang="en-US" sz="2000" i="1" dirty="0">
                <a:solidFill>
                  <a:schemeClr val="tx2"/>
                </a:solidFill>
              </a:rPr>
              <a:t> “FrailSafe” under grant agreement No 690140 and the Athens University of Economics and Business Research Centre (AUEB-RC).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2" y="5409277"/>
            <a:ext cx="2284438" cy="723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2" y="5409277"/>
            <a:ext cx="1965753" cy="723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31" y="5446375"/>
            <a:ext cx="3124200" cy="6497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8280400" cy="22717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Questions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" b="1058"/>
          <a:stretch>
            <a:fillRect/>
          </a:stretch>
        </p:blipFill>
        <p:spPr/>
      </p:pic>
      <p:pic>
        <p:nvPicPr>
          <p:cNvPr id="8" name="EG 2017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6813" y="1066801"/>
            <a:ext cx="880507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References (sorted by appearance)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4212" y="990600"/>
            <a:ext cx="10820400" cy="5867400"/>
          </a:xfrm>
        </p:spPr>
        <p:txBody>
          <a:bodyPr>
            <a:normAutofit/>
          </a:bodyPr>
          <a:lstStyle/>
          <a:p>
            <a:pPr marL="365760" lvl="1" indent="0" algn="just">
              <a:lnSpc>
                <a:spcPct val="110000"/>
              </a:lnSpc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[Vasilakis &amp; </a:t>
            </a:r>
            <a:r>
              <a:rPr lang="en-US" b="1" dirty="0" err="1">
                <a:solidFill>
                  <a:schemeClr val="tx2"/>
                </a:solidFill>
              </a:rPr>
              <a:t>Fudos</a:t>
            </a:r>
            <a:r>
              <a:rPr lang="en-US" b="1" dirty="0">
                <a:solidFill>
                  <a:schemeClr val="tx2"/>
                </a:solidFill>
              </a:rPr>
              <a:t>, I3D’14] </a:t>
            </a:r>
            <a:r>
              <a:rPr lang="en-US" i="1" dirty="0">
                <a:solidFill>
                  <a:schemeClr val="tx2"/>
                </a:solidFill>
              </a:rPr>
              <a:t>“k</a:t>
            </a:r>
            <a:r>
              <a:rPr lang="en-US" i="1" baseline="30000" dirty="0">
                <a:solidFill>
                  <a:schemeClr val="tx2"/>
                </a:solidFill>
              </a:rPr>
              <a:t>+</a:t>
            </a:r>
            <a:r>
              <a:rPr lang="en-US" i="1" dirty="0">
                <a:solidFill>
                  <a:schemeClr val="tx2"/>
                </a:solidFill>
              </a:rPr>
              <a:t>-buffer: Fragment synchronized k-buffer”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[Vasilakis &amp; </a:t>
            </a:r>
            <a:r>
              <a:rPr lang="en-US" b="1" dirty="0" err="1">
                <a:solidFill>
                  <a:schemeClr val="tx2"/>
                </a:solidFill>
              </a:rPr>
              <a:t>Papaioannou</a:t>
            </a:r>
            <a:r>
              <a:rPr lang="en-US" b="1" dirty="0">
                <a:solidFill>
                  <a:schemeClr val="tx2"/>
                </a:solidFill>
              </a:rPr>
              <a:t>, EG Short’15] </a:t>
            </a:r>
            <a:r>
              <a:rPr lang="en-US" i="1" dirty="0">
                <a:solidFill>
                  <a:schemeClr val="tx2"/>
                </a:solidFill>
              </a:rPr>
              <a:t>“Improving</a:t>
            </a:r>
            <a:r>
              <a:rPr lang="el-GR" i="1" dirty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k-buffer methods via occupancy maps”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</a:t>
            </a:r>
            <a:r>
              <a:rPr lang="en-US" b="1" dirty="0" err="1">
                <a:solidFill>
                  <a:schemeClr val="tx2"/>
                </a:solidFill>
              </a:rPr>
              <a:t>Vardis</a:t>
            </a:r>
            <a:r>
              <a:rPr lang="en-US" b="1" dirty="0">
                <a:solidFill>
                  <a:schemeClr val="tx2"/>
                </a:solidFill>
              </a:rPr>
              <a:t> et al., I3D’16]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“A </a:t>
            </a:r>
            <a:r>
              <a:rPr lang="en-US" i="1" dirty="0" err="1">
                <a:solidFill>
                  <a:schemeClr val="tx2"/>
                </a:solidFill>
              </a:rPr>
              <a:t>multiview</a:t>
            </a:r>
            <a:r>
              <a:rPr lang="en-US" i="1" dirty="0">
                <a:solidFill>
                  <a:schemeClr val="tx2"/>
                </a:solidFill>
              </a:rPr>
              <a:t> and multilayer approach for interactive ray tracing”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</a:t>
            </a:r>
            <a:r>
              <a:rPr lang="en-US" b="1" dirty="0" err="1">
                <a:solidFill>
                  <a:schemeClr val="tx2"/>
                </a:solidFill>
              </a:rPr>
              <a:t>Vardis</a:t>
            </a:r>
            <a:r>
              <a:rPr lang="en-US" b="1" dirty="0">
                <a:solidFill>
                  <a:schemeClr val="tx2"/>
                </a:solidFill>
              </a:rPr>
              <a:t> et al., HPG’16]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“DIRT: deferred image-based ray tracing”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[Rossignac et al., CAD’13] </a:t>
            </a:r>
            <a:r>
              <a:rPr lang="en-US" i="1" dirty="0">
                <a:solidFill>
                  <a:schemeClr val="tx2"/>
                </a:solidFill>
              </a:rPr>
              <a:t>“Direct rendering of boolean combinations of self-trimmed surfaces”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[Yang et al., CGF’10] </a:t>
            </a:r>
            <a:r>
              <a:rPr lang="en-US" i="1" dirty="0">
                <a:solidFill>
                  <a:schemeClr val="tx2"/>
                </a:solidFill>
              </a:rPr>
              <a:t>“Real-time concurrent linked list construction on the GPU”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[Vasilakis &amp; </a:t>
            </a:r>
            <a:r>
              <a:rPr lang="en-US" b="1" dirty="0" err="1">
                <a:solidFill>
                  <a:schemeClr val="tx2"/>
                </a:solidFill>
              </a:rPr>
              <a:t>Fudos</a:t>
            </a:r>
            <a:r>
              <a:rPr lang="en-US" b="1" dirty="0">
                <a:solidFill>
                  <a:schemeClr val="tx2"/>
                </a:solidFill>
              </a:rPr>
              <a:t>, EG Short’12] </a:t>
            </a:r>
            <a:r>
              <a:rPr lang="en-US" i="1" dirty="0">
                <a:solidFill>
                  <a:schemeClr val="tx2"/>
                </a:solidFill>
              </a:rPr>
              <a:t>“S-buffer: Sparsity-aware multi-fragment rendering”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</a:t>
            </a:r>
            <a:r>
              <a:rPr lang="en-US" b="1" dirty="0" err="1">
                <a:solidFill>
                  <a:schemeClr val="tx2"/>
                </a:solidFill>
              </a:rPr>
              <a:t>Bavoil</a:t>
            </a:r>
            <a:r>
              <a:rPr lang="en-US" b="1" dirty="0">
                <a:solidFill>
                  <a:schemeClr val="tx2"/>
                </a:solidFill>
              </a:rPr>
              <a:t> et al., I3D’07] </a:t>
            </a:r>
            <a:r>
              <a:rPr lang="en-US" i="1" dirty="0">
                <a:solidFill>
                  <a:schemeClr val="tx2"/>
                </a:solidFill>
              </a:rPr>
              <a:t>“Multi-fragment effects on the GPU using the k-buffer”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[Salvi, SIG’13] </a:t>
            </a:r>
            <a:r>
              <a:rPr lang="en-US" i="1" dirty="0">
                <a:solidFill>
                  <a:schemeClr val="tx2"/>
                </a:solidFill>
              </a:rPr>
              <a:t>“Pixel synchronization: Solving old graphics problems with new data structures”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[Vasilakis et al., TVCG’15] </a:t>
            </a:r>
            <a:r>
              <a:rPr lang="en-US" i="1" dirty="0">
                <a:solidFill>
                  <a:schemeClr val="tx2"/>
                </a:solidFill>
              </a:rPr>
              <a:t>“k</a:t>
            </a:r>
            <a:r>
              <a:rPr lang="en-US" i="1" baseline="30000" dirty="0">
                <a:solidFill>
                  <a:schemeClr val="tx2"/>
                </a:solidFill>
              </a:rPr>
              <a:t>+</a:t>
            </a:r>
            <a:r>
              <a:rPr lang="en-US" i="1" dirty="0">
                <a:solidFill>
                  <a:schemeClr val="tx2"/>
                </a:solidFill>
              </a:rPr>
              <a:t>-buffer: An efficient, memory-friendly and dynamic k-buffer framework”</a:t>
            </a:r>
          </a:p>
          <a:p>
            <a:pPr marL="365760" lvl="1" indent="0" algn="just">
              <a:lnSpc>
                <a:spcPct val="110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[McNamara et al., SIG’14] </a:t>
            </a:r>
            <a:r>
              <a:rPr lang="en-US" i="1" dirty="0">
                <a:solidFill>
                  <a:schemeClr val="tx2"/>
                </a:solidFill>
              </a:rPr>
              <a:t>“Attention-aware rendering, mobile graphics and games”</a:t>
            </a:r>
            <a:endParaRPr lang="en-US" b="1" i="1" dirty="0"/>
          </a:p>
          <a:p>
            <a:pPr marL="365760" lvl="1" indent="0" algn="just">
              <a:lnSpc>
                <a:spcPct val="110000"/>
              </a:lnSpc>
              <a:buNone/>
            </a:pPr>
            <a:endParaRPr lang="en-US" i="1" dirty="0"/>
          </a:p>
          <a:p>
            <a:pPr marL="365760" lvl="1" indent="0" algn="just">
              <a:lnSpc>
                <a:spcPct val="11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</a:t>
            </a:r>
            <a:r>
              <a:rPr lang="en-US" dirty="0">
                <a:solidFill>
                  <a:schemeClr val="tx2"/>
                </a:solidFill>
              </a:rPr>
              <a:t> Visibility Determination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Problem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836612" y="5543490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4D0511"/>
              </a:buClr>
            </a:pPr>
            <a:r>
              <a:rPr lang="en-US" sz="2000" i="1" dirty="0">
                <a:solidFill>
                  <a:srgbClr val="0070C0"/>
                </a:solidFill>
              </a:rPr>
              <a:t>A vast number of different GPU-based buffer solutions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96" y="1066800"/>
            <a:ext cx="5652832" cy="43603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264003" y="5943600"/>
            <a:ext cx="5656825" cy="533400"/>
            <a:chOff x="3264003" y="5878215"/>
            <a:chExt cx="5656825" cy="533400"/>
          </a:xfrm>
        </p:grpSpPr>
        <p:sp>
          <p:nvSpPr>
            <p:cNvPr id="8" name="Rectangle 7"/>
            <p:cNvSpPr/>
            <p:nvPr/>
          </p:nvSpPr>
          <p:spPr>
            <a:xfrm>
              <a:off x="3264003" y="5878215"/>
              <a:ext cx="1143000" cy="5334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20915" y="5878215"/>
              <a:ext cx="1143000" cy="5334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SORT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77828" y="5878215"/>
              <a:ext cx="1143000" cy="5334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RESOLVE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9" idx="1"/>
            </p:cNvCxnSpPr>
            <p:nvPr/>
          </p:nvCxnSpPr>
          <p:spPr>
            <a:xfrm>
              <a:off x="4407003" y="6144915"/>
              <a:ext cx="111391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3"/>
              <a:endCxn id="10" idx="1"/>
            </p:cNvCxnSpPr>
            <p:nvPr/>
          </p:nvCxnSpPr>
          <p:spPr>
            <a:xfrm>
              <a:off x="6663915" y="6144915"/>
              <a:ext cx="111391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94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Order-Independent Transparency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5663" y="5193268"/>
            <a:ext cx="3219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I3D’14]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462088"/>
            <a:ext cx="3886200" cy="356678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7374" r="6781" b="3811"/>
          <a:stretch/>
        </p:blipFill>
        <p:spPr>
          <a:xfrm rot="5400000">
            <a:off x="6819532" y="1459680"/>
            <a:ext cx="3578961" cy="35594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70612" y="5193268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[Vasilakis &amp; Papaioannou, EG Short’15]</a:t>
            </a:r>
            <a:endParaRPr lang="en-US" sz="200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Ambient Occlusion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417" y="5193268"/>
            <a:ext cx="2667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[</a:t>
            </a:r>
            <a:r>
              <a:rPr lang="en-US" sz="2000" dirty="0" err="1">
                <a:solidFill>
                  <a:schemeClr val="tx2"/>
                </a:solidFill>
              </a:rPr>
              <a:t>Vardis</a:t>
            </a:r>
            <a:r>
              <a:rPr lang="en-US" sz="2000" dirty="0">
                <a:solidFill>
                  <a:schemeClr val="tx2"/>
                </a:solidFill>
              </a:rPr>
              <a:t> et al., I3D’16]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69" y="951941"/>
            <a:ext cx="6355083" cy="42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Path Tracing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665" y="5193268"/>
            <a:ext cx="2667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[</a:t>
            </a:r>
            <a:r>
              <a:rPr lang="en-US" sz="2000" dirty="0" err="1">
                <a:solidFill>
                  <a:schemeClr val="tx2"/>
                </a:solidFill>
              </a:rPr>
              <a:t>Vardis</a:t>
            </a:r>
            <a:r>
              <a:rPr lang="en-US" sz="2000" dirty="0">
                <a:solidFill>
                  <a:schemeClr val="tx2"/>
                </a:solidFill>
              </a:rPr>
              <a:t> et al., HPG’16]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88" y="1002588"/>
            <a:ext cx="8358024" cy="417901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Vasilakis et al., Variable k-buffer using Importance Maps, EG'17 Short Papers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Constructive Solid Geometry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9819" y="5193268"/>
            <a:ext cx="4429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[Rossignac et al., CAD’13]</a:t>
            </a:r>
            <a:endParaRPr lang="en-US" sz="20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023" y="1293088"/>
            <a:ext cx="7700779" cy="4040912"/>
          </a:xfrm>
          <a:prstGeom prst="rect">
            <a:avLst/>
          </a:prstGeom>
        </p:spPr>
      </p:pic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111774"/>
            <a:ext cx="6234846" cy="4263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2" y="319088"/>
            <a:ext cx="10515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Multi-fragment Rendering Solutions (1)</a:t>
            </a:r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Vasilakis et al., Variable k-buffer using Importance Maps, EG'17 Short Papers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 lang="en-US" smtClean="0"/>
              <a:t>9</a:t>
            </a:fld>
            <a:endParaRPr lang="en-US"/>
          </a:p>
        </p:txBody>
      </p:sp>
      <p:sp>
        <p:nvSpPr>
          <p:cNvPr id="10" name="Ορθογώνιο 2"/>
          <p:cNvSpPr/>
          <p:nvPr/>
        </p:nvSpPr>
        <p:spPr>
          <a:xfrm>
            <a:off x="1000562" y="1197188"/>
            <a:ext cx="10363199" cy="70788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AutoNum type="alphaLcParenBoth"/>
            </a:pPr>
            <a:r>
              <a:rPr lang="en-US" sz="2000" b="1" dirty="0">
                <a:solidFill>
                  <a:schemeClr val="tx2"/>
                </a:solidFill>
              </a:rPr>
              <a:t>A-buffer </a:t>
            </a:r>
            <a:r>
              <a:rPr lang="en-US" sz="2000" i="1" dirty="0">
                <a:solidFill>
                  <a:schemeClr val="tx2"/>
                </a:solidFill>
              </a:rPr>
              <a:t>via per-pixel fragment linked lists</a:t>
            </a:r>
            <a:r>
              <a:rPr lang="en-US" sz="2000" dirty="0">
                <a:solidFill>
                  <a:schemeClr val="tx2"/>
                </a:solidFill>
              </a:rPr>
              <a:t> 	[Yang et al., CGF’10] </a:t>
            </a:r>
          </a:p>
          <a:p>
            <a:pPr marL="457200" indent="-457200">
              <a:buAutoNum type="alphaLcParenBoth"/>
            </a:pPr>
            <a:r>
              <a:rPr lang="en-US" sz="2000" b="1" dirty="0">
                <a:solidFill>
                  <a:schemeClr val="tx2"/>
                </a:solidFill>
              </a:rPr>
              <a:t>S-buffer </a:t>
            </a:r>
            <a:r>
              <a:rPr lang="en-US" sz="2000" i="1" dirty="0">
                <a:solidFill>
                  <a:schemeClr val="tx2"/>
                </a:solidFill>
              </a:rPr>
              <a:t>via per-pixel fragment bins</a:t>
            </a:r>
            <a:r>
              <a:rPr lang="en-US" sz="2000" b="1" dirty="0">
                <a:solidFill>
                  <a:schemeClr val="tx2"/>
                </a:solidFill>
              </a:rPr>
              <a:t> 		</a:t>
            </a:r>
            <a:r>
              <a:rPr lang="en-US" sz="2000" dirty="0">
                <a:solidFill>
                  <a:schemeClr val="tx2"/>
                </a:solidFill>
              </a:rPr>
              <a:t>[Vasilakis &amp; </a:t>
            </a:r>
            <a:r>
              <a:rPr lang="en-US" sz="2000" dirty="0" err="1">
                <a:solidFill>
                  <a:schemeClr val="tx2"/>
                </a:solidFill>
              </a:rPr>
              <a:t>Fudos</a:t>
            </a:r>
            <a:r>
              <a:rPr lang="en-US" sz="2000" dirty="0">
                <a:solidFill>
                  <a:schemeClr val="tx2"/>
                </a:solidFill>
              </a:rPr>
              <a:t>, EG Short’12]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923212" y="1907612"/>
            <a:ext cx="316336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Goal: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Store </a:t>
            </a:r>
            <a:r>
              <a:rPr lang="en-US" sz="2400" b="1" dirty="0">
                <a:solidFill>
                  <a:srgbClr val="0070C0"/>
                </a:solidFill>
              </a:rPr>
              <a:t>all</a:t>
            </a:r>
            <a:r>
              <a:rPr lang="en-US" sz="2400" dirty="0">
                <a:solidFill>
                  <a:srgbClr val="0070C0"/>
                </a:solidFill>
              </a:rPr>
              <a:t>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Sort them by depth</a:t>
            </a:r>
          </a:p>
        </p:txBody>
      </p:sp>
    </p:spTree>
    <p:extLst>
      <p:ext uri="{BB962C8B-B14F-4D97-AF65-F5344CB8AC3E}">
        <p14:creationId xmlns:p14="http://schemas.microsoft.com/office/powerpoint/2010/main" val="5324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ood Gourmet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0001131.potx" id="{8F8E9E25-2C38-4717-A833-0DAE028C25C2}" vid="{14501FF6-4632-48E1-9292-473BD8D8197B}"/>
    </a:ext>
  </a:extLst>
</a:theme>
</file>

<file path=ppt/theme/theme2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Food - preparation to presentation (widescreen)</Template>
  <TotalTime>12860</TotalTime>
  <Words>3834</Words>
  <Application>Microsoft Macintosh PowerPoint</Application>
  <PresentationFormat>Custom</PresentationFormat>
  <Paragraphs>550</Paragraphs>
  <Slides>38</Slides>
  <Notes>37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Food Gourmet 16x9</vt:lpstr>
      <vt:lpstr>Variable k-buffer using Importance Maps</vt:lpstr>
      <vt:lpstr>Rasterization – Ray Casting</vt:lpstr>
      <vt:lpstr>Single-fragment Visibility Determination Problem</vt:lpstr>
      <vt:lpstr>Multi-fragment Visibility Determination Problem</vt:lpstr>
      <vt:lpstr>Order-Independent Transparency</vt:lpstr>
      <vt:lpstr>Ambient Occlusion</vt:lpstr>
      <vt:lpstr>Path Tracing</vt:lpstr>
      <vt:lpstr>Constructive Solid Geometry</vt:lpstr>
      <vt:lpstr>Multi-fragment Rendering Solutions (1)</vt:lpstr>
      <vt:lpstr>Multi-fragment Rendering Solutions (1)</vt:lpstr>
      <vt:lpstr>Multi-fragment Rendering Solutions (2)</vt:lpstr>
      <vt:lpstr>Multi-fragment Rendering Solutions (2)</vt:lpstr>
      <vt:lpstr>Multi-fragment Rendering Solutions (2)</vt:lpstr>
      <vt:lpstr>Multi-fragment Rendering Solutions (2)</vt:lpstr>
      <vt:lpstr>Multi-fragment Rendering Solutions (3)</vt:lpstr>
      <vt:lpstr>Multi-fragment Rendering Solutions (3)</vt:lpstr>
      <vt:lpstr>Our Idea</vt:lpstr>
      <vt:lpstr>Selective ‘Multi-fragment’ Rendering</vt:lpstr>
      <vt:lpstr>Selective ‘Multi-fragment’ Rendering</vt:lpstr>
      <vt:lpstr>Selective ‘Multi-fragment’ Rendering</vt:lpstr>
      <vt:lpstr>Importance Map Estimation</vt:lpstr>
      <vt:lpstr>Importance Map Estimation</vt:lpstr>
      <vt:lpstr>Importance Map Estimation</vt:lpstr>
      <vt:lpstr>Importance Map Estimation</vt:lpstr>
      <vt:lpstr>Importance Map Estimation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Conclusions &amp; Future Work</vt:lpstr>
      <vt:lpstr>Conclusions &amp; Future Work</vt:lpstr>
      <vt:lpstr>Shader Code Available:  www.iti.gr/~abasilak  http://graphics.cs.aueb.gr </vt:lpstr>
      <vt:lpstr>Questions</vt:lpstr>
      <vt:lpstr>References (sorted by appearance)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Variable k-buffer using Importance Maps</dc:title>
  <dc:creator>Andreas Vasilakis</dc:creator>
  <cp:lastModifiedBy>A V</cp:lastModifiedBy>
  <cp:revision>280</cp:revision>
  <dcterms:created xsi:type="dcterms:W3CDTF">2017-04-18T07:02:58Z</dcterms:created>
  <dcterms:modified xsi:type="dcterms:W3CDTF">2017-05-01T05:52:05Z</dcterms:modified>
</cp:coreProperties>
</file>