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FF3F3F"/>
    <a:srgbClr val="F4B1AA"/>
    <a:srgbClr val="00FA71"/>
    <a:srgbClr val="F05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79379" autoAdjust="0"/>
  </p:normalViewPr>
  <p:slideViewPr>
    <p:cSldViewPr snapToGrid="0">
      <p:cViewPr varScale="1">
        <p:scale>
          <a:sx n="119" d="100"/>
          <a:sy n="119" d="100"/>
        </p:scale>
        <p:origin x="167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C6D3-E19D-4DF8-9700-EF35BFA83A8B}" type="datetimeFigureOut">
              <a:rPr lang="de-CH" smtClean="0"/>
              <a:t>17.04.2015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E3D69-16DA-46CF-BFCD-1A27B9377ED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431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3D69-16DA-46CF-BFCD-1A27B9377ED4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9551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Multi-fragment visibility determination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fundamental for 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image-based applications…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3D69-16DA-46CF-BFCD-1A27B9377ED4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5405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photorealistic rendering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…</a:t>
            </a:r>
            <a:endParaRPr lang="de-CH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3D69-16DA-46CF-BFCD-1A27B9377ED4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97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</a:t>
            </a:r>
            <a:r>
              <a:rPr lang="en-US" dirty="0" smtClean="0"/>
              <a:t>v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isualization 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&amp; 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processing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en-US" baseline="0" dirty="0" smtClean="0">
                <a:solidFill>
                  <a:schemeClr val="tx1"/>
                </a:solidFill>
                <a:latin typeface="+mn-lt"/>
              </a:rPr>
              <a:t> different geometry representations…</a:t>
            </a:r>
            <a:endParaRPr lang="en-US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3D69-16DA-46CF-BFCD-1A27B9377ED4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0076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k-buffer can be considered as the most preferred framework to ensure the correct depth order on a subset of all generated fragments…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3D69-16DA-46CF-BFCD-1A27B9377ED4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881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find out how we improve k-buffer methods in terms of performance, memory and quality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rasterizing scenes with high-depth-complexity, see you Tomorrow…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3D69-16DA-46CF-BFCD-1A27B9377ED4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7973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3D69-16DA-46CF-BFCD-1A27B9377ED4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757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075" y="2876549"/>
            <a:ext cx="10229850" cy="16303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1075" y="4581525"/>
            <a:ext cx="10229850" cy="1581150"/>
          </a:xfrm>
        </p:spPr>
        <p:txBody>
          <a:bodyPr/>
          <a:lstStyle>
            <a:lvl1pPr marL="0" indent="0" algn="ctr">
              <a:buNone/>
              <a:defRPr sz="2400" b="0" i="0">
                <a:latin typeface="Helvetica Light"/>
                <a:cs typeface="Helvetica Ligh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95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875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945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1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0000"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65125"/>
            <a:ext cx="476250" cy="749801"/>
          </a:xfrm>
          <a:prstGeom prst="rect">
            <a:avLst/>
          </a:prstGeom>
          <a:solidFill>
            <a:srgbClr val="F05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69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3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9" name="Rectangle 8"/>
          <p:cNvSpPr/>
          <p:nvPr userDrawn="1"/>
        </p:nvSpPr>
        <p:spPr>
          <a:xfrm>
            <a:off x="0" y="365125"/>
            <a:ext cx="476250" cy="749801"/>
          </a:xfrm>
          <a:prstGeom prst="rect">
            <a:avLst/>
          </a:prstGeom>
          <a:solidFill>
            <a:srgbClr val="F05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11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74650"/>
            <a:ext cx="11242676" cy="7402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5"/>
            <a:ext cx="476250" cy="749801"/>
          </a:xfrm>
          <a:prstGeom prst="rect">
            <a:avLst/>
          </a:prstGeom>
          <a:solidFill>
            <a:srgbClr val="F05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09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65125"/>
            <a:ext cx="476250" cy="749801"/>
          </a:xfrm>
          <a:prstGeom prst="rect">
            <a:avLst/>
          </a:prstGeom>
          <a:solidFill>
            <a:srgbClr val="F05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375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5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90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3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6250" y="365125"/>
            <a:ext cx="11239500" cy="749801"/>
          </a:xfrm>
          <a:prstGeom prst="rect">
            <a:avLst/>
          </a:prstGeom>
        </p:spPr>
        <p:txBody>
          <a:bodyPr vert="horz" lIns="180000" tIns="45720" rIns="18000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1825625"/>
            <a:ext cx="11239500" cy="4184650"/>
          </a:xfrm>
          <a:prstGeom prst="rect">
            <a:avLst/>
          </a:prstGeom>
        </p:spPr>
        <p:txBody>
          <a:bodyPr vert="horz" lIns="180000" tIns="45720" rIns="18000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078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Tahoma" panose="020B0604030504040204" pitchFamily="34" charset="0"/>
          <a:cs typeface="Helvetica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Improving </a:t>
            </a:r>
            <a:r>
              <a:rPr lang="en-US" i="1" dirty="0"/>
              <a:t>k</a:t>
            </a:r>
            <a:r>
              <a:rPr lang="en-US" dirty="0"/>
              <a:t>-buffer methods via Occupancy Maps</a:t>
            </a:r>
            <a:endParaRPr lang="de-CH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Andreas </a:t>
            </a:r>
            <a:r>
              <a:rPr lang="en-US" dirty="0"/>
              <a:t>A. </a:t>
            </a:r>
            <a:r>
              <a:rPr lang="en-US" dirty="0" err="1"/>
              <a:t>Vasilakis</a:t>
            </a:r>
            <a:r>
              <a:rPr lang="en-US" dirty="0"/>
              <a:t> and Georgios </a:t>
            </a:r>
            <a:r>
              <a:rPr lang="en-US" dirty="0" err="1"/>
              <a:t>Papaioannou</a:t>
            </a:r>
            <a:endParaRPr lang="en-US" dirty="0"/>
          </a:p>
          <a:p>
            <a:r>
              <a:rPr lang="en-US" dirty="0"/>
              <a:t>Dept. of Informatics, Athens University of Economics &amp; Business, Greece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>
                <a:latin typeface="Cambria" panose="02040503050406030204" pitchFamily="18" charset="0"/>
                <a:cs typeface="Helvetica" panose="020B0604020202020204" pitchFamily="34" charset="0"/>
              </a:rPr>
              <a:t>Multi-fragment Visibility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65" y="1361550"/>
            <a:ext cx="11239500" cy="923290"/>
          </a:xfr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de-CH" dirty="0">
                <a:latin typeface="Cambria" panose="02040503050406030204" pitchFamily="18" charset="0"/>
              </a:rPr>
              <a:t>A number of </a:t>
            </a:r>
            <a:r>
              <a:rPr lang="de-CH" i="1" dirty="0">
                <a:solidFill>
                  <a:srgbClr val="000000"/>
                </a:solidFill>
                <a:latin typeface="Cambria" panose="02040503050406030204" pitchFamily="18" charset="0"/>
              </a:rPr>
              <a:t>screen-space</a:t>
            </a:r>
            <a:r>
              <a:rPr lang="de-CH" i="1" dirty="0">
                <a:latin typeface="Cambria" panose="02040503050406030204" pitchFamily="18" charset="0"/>
              </a:rPr>
              <a:t> application</a:t>
            </a:r>
            <a:r>
              <a:rPr lang="de-CH" dirty="0">
                <a:latin typeface="Cambria" panose="02040503050406030204" pitchFamily="18" charset="0"/>
              </a:rPr>
              <a:t>s require </a:t>
            </a:r>
            <a:r>
              <a:rPr lang="en-US" dirty="0">
                <a:latin typeface="Cambria" panose="02040503050406030204" pitchFamily="18" charset="0"/>
              </a:rPr>
              <a:t>operations on more than one </a:t>
            </a:r>
            <a:r>
              <a:rPr lang="de-CH" dirty="0">
                <a:solidFill>
                  <a:srgbClr val="FF3F3F"/>
                </a:solidFill>
                <a:latin typeface="Cambria" panose="02040503050406030204" pitchFamily="18" charset="0"/>
              </a:rPr>
              <a:t>fragments</a:t>
            </a:r>
            <a:r>
              <a:rPr lang="de-CH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de-CH" dirty="0">
                <a:solidFill>
                  <a:srgbClr val="000000"/>
                </a:solidFill>
                <a:latin typeface="Cambria" panose="02040503050406030204" pitchFamily="18" charset="0"/>
              </a:rPr>
              <a:t>per</a:t>
            </a:r>
            <a:r>
              <a:rPr lang="de-CH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de-CH" dirty="0">
                <a:solidFill>
                  <a:srgbClr val="00B050"/>
                </a:solidFill>
                <a:latin typeface="Cambria" panose="02040503050406030204" pitchFamily="18" charset="0"/>
              </a:rPr>
              <a:t>pixel</a:t>
            </a:r>
            <a:r>
              <a:rPr lang="de-CH" dirty="0">
                <a:solidFill>
                  <a:srgbClr val="00000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23" y="2817977"/>
            <a:ext cx="8977984" cy="2629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Ορθογώνιο 3"/>
          <p:cNvSpPr/>
          <p:nvPr/>
        </p:nvSpPr>
        <p:spPr>
          <a:xfrm>
            <a:off x="4713233" y="5547668"/>
            <a:ext cx="2282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2400" dirty="0">
                <a:latin typeface="Cambria" panose="02040503050406030204" pitchFamily="18" charset="0"/>
              </a:rPr>
              <a:t>[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ray casting</a:t>
            </a:r>
            <a:r>
              <a:rPr lang="en-US" sz="2400" dirty="0">
                <a:latin typeface="Cambria" panose="020405030504060302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6951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300"/>
    </mc:Choice>
    <mc:Fallback>
      <p:transition advClick="0" advTm="63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>
                <a:latin typeface="Cambria" panose="02040503050406030204" pitchFamily="18" charset="0"/>
              </a:rPr>
              <a:t>Image-</a:t>
            </a:r>
            <a:r>
              <a:rPr lang="de-CH" dirty="0" err="1" smtClean="0">
                <a:latin typeface="Cambria" panose="02040503050406030204" pitchFamily="18" charset="0"/>
              </a:rPr>
              <a:t>based</a:t>
            </a:r>
            <a:r>
              <a:rPr lang="de-CH" dirty="0" smtClean="0">
                <a:latin typeface="Cambria" panose="02040503050406030204" pitchFamily="18" charset="0"/>
              </a:rPr>
              <a:t> </a:t>
            </a:r>
            <a:r>
              <a:rPr lang="de-CH" dirty="0" err="1" smtClean="0">
                <a:latin typeface="Cambria" panose="02040503050406030204" pitchFamily="18" charset="0"/>
              </a:rPr>
              <a:t>Applications</a:t>
            </a:r>
            <a:endParaRPr lang="de-CH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65" y="1361550"/>
            <a:ext cx="11239500" cy="556150"/>
          </a:xfr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Photorealistic Rendering</a:t>
            </a:r>
            <a:endParaRPr lang="de-CH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grpSp>
        <p:nvGrpSpPr>
          <p:cNvPr id="4" name="Ομάδα 3"/>
          <p:cNvGrpSpPr/>
          <p:nvPr/>
        </p:nvGrpSpPr>
        <p:grpSpPr>
          <a:xfrm>
            <a:off x="1770450" y="2303367"/>
            <a:ext cx="8615330" cy="3311958"/>
            <a:chOff x="1712250" y="2303367"/>
            <a:chExt cx="8615330" cy="3311958"/>
          </a:xfrm>
        </p:grpSpPr>
        <p:pic>
          <p:nvPicPr>
            <p:cNvPr id="7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0"/>
            <a:stretch/>
          </p:blipFill>
          <p:spPr>
            <a:xfrm>
              <a:off x="1712250" y="2303367"/>
              <a:ext cx="5644700" cy="28193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63" r="20075"/>
            <a:stretch/>
          </p:blipFill>
          <p:spPr>
            <a:xfrm>
              <a:off x="7663284" y="2303367"/>
              <a:ext cx="2664296" cy="2819386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/>
          </p:nvSpPr>
          <p:spPr>
            <a:xfrm>
              <a:off x="2865970" y="5153660"/>
              <a:ext cx="3337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sz="2400" dirty="0">
                  <a:latin typeface="Cambria" panose="02040503050406030204" pitchFamily="18" charset="0"/>
                </a:rPr>
                <a:t>[</a:t>
              </a:r>
              <a:r>
                <a:rPr lang="en-US" sz="2400" dirty="0">
                  <a:solidFill>
                    <a:srgbClr val="00B050"/>
                  </a:solidFill>
                  <a:latin typeface="Cambria" panose="02040503050406030204" pitchFamily="18" charset="0"/>
                </a:rPr>
                <a:t>global illumination</a:t>
              </a:r>
              <a:r>
                <a:rPr lang="en-US" sz="2400" dirty="0">
                  <a:latin typeface="Cambria" panose="02040503050406030204" pitchFamily="18" charset="0"/>
                </a:rPr>
                <a:t>]</a:t>
              </a:r>
            </a:p>
          </p:txBody>
        </p:sp>
        <p:sp>
          <p:nvSpPr>
            <p:cNvPr id="10" name="Rectangle 11"/>
            <p:cNvSpPr/>
            <p:nvPr/>
          </p:nvSpPr>
          <p:spPr>
            <a:xfrm>
              <a:off x="7487390" y="5101906"/>
              <a:ext cx="26002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ctr"/>
              <a:r>
                <a:rPr lang="en-US" sz="2400" dirty="0" smtClean="0">
                  <a:latin typeface="Cambria" panose="02040503050406030204" pitchFamily="18" charset="0"/>
                </a:rPr>
                <a:t>[</a:t>
              </a:r>
              <a:r>
                <a:rPr lang="en-US" sz="2400" dirty="0" smtClean="0">
                  <a:solidFill>
                    <a:srgbClr val="00B050"/>
                  </a:solidFill>
                  <a:latin typeface="Cambria" panose="02040503050406030204" pitchFamily="18" charset="0"/>
                </a:rPr>
                <a:t>transparency</a:t>
              </a:r>
              <a:r>
                <a:rPr lang="en-US" sz="2400" dirty="0" smtClean="0">
                  <a:latin typeface="Cambria" panose="02040503050406030204" pitchFamily="18" charset="0"/>
                </a:rPr>
                <a:t>]</a:t>
              </a:r>
              <a:endParaRPr lang="en-US" sz="24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26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300"/>
    </mc:Choice>
    <mc:Fallback>
      <p:transition advClick="0" advTm="23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Ορθογώνιο 18"/>
          <p:cNvSpPr/>
          <p:nvPr/>
        </p:nvSpPr>
        <p:spPr>
          <a:xfrm>
            <a:off x="1475873" y="2229852"/>
            <a:ext cx="9400673" cy="3513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>
                <a:latin typeface="Cambria" panose="02040503050406030204" pitchFamily="18" charset="0"/>
              </a:rPr>
              <a:t>Image-</a:t>
            </a:r>
            <a:r>
              <a:rPr lang="de-CH" dirty="0" err="1">
                <a:latin typeface="Cambria" panose="02040503050406030204" pitchFamily="18" charset="0"/>
              </a:rPr>
              <a:t>based</a:t>
            </a:r>
            <a:r>
              <a:rPr lang="de-CH" dirty="0">
                <a:latin typeface="Cambria" panose="02040503050406030204" pitchFamily="18" charset="0"/>
              </a:rPr>
              <a:t> </a:t>
            </a:r>
            <a:r>
              <a:rPr lang="de-CH" dirty="0" err="1">
                <a:latin typeface="Cambria" panose="02040503050406030204" pitchFamily="18" charset="0"/>
              </a:rPr>
              <a:t>Applications</a:t>
            </a:r>
            <a:endParaRPr lang="de-CH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65" y="1361550"/>
            <a:ext cx="11239500" cy="556150"/>
          </a:xfr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Visualization &amp; Processing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30" y="2540090"/>
            <a:ext cx="1789936" cy="2420888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82" y="2859562"/>
            <a:ext cx="2846090" cy="2276872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1859" y="2805405"/>
            <a:ext cx="2771800" cy="1890258"/>
          </a:xfrm>
          <a:prstGeom prst="rect">
            <a:avLst/>
          </a:prstGeom>
        </p:spPr>
      </p:pic>
      <p:sp>
        <p:nvSpPr>
          <p:cNvPr id="14" name="Rectangle 9"/>
          <p:cNvSpPr/>
          <p:nvPr/>
        </p:nvSpPr>
        <p:spPr>
          <a:xfrm>
            <a:off x="2189420" y="5163893"/>
            <a:ext cx="976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[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flow</a:t>
            </a:r>
            <a:r>
              <a:rPr lang="en-US" sz="2400" dirty="0" smtClean="0">
                <a:latin typeface="Cambria" panose="02040503050406030204" pitchFamily="18" charset="0"/>
              </a:rPr>
              <a:t>]</a:t>
            </a:r>
            <a:endParaRPr lang="en-US" sz="2400" dirty="0"/>
          </a:p>
        </p:txBody>
      </p:sp>
      <p:sp>
        <p:nvSpPr>
          <p:cNvPr id="15" name="Rectangle 10"/>
          <p:cNvSpPr/>
          <p:nvPr/>
        </p:nvSpPr>
        <p:spPr>
          <a:xfrm>
            <a:off x="3823155" y="5163893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[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molecular</a:t>
            </a:r>
            <a:r>
              <a:rPr lang="en-US" sz="2400" dirty="0">
                <a:latin typeface="Cambria" panose="02040503050406030204" pitchFamily="18" charset="0"/>
              </a:rPr>
              <a:t>]</a:t>
            </a:r>
            <a:endParaRPr lang="en-US" sz="2400" dirty="0"/>
          </a:p>
        </p:txBody>
      </p:sp>
      <p:sp>
        <p:nvSpPr>
          <p:cNvPr id="16" name="Rectangle 14"/>
          <p:cNvSpPr/>
          <p:nvPr/>
        </p:nvSpPr>
        <p:spPr>
          <a:xfrm>
            <a:off x="8152148" y="5163893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dirty="0">
                <a:latin typeface="Cambria" panose="02040503050406030204" pitchFamily="18" charset="0"/>
              </a:rPr>
              <a:t> [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solid</a:t>
            </a:r>
            <a:r>
              <a:rPr lang="en-US" sz="2400" dirty="0">
                <a:latin typeface="Cambria" panose="02040503050406030204" pitchFamily="18" charset="0"/>
              </a:rPr>
              <a:t>]</a:t>
            </a:r>
          </a:p>
        </p:txBody>
      </p:sp>
      <p:pic>
        <p:nvPicPr>
          <p:cNvPr id="17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01" y="2577646"/>
            <a:ext cx="2689232" cy="238333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77065" y="5163893"/>
            <a:ext cx="931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[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hair</a:t>
            </a:r>
            <a:r>
              <a:rPr lang="en-US" sz="2400" dirty="0" smtClean="0">
                <a:latin typeface="Cambria" panose="02040503050406030204" pitchFamily="18" charset="0"/>
              </a:rPr>
              <a:t>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811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300"/>
    </mc:Choice>
    <mc:Fallback>
      <p:transition advClick="0" advTm="33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Ορθογώνιο 39"/>
          <p:cNvSpPr/>
          <p:nvPr/>
        </p:nvSpPr>
        <p:spPr>
          <a:xfrm>
            <a:off x="2260600" y="2184400"/>
            <a:ext cx="7572948" cy="37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>
                <a:latin typeface="Cambria" panose="02040503050406030204" pitchFamily="18" charset="0"/>
              </a:rPr>
              <a:t>Multi-fragment Rendering Solutions</a:t>
            </a:r>
            <a:endParaRPr lang="de-CH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65" y="1361550"/>
            <a:ext cx="11239500" cy="556150"/>
          </a:xfr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/>
            <a:r>
              <a:rPr lang="en-US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k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-buffer methods:	 </a:t>
            </a:r>
            <a:r>
              <a:rPr lang="en-US" b="1" dirty="0">
                <a:latin typeface="Cambria" panose="02040503050406030204" pitchFamily="18" charset="0"/>
              </a:rPr>
              <a:t>Store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&amp; </a:t>
            </a:r>
            <a:r>
              <a:rPr lang="en-US" b="1" dirty="0">
                <a:latin typeface="Cambria" panose="02040503050406030204" pitchFamily="18" charset="0"/>
              </a:rPr>
              <a:t>Sort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[</a:t>
            </a:r>
            <a:r>
              <a:rPr lang="en-US" i="1" dirty="0">
                <a:solidFill>
                  <a:srgbClr val="00B050"/>
                </a:solidFill>
                <a:latin typeface="Cambria" panose="02040503050406030204" pitchFamily="18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</a:rPr>
              <a:t>-closest</a:t>
            </a:r>
            <a:r>
              <a:rPr lang="en-US" dirty="0">
                <a:latin typeface="Cambria" panose="02040503050406030204" pitchFamily="18" charset="0"/>
              </a:rPr>
              <a:t>] fragments</a:t>
            </a:r>
            <a:endParaRPr lang="en-US" b="1" dirty="0">
              <a:latin typeface="Cambria" panose="02040503050406030204" pitchFamily="18" charset="0"/>
            </a:endParaRPr>
          </a:p>
          <a:p>
            <a:pPr marL="342900" indent="-342900"/>
            <a:endParaRPr lang="en-US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2923439" y="2256725"/>
            <a:ext cx="6044109" cy="3510978"/>
            <a:chOff x="1434472" y="2197731"/>
            <a:chExt cx="6044109" cy="3510978"/>
          </a:xfrm>
        </p:grpSpPr>
        <p:pic>
          <p:nvPicPr>
            <p:cNvPr id="21" name="Picture 3" descr="C:\Users\abasilak\Dropbox\abasilak\K-buffer using max-heap\figures\intro\dragon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413" y="2409789"/>
              <a:ext cx="4225816" cy="298154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sysDash"/>
            </a:ln>
            <a:effectLst/>
          </p:spPr>
        </p:pic>
        <p:cxnSp>
          <p:nvCxnSpPr>
            <p:cNvPr id="22" name="Straight Arrow Connector 33"/>
            <p:cNvCxnSpPr/>
            <p:nvPr/>
          </p:nvCxnSpPr>
          <p:spPr>
            <a:xfrm>
              <a:off x="1989036" y="4339584"/>
              <a:ext cx="4436529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34"/>
            <p:cNvGrpSpPr/>
            <p:nvPr/>
          </p:nvGrpSpPr>
          <p:grpSpPr>
            <a:xfrm>
              <a:off x="1674907" y="2326857"/>
              <a:ext cx="311218" cy="3081475"/>
              <a:chOff x="914400" y="771402"/>
              <a:chExt cx="575295" cy="5696196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30" name="Rectangle 41"/>
              <p:cNvSpPr/>
              <p:nvPr/>
            </p:nvSpPr>
            <p:spPr>
              <a:xfrm>
                <a:off x="914400" y="3623677"/>
                <a:ext cx="575295" cy="562098"/>
              </a:xfrm>
              <a:prstGeom prst="rect">
                <a:avLst/>
              </a:prstGeom>
              <a:grpFill/>
              <a:ln w="1270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42"/>
              <p:cNvSpPr/>
              <p:nvPr/>
            </p:nvSpPr>
            <p:spPr>
              <a:xfrm>
                <a:off x="914400" y="3053222"/>
                <a:ext cx="575295" cy="562098"/>
              </a:xfrm>
              <a:prstGeom prst="rect">
                <a:avLst/>
              </a:prstGeom>
              <a:grpFill/>
              <a:ln w="1270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43"/>
              <p:cNvSpPr/>
              <p:nvPr/>
            </p:nvSpPr>
            <p:spPr>
              <a:xfrm>
                <a:off x="914400" y="5905500"/>
                <a:ext cx="575295" cy="562098"/>
              </a:xfrm>
              <a:prstGeom prst="rect">
                <a:avLst/>
              </a:prstGeom>
              <a:grpFill/>
              <a:ln w="1270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44"/>
              <p:cNvSpPr/>
              <p:nvPr/>
            </p:nvSpPr>
            <p:spPr>
              <a:xfrm>
                <a:off x="914400" y="5335042"/>
                <a:ext cx="575295" cy="562098"/>
              </a:xfrm>
              <a:prstGeom prst="rect">
                <a:avLst/>
              </a:prstGeom>
              <a:grpFill/>
              <a:ln w="1270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45"/>
              <p:cNvSpPr/>
              <p:nvPr/>
            </p:nvSpPr>
            <p:spPr>
              <a:xfrm>
                <a:off x="914400" y="4764587"/>
                <a:ext cx="575295" cy="562098"/>
              </a:xfrm>
              <a:prstGeom prst="rect">
                <a:avLst/>
              </a:prstGeom>
              <a:grpFill/>
              <a:ln w="1270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46"/>
              <p:cNvSpPr/>
              <p:nvPr/>
            </p:nvSpPr>
            <p:spPr>
              <a:xfrm>
                <a:off x="914400" y="4194132"/>
                <a:ext cx="575295" cy="562098"/>
              </a:xfrm>
              <a:prstGeom prst="rect">
                <a:avLst/>
              </a:prstGeom>
              <a:grpFill/>
              <a:ln w="1270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47"/>
              <p:cNvSpPr/>
              <p:nvPr/>
            </p:nvSpPr>
            <p:spPr>
              <a:xfrm>
                <a:off x="914400" y="2482767"/>
                <a:ext cx="575295" cy="562098"/>
              </a:xfrm>
              <a:prstGeom prst="rect">
                <a:avLst/>
              </a:prstGeom>
              <a:grpFill/>
              <a:ln w="1270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 48"/>
              <p:cNvSpPr/>
              <p:nvPr/>
            </p:nvSpPr>
            <p:spPr>
              <a:xfrm>
                <a:off x="914400" y="1912312"/>
                <a:ext cx="575295" cy="562098"/>
              </a:xfrm>
              <a:prstGeom prst="rect">
                <a:avLst/>
              </a:prstGeom>
              <a:grpFill/>
              <a:ln w="1270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49"/>
              <p:cNvSpPr/>
              <p:nvPr/>
            </p:nvSpPr>
            <p:spPr>
              <a:xfrm>
                <a:off x="914400" y="1341857"/>
                <a:ext cx="575295" cy="562098"/>
              </a:xfrm>
              <a:prstGeom prst="rect">
                <a:avLst/>
              </a:prstGeom>
              <a:grpFill/>
              <a:ln w="1270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angle 50"/>
              <p:cNvSpPr/>
              <p:nvPr/>
            </p:nvSpPr>
            <p:spPr>
              <a:xfrm>
                <a:off x="914400" y="771402"/>
                <a:ext cx="575295" cy="562098"/>
              </a:xfrm>
              <a:prstGeom prst="rect">
                <a:avLst/>
              </a:prstGeom>
              <a:grpFill/>
              <a:ln w="1270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Flowchart: Connector 38"/>
            <p:cNvSpPr/>
            <p:nvPr/>
          </p:nvSpPr>
          <p:spPr>
            <a:xfrm rot="21041315">
              <a:off x="4493241" y="4281588"/>
              <a:ext cx="105370" cy="10537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4032" y="2197731"/>
              <a:ext cx="1905000" cy="9525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434472" y="5339377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pixels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41" name="Multiply 51"/>
            <p:cNvSpPr/>
            <p:nvPr/>
          </p:nvSpPr>
          <p:spPr>
            <a:xfrm>
              <a:off x="4715513" y="4254913"/>
              <a:ext cx="156163" cy="161512"/>
            </a:xfrm>
            <a:prstGeom prst="mathMultipl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Multiply 51"/>
            <p:cNvSpPr/>
            <p:nvPr/>
          </p:nvSpPr>
          <p:spPr>
            <a:xfrm>
              <a:off x="5490213" y="4254913"/>
              <a:ext cx="156163" cy="161512"/>
            </a:xfrm>
            <a:prstGeom prst="mathMultipl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Multiply 51"/>
            <p:cNvSpPr/>
            <p:nvPr/>
          </p:nvSpPr>
          <p:spPr>
            <a:xfrm>
              <a:off x="5604513" y="4254913"/>
              <a:ext cx="156163" cy="161512"/>
            </a:xfrm>
            <a:prstGeom prst="mathMultipl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Multiply 51"/>
            <p:cNvSpPr/>
            <p:nvPr/>
          </p:nvSpPr>
          <p:spPr>
            <a:xfrm>
              <a:off x="5995038" y="4254913"/>
              <a:ext cx="156163" cy="161512"/>
            </a:xfrm>
            <a:prstGeom prst="mathMultipl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798503" y="3127651"/>
              <a:ext cx="6800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" panose="02040503050406030204" pitchFamily="18" charset="0"/>
                </a:rPr>
                <a:t>k</a:t>
              </a:r>
              <a:r>
                <a:rPr lang="en-US" sz="2000" dirty="0" smtClean="0">
                  <a:latin typeface="Cambria" panose="02040503050406030204" pitchFamily="18" charset="0"/>
                </a:rPr>
                <a:t>=4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46" name="Flowchart: Connector 38"/>
            <p:cNvSpPr/>
            <p:nvPr/>
          </p:nvSpPr>
          <p:spPr>
            <a:xfrm rot="21041315">
              <a:off x="3659804" y="4281588"/>
              <a:ext cx="105370" cy="10537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lowchart: Connector 38"/>
            <p:cNvSpPr/>
            <p:nvPr/>
          </p:nvSpPr>
          <p:spPr>
            <a:xfrm rot="21041315">
              <a:off x="3474066" y="4281588"/>
              <a:ext cx="105370" cy="10537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lowchart: Connector 38"/>
            <p:cNvSpPr/>
            <p:nvPr/>
          </p:nvSpPr>
          <p:spPr>
            <a:xfrm rot="21041315">
              <a:off x="2588240" y="4281588"/>
              <a:ext cx="105370" cy="10537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16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300"/>
    </mc:Choice>
    <mc:Fallback>
      <p:transition advClick="0" advTm="73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SP3: Rendering and </a:t>
            </a:r>
            <a:r>
              <a:rPr lang="en-US" dirty="0" smtClean="0">
                <a:latin typeface="Cambria" panose="02040503050406030204" pitchFamily="18" charset="0"/>
              </a:rPr>
              <a:t>Images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65" y="1361550"/>
            <a:ext cx="11239500" cy="556150"/>
          </a:xfr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i="1" dirty="0">
                <a:latin typeface="Cambria" panose="02040503050406030204" pitchFamily="18" charset="0"/>
              </a:rPr>
              <a:t>Tuesday May 5, 2015 </a:t>
            </a:r>
            <a:r>
              <a:rPr lang="en-US" dirty="0" smtClean="0">
                <a:latin typeface="Cambria" panose="02040503050406030204" pitchFamily="18" charset="0"/>
              </a:rPr>
              <a:t>[</a:t>
            </a:r>
            <a:r>
              <a:rPr lang="en-US" i="1" dirty="0" smtClean="0">
                <a:latin typeface="Cambria" panose="02040503050406030204" pitchFamily="18" charset="0"/>
              </a:rPr>
              <a:t>14:20 </a:t>
            </a:r>
            <a:r>
              <a:rPr lang="en-US" i="1" dirty="0">
                <a:latin typeface="Cambria" panose="02040503050406030204" pitchFamily="18" charset="0"/>
              </a:rPr>
              <a:t>- </a:t>
            </a:r>
            <a:r>
              <a:rPr lang="en-US" i="1" dirty="0" smtClean="0">
                <a:latin typeface="Cambria" panose="02040503050406030204" pitchFamily="18" charset="0"/>
              </a:rPr>
              <a:t>16:00</a:t>
            </a:r>
            <a:r>
              <a:rPr lang="en-US" dirty="0" smtClean="0">
                <a:latin typeface="Cambria" panose="02040503050406030204" pitchFamily="18" charset="0"/>
              </a:rPr>
              <a:t>]</a:t>
            </a:r>
            <a:r>
              <a:rPr lang="en-US" i="1" dirty="0" smtClean="0">
                <a:latin typeface="Cambria" panose="02040503050406030204" pitchFamily="18" charset="0"/>
              </a:rPr>
              <a:t> @</a:t>
            </a:r>
            <a:r>
              <a:rPr lang="en-US" i="1" dirty="0" err="1" smtClean="0">
                <a:latin typeface="Cambria" panose="02040503050406030204" pitchFamily="18" charset="0"/>
              </a:rPr>
              <a:t>Vortragssaal</a:t>
            </a:r>
            <a:r>
              <a:rPr lang="en-US" i="1" dirty="0" smtClean="0">
                <a:latin typeface="Cambria" panose="02040503050406030204" pitchFamily="18" charset="0"/>
              </a:rPr>
              <a:t> Room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44" y="2339315"/>
            <a:ext cx="3117272" cy="311727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12" y="2594145"/>
            <a:ext cx="3117272" cy="311727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940" y="2534079"/>
            <a:ext cx="2727744" cy="27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0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4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187</Words>
  <Application>Microsoft Office PowerPoint</Application>
  <PresentationFormat>Ευρεία οθόνη</PresentationFormat>
  <Paragraphs>35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</vt:lpstr>
      <vt:lpstr>Helvetica</vt:lpstr>
      <vt:lpstr>Helvetica Light</vt:lpstr>
      <vt:lpstr>Tahoma</vt:lpstr>
      <vt:lpstr>Times New Roman</vt:lpstr>
      <vt:lpstr>Office Theme</vt:lpstr>
      <vt:lpstr>Improving k-buffer methods via Occupancy Maps</vt:lpstr>
      <vt:lpstr>Multi-fragment Visibility Determination</vt:lpstr>
      <vt:lpstr>Image-based Applications</vt:lpstr>
      <vt:lpstr>Image-based Applications</vt:lpstr>
      <vt:lpstr>Multi-fragment Rendering Solutions</vt:lpstr>
      <vt:lpstr>SP3: Rendering and Images</vt:lpstr>
      <vt:lpstr>Παρουσίαση του PowerPoint</vt:lpstr>
    </vt:vector>
  </TitlesOfParts>
  <Company>DRZ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Marra  Alessia</dc:creator>
  <cp:lastModifiedBy>Andreas Vasilakis</cp:lastModifiedBy>
  <cp:revision>50</cp:revision>
  <dcterms:created xsi:type="dcterms:W3CDTF">2015-03-02T13:48:54Z</dcterms:created>
  <dcterms:modified xsi:type="dcterms:W3CDTF">2015-04-17T11:24:39Z</dcterms:modified>
</cp:coreProperties>
</file>