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82" r:id="rId14"/>
    <p:sldId id="271" r:id="rId15"/>
    <p:sldId id="272" r:id="rId16"/>
    <p:sldId id="273" r:id="rId17"/>
    <p:sldId id="274" r:id="rId18"/>
    <p:sldId id="275" r:id="rId19"/>
    <p:sldId id="276" r:id="rId20"/>
    <p:sldId id="288" r:id="rId21"/>
    <p:sldId id="280" r:id="rId22"/>
    <p:sldId id="287" r:id="rId23"/>
    <p:sldId id="286" r:id="rId24"/>
    <p:sldId id="279" r:id="rId25"/>
    <p:sldId id="285" r:id="rId26"/>
    <p:sldId id="278" r:id="rId27"/>
    <p:sldId id="281" r:id="rId28"/>
    <p:sldId id="283" r:id="rId29"/>
    <p:sldId id="284" r:id="rId30"/>
    <p:sldId id="259" r:id="rId31"/>
    <p:sldId id="289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05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18" autoAdjust="0"/>
    <p:restoredTop sz="96512" autoAdjust="0"/>
  </p:normalViewPr>
  <p:slideViewPr>
    <p:cSldViewPr snapToGrid="0">
      <p:cViewPr varScale="1">
        <p:scale>
          <a:sx n="145" d="100"/>
          <a:sy n="145" d="100"/>
        </p:scale>
        <p:origin x="160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6C6D3-E19D-4DF8-9700-EF35BFA83A8B}" type="datetimeFigureOut">
              <a:rPr lang="de-CH" smtClean="0"/>
              <a:t>11.05.2015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3D69-16DA-46CF-BFCD-1A27B9377ED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31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2876549"/>
            <a:ext cx="10229850" cy="16303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075" y="4581525"/>
            <a:ext cx="10229850" cy="1581150"/>
          </a:xfrm>
        </p:spPr>
        <p:txBody>
          <a:bodyPr/>
          <a:lstStyle>
            <a:lvl1pPr marL="0" indent="0" algn="ctr">
              <a:buNone/>
              <a:defRPr sz="2400" b="0" i="0">
                <a:latin typeface="Helvetica Light"/>
                <a:cs typeface="Helvetica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95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87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945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0000"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607" y="1269571"/>
            <a:ext cx="11239500" cy="4184650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4" name="Εικόνα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/>
          <a:stretch/>
        </p:blipFill>
        <p:spPr>
          <a:xfrm>
            <a:off x="10600580" y="6273285"/>
            <a:ext cx="1325880" cy="56328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CC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32" y="400709"/>
            <a:ext cx="699250" cy="6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39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3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9" name="Rectangle 8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115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374650"/>
            <a:ext cx="11242676" cy="740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11" name="Rectangle 10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091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3755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3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90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3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250" y="365125"/>
            <a:ext cx="11239500" cy="749801"/>
          </a:xfrm>
          <a:prstGeom prst="rect">
            <a:avLst/>
          </a:prstGeom>
        </p:spPr>
        <p:txBody>
          <a:bodyPr vert="horz" lIns="180000" tIns="45720" rIns="18000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1825625"/>
            <a:ext cx="11239500" cy="4184650"/>
          </a:xfrm>
          <a:prstGeom prst="rect">
            <a:avLst/>
          </a:prstGeom>
        </p:spPr>
        <p:txBody>
          <a:bodyPr vert="horz" lIns="180000" tIns="45720" rIns="18000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07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Tahoma" panose="020B0604030504040204" pitchFamily="34" charset="0"/>
          <a:cs typeface="Helvetic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4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l-GR" sz="4000" dirty="0" smtClean="0">
                <a:latin typeface="Cambria" panose="02040503050406030204" pitchFamily="18" charset="0"/>
              </a:rPr>
              <a:t>5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all</a:t>
            </a:r>
            <a:r>
              <a:rPr lang="en-US" sz="2400" dirty="0" smtClean="0">
                <a:latin typeface="Cambria" panose="02040503050406030204" pitchFamily="18" charset="0"/>
              </a:rPr>
              <a:t>] fragments </a:t>
            </a:r>
            <a:r>
              <a:rPr lang="en-US" sz="2400" i="1" dirty="0" smtClean="0">
                <a:latin typeface="Cambria" panose="02040503050406030204" pitchFamily="18" charset="0"/>
              </a:rPr>
              <a:t>then </a:t>
            </a:r>
            <a:r>
              <a:rPr lang="en-US" sz="2400" b="1" dirty="0" smtClean="0">
                <a:latin typeface="Cambria" panose="02040503050406030204" pitchFamily="18" charset="0"/>
              </a:rPr>
              <a:t>Select &amp; Sort</a:t>
            </a:r>
            <a:r>
              <a:rPr lang="en-US" sz="2400" dirty="0" smtClean="0">
                <a:latin typeface="Cambria" panose="02040503050406030204" pitchFamily="18" charset="0"/>
              </a:rPr>
              <a:t> 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ones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23" name="Ορθογώνιο 22"/>
          <p:cNvSpPr/>
          <p:nvPr/>
        </p:nvSpPr>
        <p:spPr>
          <a:xfrm>
            <a:off x="2035969" y="4121944"/>
            <a:ext cx="1804987" cy="1952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n-US" sz="4000" dirty="0" smtClean="0">
                <a:latin typeface="Cambria" panose="02040503050406030204" pitchFamily="18" charset="0"/>
              </a:rPr>
              <a:t>6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all</a:t>
            </a:r>
            <a:r>
              <a:rPr lang="en-US" sz="2400" dirty="0" smtClean="0">
                <a:latin typeface="Cambria" panose="02040503050406030204" pitchFamily="18" charset="0"/>
              </a:rPr>
              <a:t>] fragments </a:t>
            </a:r>
            <a:r>
              <a:rPr lang="en-US" sz="2400" i="1" dirty="0" smtClean="0">
                <a:latin typeface="Cambria" panose="02040503050406030204" pitchFamily="18" charset="0"/>
              </a:rPr>
              <a:t>then </a:t>
            </a:r>
            <a:r>
              <a:rPr lang="en-US" sz="2400" b="1" dirty="0" smtClean="0">
                <a:latin typeface="Cambria" panose="02040503050406030204" pitchFamily="18" charset="0"/>
              </a:rPr>
              <a:t>Select &amp; Sort</a:t>
            </a:r>
            <a:r>
              <a:rPr lang="en-US" sz="2400" dirty="0" smtClean="0">
                <a:latin typeface="Cambria" panose="02040503050406030204" pitchFamily="18" charset="0"/>
              </a:rPr>
              <a:t> 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ones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472" y="2041761"/>
            <a:ext cx="52274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Limitations: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[Salvi11,Yu12]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A-buffer construction</a:t>
            </a:r>
          </a:p>
        </p:txBody>
      </p:sp>
      <p:sp>
        <p:nvSpPr>
          <p:cNvPr id="23" name="Ορθογώνιο 22"/>
          <p:cNvSpPr/>
          <p:nvPr/>
        </p:nvSpPr>
        <p:spPr>
          <a:xfrm>
            <a:off x="2035969" y="4121944"/>
            <a:ext cx="1804987" cy="1952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n-US" sz="4000" dirty="0" smtClean="0">
                <a:latin typeface="Cambria" panose="02040503050406030204" pitchFamily="18" charset="0"/>
              </a:rPr>
              <a:t>8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i="1" baseline="30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+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 [Vasilakis14,Vasilakis15]: 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fragments </a:t>
            </a:r>
            <a:r>
              <a:rPr lang="en-US" sz="2400" i="1" dirty="0" smtClean="0">
                <a:latin typeface="Cambria" panose="02040503050406030204" pitchFamily="18" charset="0"/>
              </a:rPr>
              <a:t>then</a:t>
            </a:r>
            <a:r>
              <a:rPr lang="en-US" sz="2400" dirty="0" smtClean="0">
                <a:latin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</a:rPr>
              <a:t>Sort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them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1821" y="2048111"/>
            <a:ext cx="5791379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Concurrently discards </a:t>
            </a:r>
            <a:r>
              <a:rPr lang="en-US" i="1" dirty="0">
                <a:latin typeface="Cambria" panose="02040503050406030204" pitchFamily="18" charset="0"/>
              </a:rPr>
              <a:t>an incoming fragment that is farther from all currently maintained fragments </a:t>
            </a:r>
            <a:r>
              <a:rPr lang="en-US" i="1" dirty="0" smtClean="0">
                <a:latin typeface="Cambria" panose="02040503050406030204" pitchFamily="18" charset="0"/>
              </a:rPr>
              <a:t>(using max element)</a:t>
            </a:r>
            <a:r>
              <a:rPr lang="en-US" dirty="0" smtClean="0">
                <a:latin typeface="Cambria" panose="02040503050406030204" pitchFamily="18" charset="0"/>
              </a:rPr>
              <a:t>.</a:t>
            </a:r>
          </a:p>
          <a:p>
            <a:pPr algn="just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n-US" sz="4000" dirty="0" smtClean="0">
                <a:latin typeface="Cambria" panose="02040503050406030204" pitchFamily="18" charset="0"/>
              </a:rPr>
              <a:t>8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/>
            <a:r>
              <a:rPr lang="en-US" sz="2400" i="1" dirty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i="1" baseline="30000" dirty="0">
                <a:solidFill>
                  <a:srgbClr val="0070C0"/>
                </a:solidFill>
                <a:latin typeface="Cambria" panose="020405030504060302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</a:rPr>
              <a:t>-buffer [Vasilakis14,Vasilakis15]:     </a:t>
            </a:r>
            <a:r>
              <a:rPr lang="en-US" sz="2400" b="1" dirty="0">
                <a:latin typeface="Cambria" panose="02040503050406030204" pitchFamily="18" charset="0"/>
              </a:rPr>
              <a:t>Store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[</a:t>
            </a:r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>
                <a:latin typeface="Cambria" panose="02040503050406030204" pitchFamily="18" charset="0"/>
              </a:rPr>
              <a:t>] fragments </a:t>
            </a:r>
            <a:r>
              <a:rPr lang="en-US" sz="2400" i="1" dirty="0">
                <a:latin typeface="Cambria" panose="02040503050406030204" pitchFamily="18" charset="0"/>
              </a:rPr>
              <a:t>then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</a:rPr>
              <a:t>Sort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them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1821" y="2048111"/>
            <a:ext cx="5791379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Concurrently discards </a:t>
            </a:r>
            <a:r>
              <a:rPr lang="en-US" i="1" dirty="0">
                <a:latin typeface="Cambria" panose="02040503050406030204" pitchFamily="18" charset="0"/>
              </a:rPr>
              <a:t>an incoming fragment that is farther from all currently maintained fragments </a:t>
            </a:r>
            <a:r>
              <a:rPr lang="en-US" i="1" dirty="0" smtClean="0">
                <a:latin typeface="Cambria" panose="02040503050406030204" pitchFamily="18" charset="0"/>
              </a:rPr>
              <a:t>(using max element)</a:t>
            </a:r>
            <a:r>
              <a:rPr lang="en-US" dirty="0" smtClean="0">
                <a:latin typeface="Cambria" panose="02040503050406030204" pitchFamily="18" charset="0"/>
              </a:rPr>
              <a:t>.</a:t>
            </a: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Limitations: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Depends on the </a:t>
            </a:r>
            <a:r>
              <a:rPr lang="en-US" sz="2000" dirty="0" smtClean="0">
                <a:latin typeface="Cambria" panose="02040503050406030204" pitchFamily="18" charset="0"/>
              </a:rPr>
              <a:t>fragment </a:t>
            </a:r>
            <a:r>
              <a:rPr lang="en-US" sz="2000" dirty="0">
                <a:latin typeface="Cambria" panose="02040503050406030204" pitchFamily="18" charset="0"/>
              </a:rPr>
              <a:t>arrival </a:t>
            </a:r>
            <a:r>
              <a:rPr lang="en-US" sz="2000" dirty="0" smtClean="0">
                <a:latin typeface="Cambria" panose="02040503050406030204" pitchFamily="18" charset="0"/>
              </a:rPr>
              <a:t>order.</a:t>
            </a:r>
            <a:endParaRPr lang="en-US" sz="2000" dirty="0">
              <a:latin typeface="Cambria" panose="020405030504060302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Requires </a:t>
            </a:r>
            <a:r>
              <a:rPr lang="en-US" sz="2000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-buffer 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be 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initially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filled.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Fragment elimination is performed inside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pixel </a:t>
            </a:r>
            <a:r>
              <a:rPr lang="en-US" sz="2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shader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(not hardware-accelerated).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88214" y="19334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Novel Fragment Culling (1)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Ideal</a:t>
            </a:r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 solution:	    </a:t>
            </a:r>
            <a:r>
              <a:rPr lang="en-US" sz="2400" b="1" dirty="0" smtClean="0">
                <a:latin typeface="Cambria" panose="02040503050406030204" pitchFamily="18" charset="0"/>
              </a:rPr>
              <a:t>Find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en-US" sz="2400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th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 fragment</a:t>
            </a:r>
            <a:r>
              <a:rPr lang="en-US" sz="2400" dirty="0" smtClean="0">
                <a:latin typeface="Cambria" panose="02040503050406030204" pitchFamily="18" charset="0"/>
              </a:rPr>
              <a:t>] </a:t>
            </a:r>
            <a:r>
              <a:rPr lang="en-US" sz="2400" i="1" dirty="0" smtClean="0">
                <a:latin typeface="Cambria" panose="02040503050406030204" pitchFamily="18" charset="0"/>
              </a:rPr>
              <a:t>then</a:t>
            </a:r>
            <a:r>
              <a:rPr lang="en-US" sz="2400" dirty="0" smtClean="0"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latin typeface="Cambria" panose="02040503050406030204" pitchFamily="18" charset="0"/>
              </a:rPr>
              <a:t>Cull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farthest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them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36"/>
          <p:cNvCxnSpPr/>
          <p:nvPr/>
        </p:nvCxnSpPr>
        <p:spPr>
          <a:xfrm>
            <a:off x="3782631" y="4080609"/>
            <a:ext cx="0" cy="260682"/>
          </a:xfrm>
          <a:prstGeom prst="line">
            <a:avLst/>
          </a:prstGeom>
          <a:ln w="12700" cmpd="sng">
            <a:solidFill>
              <a:srgbClr val="FF0000"/>
            </a:solidFill>
            <a:headEnd type="diamond" w="med" len="med"/>
            <a:tailEnd type="diamond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9942" y="2040173"/>
            <a:ext cx="6086222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endParaRPr lang="en-US" sz="1200" dirty="0" smtClean="0">
              <a:latin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</a:rPr>
              <a:t>perform 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extra geometry 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</a:rPr>
              <a:t>pass to 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compute </a:t>
            </a:r>
            <a:r>
              <a:rPr lang="en-US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-</a:t>
            </a:r>
            <a:r>
              <a:rPr lang="en-US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th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fragment.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</a:rPr>
              <a:t>-buffer construction</a:t>
            </a:r>
            <a:r>
              <a:rPr lang="el-GR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</a:rPr>
              <a:t>with depth testing enabled</a:t>
            </a: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ctr"/>
            <a:r>
              <a:rPr lang="en-US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free from all previous limitations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!!!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Ομάδα 19"/>
          <p:cNvGrpSpPr/>
          <p:nvPr/>
        </p:nvGrpSpPr>
        <p:grpSpPr>
          <a:xfrm>
            <a:off x="6355242" y="3343928"/>
            <a:ext cx="4908791" cy="1173791"/>
            <a:chOff x="6679092" y="3680478"/>
            <a:chExt cx="4908791" cy="1173791"/>
          </a:xfrm>
        </p:grpSpPr>
        <p:sp>
          <p:nvSpPr>
            <p:cNvPr id="14" name="Oval 65"/>
            <p:cNvSpPr/>
            <p:nvPr/>
          </p:nvSpPr>
          <p:spPr>
            <a:xfrm>
              <a:off x="6753879" y="4596685"/>
              <a:ext cx="149228" cy="14993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8" name="Εικόνα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9092" y="3680478"/>
              <a:ext cx="4908791" cy="1173791"/>
            </a:xfrm>
            <a:prstGeom prst="rect">
              <a:avLst/>
            </a:prstGeom>
          </p:spPr>
        </p:pic>
        <p:sp>
          <p:nvSpPr>
            <p:cNvPr id="15" name="Oval 66"/>
            <p:cNvSpPr/>
            <p:nvPr/>
          </p:nvSpPr>
          <p:spPr>
            <a:xfrm>
              <a:off x="9954872" y="4596685"/>
              <a:ext cx="149228" cy="14993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7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Novel Fragment Culling </a:t>
            </a:r>
            <a:r>
              <a:rPr lang="en-US" sz="4000" dirty="0" smtClean="0">
                <a:latin typeface="Cambria" panose="02040503050406030204" pitchFamily="18" charset="0"/>
              </a:rPr>
              <a:t>(2)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Approximate Solution:	    	</a:t>
            </a:r>
            <a:r>
              <a:rPr lang="en-US" sz="2400" b="1" dirty="0" smtClean="0">
                <a:latin typeface="Cambria" panose="02040503050406030204" pitchFamily="18" charset="0"/>
              </a:rPr>
              <a:t>Exploit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fragment occupancy maps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951" y="2041761"/>
            <a:ext cx="608142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Perform </a:t>
            </a:r>
            <a:r>
              <a:rPr lang="en-US" i="1" dirty="0">
                <a:latin typeface="Cambria" panose="02040503050406030204" pitchFamily="18" charset="0"/>
              </a:rPr>
              <a:t>early-z culling with </a:t>
            </a:r>
            <a:r>
              <a:rPr lang="en-US" i="1" dirty="0" smtClean="0">
                <a:latin typeface="Cambria" panose="02040503050406030204" pitchFamily="18" charset="0"/>
              </a:rPr>
              <a:t>the </a:t>
            </a:r>
            <a:r>
              <a:rPr lang="en-US" i="1" dirty="0" err="1" smtClean="0">
                <a:latin typeface="Cambria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" panose="02040503050406030204" pitchFamily="18" charset="0"/>
              </a:rPr>
              <a:t>a</a:t>
            </a:r>
            <a:r>
              <a:rPr lang="en-US" i="1" dirty="0" err="1" smtClean="0">
                <a:latin typeface="Cambria" panose="02040503050406030204" pitchFamily="18" charset="0"/>
              </a:rPr>
              <a:t>-th</a:t>
            </a:r>
            <a:r>
              <a:rPr lang="en-US" i="1" dirty="0" smtClean="0">
                <a:latin typeface="Cambria" panose="02040503050406030204" pitchFamily="18" charset="0"/>
              </a:rPr>
              <a:t> fragment, </a:t>
            </a:r>
            <a:r>
              <a:rPr lang="en-US" i="1" dirty="0">
                <a:latin typeface="Cambria" panose="02040503050406030204" pitchFamily="18" charset="0"/>
              </a:rPr>
              <a:t>nearest largest to the actual k-</a:t>
            </a:r>
            <a:r>
              <a:rPr lang="en-US" i="1" dirty="0" err="1">
                <a:latin typeface="Cambria" panose="02040503050406030204" pitchFamily="18" charset="0"/>
              </a:rPr>
              <a:t>th</a:t>
            </a:r>
            <a:r>
              <a:rPr lang="en-US" i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 err="1">
                <a:latin typeface="Cambria" panose="02040503050406030204" pitchFamily="18" charset="0"/>
              </a:rPr>
              <a:t>k</a:t>
            </a:r>
            <a:r>
              <a:rPr lang="en-US" i="1" baseline="-25000" dirty="0" err="1">
                <a:latin typeface="Cambria" panose="02040503050406030204" pitchFamily="18" charset="0"/>
              </a:rPr>
              <a:t>a</a:t>
            </a:r>
            <a:r>
              <a:rPr lang="en-US" i="1" dirty="0">
                <a:latin typeface="Cambria" panose="02040503050406030204" pitchFamily="18" charset="0"/>
              </a:rPr>
              <a:t> ≥ k</a:t>
            </a:r>
            <a:r>
              <a:rPr lang="en-US" dirty="0" smtClean="0">
                <a:latin typeface="Cambria" panose="02040503050406030204" pitchFamily="18" charset="0"/>
              </a:rPr>
              <a:t>).</a:t>
            </a: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Ομάδα 99"/>
          <p:cNvGrpSpPr/>
          <p:nvPr/>
        </p:nvGrpSpPr>
        <p:grpSpPr>
          <a:xfrm>
            <a:off x="1154356" y="2197100"/>
            <a:ext cx="4846393" cy="3607173"/>
            <a:chOff x="867418" y="381000"/>
            <a:chExt cx="8975451" cy="6680432"/>
          </a:xfrm>
        </p:grpSpPr>
        <p:pic>
          <p:nvPicPr>
            <p:cNvPr id="101" name="Picture 3" descr="C:\Users\abasilak\Dropbox\abasilak\K-buffer using max-heap\figures\intro\dragon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1052512"/>
              <a:ext cx="6705599" cy="4731173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</a:ln>
            <a:effectLst/>
          </p:spPr>
        </p:pic>
        <p:cxnSp>
          <p:nvCxnSpPr>
            <p:cNvPr id="102" name="Straight Arrow Connector 7"/>
            <p:cNvCxnSpPr/>
            <p:nvPr/>
          </p:nvCxnSpPr>
          <p:spPr>
            <a:xfrm>
              <a:off x="1451958" y="4084779"/>
              <a:ext cx="7208565" cy="0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Multiply 54"/>
            <p:cNvSpPr/>
            <p:nvPr/>
          </p:nvSpPr>
          <p:spPr>
            <a:xfrm>
              <a:off x="6016113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4" name="Group 174"/>
            <p:cNvGrpSpPr/>
            <p:nvPr/>
          </p:nvGrpSpPr>
          <p:grpSpPr>
            <a:xfrm>
              <a:off x="867418" y="381000"/>
              <a:ext cx="575295" cy="5696196"/>
              <a:chOff x="914400" y="771402"/>
              <a:chExt cx="575295" cy="5696196"/>
            </a:xfrm>
            <a:blipFill>
              <a:blip r:embed="rId4"/>
              <a:tile tx="0" ty="0" sx="100000" sy="100000" flip="none" algn="tl"/>
            </a:blipFill>
          </p:grpSpPr>
          <p:sp>
            <p:nvSpPr>
              <p:cNvPr id="175" name="Rectangle 125"/>
              <p:cNvSpPr/>
              <p:nvPr/>
            </p:nvSpPr>
            <p:spPr>
              <a:xfrm>
                <a:off x="914400" y="362367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26"/>
              <p:cNvSpPr/>
              <p:nvPr/>
            </p:nvSpPr>
            <p:spPr>
              <a:xfrm>
                <a:off x="914400" y="305322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99"/>
              <p:cNvSpPr/>
              <p:nvPr/>
            </p:nvSpPr>
            <p:spPr>
              <a:xfrm>
                <a:off x="914400" y="5905500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22"/>
              <p:cNvSpPr/>
              <p:nvPr/>
            </p:nvSpPr>
            <p:spPr>
              <a:xfrm>
                <a:off x="914400" y="533504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23"/>
              <p:cNvSpPr/>
              <p:nvPr/>
            </p:nvSpPr>
            <p:spPr>
              <a:xfrm>
                <a:off x="914400" y="476458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24"/>
              <p:cNvSpPr/>
              <p:nvPr/>
            </p:nvSpPr>
            <p:spPr>
              <a:xfrm>
                <a:off x="914400" y="419413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27"/>
              <p:cNvSpPr/>
              <p:nvPr/>
            </p:nvSpPr>
            <p:spPr>
              <a:xfrm>
                <a:off x="914400" y="248276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28"/>
              <p:cNvSpPr/>
              <p:nvPr/>
            </p:nvSpPr>
            <p:spPr>
              <a:xfrm>
                <a:off x="914400" y="191231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35"/>
              <p:cNvSpPr/>
              <p:nvPr/>
            </p:nvSpPr>
            <p:spPr>
              <a:xfrm>
                <a:off x="914400" y="134185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37"/>
              <p:cNvSpPr/>
              <p:nvPr/>
            </p:nvSpPr>
            <p:spPr>
              <a:xfrm>
                <a:off x="914400" y="77140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6383706" y="1238338"/>
              <a:ext cx="2051993" cy="569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 smtClean="0">
                  <a:solidFill>
                    <a:schemeClr val="accent2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Convex Hull</a:t>
              </a:r>
              <a:endParaRPr lang="en-US" sz="1400" dirty="0">
                <a:solidFill>
                  <a:schemeClr val="accent2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095499" y="6434435"/>
              <a:ext cx="4713262" cy="62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Occupancy bitmap</a:t>
              </a:r>
              <a:endPara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7" name="Ευθεία γραμμή σύνδεσης 106"/>
            <p:cNvCxnSpPr/>
            <p:nvPr/>
          </p:nvCxnSpPr>
          <p:spPr>
            <a:xfrm flipV="1">
              <a:off x="1797844" y="1654969"/>
              <a:ext cx="352425" cy="6096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Ευθεία γραμμή σύνδεσης 107"/>
            <p:cNvCxnSpPr/>
            <p:nvPr/>
          </p:nvCxnSpPr>
          <p:spPr>
            <a:xfrm flipH="1" flipV="1">
              <a:off x="1802606" y="2264570"/>
              <a:ext cx="134144" cy="45958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Ευθεία γραμμή σύνδεσης 108"/>
            <p:cNvCxnSpPr/>
            <p:nvPr/>
          </p:nvCxnSpPr>
          <p:spPr>
            <a:xfrm flipV="1">
              <a:off x="2333625" y="1495426"/>
              <a:ext cx="230981" cy="45243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0" name="Ευθεία γραμμή σύνδεσης 109"/>
            <p:cNvCxnSpPr/>
            <p:nvPr/>
          </p:nvCxnSpPr>
          <p:spPr>
            <a:xfrm flipV="1">
              <a:off x="2147887" y="1543050"/>
              <a:ext cx="180976" cy="11430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Ευθεία γραμμή σύνδεσης 110"/>
            <p:cNvCxnSpPr/>
            <p:nvPr/>
          </p:nvCxnSpPr>
          <p:spPr>
            <a:xfrm flipV="1">
              <a:off x="2571750" y="1050131"/>
              <a:ext cx="1671638" cy="448469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" name="Ευθεία γραμμή σύνδεσης 111"/>
            <p:cNvCxnSpPr/>
            <p:nvPr/>
          </p:nvCxnSpPr>
          <p:spPr>
            <a:xfrm flipH="1" flipV="1">
              <a:off x="4262440" y="1050133"/>
              <a:ext cx="1039810" cy="8969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383706" y="515952"/>
              <a:ext cx="3459163" cy="56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>
                  <a:solidFill>
                    <a:srgbClr val="00B0F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Bounding Box</a:t>
              </a:r>
              <a:endParaRPr lang="en-US" sz="1400" dirty="0">
                <a:solidFill>
                  <a:srgbClr val="00B0F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4" name="Ευθεία γραμμή σύνδεσης 113"/>
            <p:cNvCxnSpPr/>
            <p:nvPr/>
          </p:nvCxnSpPr>
          <p:spPr>
            <a:xfrm flipH="1" flipV="1">
              <a:off x="1939925" y="2733675"/>
              <a:ext cx="536575" cy="277812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Ευθεία γραμμή σύνδεσης 114"/>
            <p:cNvCxnSpPr/>
            <p:nvPr/>
          </p:nvCxnSpPr>
          <p:spPr>
            <a:xfrm>
              <a:off x="2493169" y="5524501"/>
              <a:ext cx="790575" cy="261937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6" name="Ευθεία γραμμή σύνδεσης 115"/>
            <p:cNvCxnSpPr/>
            <p:nvPr/>
          </p:nvCxnSpPr>
          <p:spPr>
            <a:xfrm flipV="1">
              <a:off x="3286125" y="5784056"/>
              <a:ext cx="1521619" cy="238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7" name="Ευθεία γραμμή σύνδεσης 116"/>
            <p:cNvCxnSpPr/>
            <p:nvPr/>
          </p:nvCxnSpPr>
          <p:spPr>
            <a:xfrm flipH="1">
              <a:off x="4797425" y="5724525"/>
              <a:ext cx="722313" cy="6032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8" name="Ευθεία γραμμή σύνδεσης 117"/>
            <p:cNvCxnSpPr/>
            <p:nvPr/>
          </p:nvCxnSpPr>
          <p:spPr>
            <a:xfrm>
              <a:off x="5536406" y="5719763"/>
              <a:ext cx="1366838" cy="45243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9" name="Ευθεία γραμμή σύνδεσης 118"/>
            <p:cNvCxnSpPr/>
            <p:nvPr/>
          </p:nvCxnSpPr>
          <p:spPr>
            <a:xfrm>
              <a:off x="5308600" y="1149350"/>
              <a:ext cx="3124200" cy="14351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Ευθεία γραμμή σύνδεσης 119"/>
            <p:cNvCxnSpPr/>
            <p:nvPr/>
          </p:nvCxnSpPr>
          <p:spPr>
            <a:xfrm>
              <a:off x="8448675" y="2593974"/>
              <a:ext cx="63501" cy="3937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1" name="Ευθεία γραμμή σύνδεσης 120"/>
            <p:cNvCxnSpPr/>
            <p:nvPr/>
          </p:nvCxnSpPr>
          <p:spPr>
            <a:xfrm flipH="1">
              <a:off x="8121650" y="2997994"/>
              <a:ext cx="386556" cy="184070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2" name="Ευθεία γραμμή σύνδεσης 121"/>
            <p:cNvCxnSpPr/>
            <p:nvPr/>
          </p:nvCxnSpPr>
          <p:spPr>
            <a:xfrm flipH="1">
              <a:off x="6905625" y="5748338"/>
              <a:ext cx="566738" cy="14287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Ευθεία γραμμή σύνδεσης 122"/>
            <p:cNvCxnSpPr/>
            <p:nvPr/>
          </p:nvCxnSpPr>
          <p:spPr>
            <a:xfrm flipH="1">
              <a:off x="7503319" y="5698331"/>
              <a:ext cx="185737" cy="45244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Ευθεία γραμμή σύνδεσης 123"/>
            <p:cNvCxnSpPr/>
            <p:nvPr/>
          </p:nvCxnSpPr>
          <p:spPr>
            <a:xfrm flipH="1">
              <a:off x="7794627" y="5137150"/>
              <a:ext cx="228598" cy="42227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Ευθεία γραμμή σύνδεσης 124"/>
            <p:cNvCxnSpPr/>
            <p:nvPr/>
          </p:nvCxnSpPr>
          <p:spPr>
            <a:xfrm flipH="1">
              <a:off x="7708901" y="5588000"/>
              <a:ext cx="73024" cy="1016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Ευθεία γραμμή σύνδεσης 125"/>
            <p:cNvCxnSpPr/>
            <p:nvPr/>
          </p:nvCxnSpPr>
          <p:spPr>
            <a:xfrm flipH="1">
              <a:off x="8029575" y="4867275"/>
              <a:ext cx="88106" cy="25717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27" name="Flowchart: Connector 9"/>
            <p:cNvSpPr/>
            <p:nvPr/>
          </p:nvSpPr>
          <p:spPr>
            <a:xfrm>
              <a:off x="2599449" y="4025538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00"/>
            <p:cNvSpPr/>
            <p:nvPr/>
          </p:nvSpPr>
          <p:spPr>
            <a:xfrm>
              <a:off x="412242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00"/>
            <p:cNvSpPr/>
            <p:nvPr/>
          </p:nvSpPr>
          <p:spPr>
            <a:xfrm>
              <a:off x="380571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00"/>
            <p:cNvSpPr/>
            <p:nvPr/>
          </p:nvSpPr>
          <p:spPr>
            <a:xfrm>
              <a:off x="348900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00"/>
            <p:cNvSpPr/>
            <p:nvPr/>
          </p:nvSpPr>
          <p:spPr>
            <a:xfrm>
              <a:off x="316912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00"/>
            <p:cNvSpPr/>
            <p:nvPr/>
          </p:nvSpPr>
          <p:spPr>
            <a:xfrm>
              <a:off x="5398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00"/>
            <p:cNvSpPr/>
            <p:nvPr/>
          </p:nvSpPr>
          <p:spPr>
            <a:xfrm>
              <a:off x="508206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00"/>
            <p:cNvSpPr/>
            <p:nvPr/>
          </p:nvSpPr>
          <p:spPr>
            <a:xfrm>
              <a:off x="476535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00"/>
            <p:cNvSpPr/>
            <p:nvPr/>
          </p:nvSpPr>
          <p:spPr>
            <a:xfrm>
              <a:off x="444547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00"/>
            <p:cNvSpPr/>
            <p:nvPr/>
          </p:nvSpPr>
          <p:spPr>
            <a:xfrm>
              <a:off x="666750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00"/>
            <p:cNvSpPr/>
            <p:nvPr/>
          </p:nvSpPr>
          <p:spPr>
            <a:xfrm>
              <a:off x="635079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00"/>
            <p:cNvSpPr/>
            <p:nvPr/>
          </p:nvSpPr>
          <p:spPr>
            <a:xfrm>
              <a:off x="603408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00"/>
            <p:cNvSpPr/>
            <p:nvPr/>
          </p:nvSpPr>
          <p:spPr>
            <a:xfrm>
              <a:off x="571420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00"/>
            <p:cNvSpPr/>
            <p:nvPr/>
          </p:nvSpPr>
          <p:spPr>
            <a:xfrm>
              <a:off x="794385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00"/>
            <p:cNvSpPr/>
            <p:nvPr/>
          </p:nvSpPr>
          <p:spPr>
            <a:xfrm>
              <a:off x="762714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00"/>
            <p:cNvSpPr/>
            <p:nvPr/>
          </p:nvSpPr>
          <p:spPr>
            <a:xfrm>
              <a:off x="731043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00"/>
            <p:cNvSpPr/>
            <p:nvPr/>
          </p:nvSpPr>
          <p:spPr>
            <a:xfrm>
              <a:off x="699055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00"/>
            <p:cNvSpPr/>
            <p:nvPr/>
          </p:nvSpPr>
          <p:spPr>
            <a:xfrm>
              <a:off x="2847182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00"/>
            <p:cNvSpPr/>
            <p:nvPr/>
          </p:nvSpPr>
          <p:spPr>
            <a:xfrm>
              <a:off x="253048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0"/>
            <p:cNvSpPr/>
            <p:nvPr/>
          </p:nvSpPr>
          <p:spPr>
            <a:xfrm>
              <a:off x="2213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7" name="Straight Connector 190"/>
            <p:cNvCxnSpPr/>
            <p:nvPr/>
          </p:nvCxnSpPr>
          <p:spPr>
            <a:xfrm>
              <a:off x="5715000" y="3818765"/>
              <a:ext cx="0" cy="566738"/>
            </a:xfrm>
            <a:prstGeom prst="line">
              <a:avLst/>
            </a:prstGeom>
            <a:ln w="31750" cmpd="sng">
              <a:solidFill>
                <a:srgbClr val="FF0000"/>
              </a:solidFill>
              <a:headEnd type="diamond" w="med" len="med"/>
              <a:tailEnd type="diamond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Flowchart: Connector 14"/>
            <p:cNvSpPr/>
            <p:nvPr/>
          </p:nvSpPr>
          <p:spPr>
            <a:xfrm>
              <a:off x="4295776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3"/>
            <p:cNvSpPr/>
            <p:nvPr/>
          </p:nvSpPr>
          <p:spPr>
            <a:xfrm>
              <a:off x="3982909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5"/>
            <p:cNvSpPr/>
            <p:nvPr/>
          </p:nvSpPr>
          <p:spPr>
            <a:xfrm rot="21041315">
              <a:off x="5603589" y="4029507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Multiply 150"/>
            <p:cNvSpPr/>
            <p:nvPr/>
          </p:nvSpPr>
          <p:spPr>
            <a:xfrm>
              <a:off x="7245160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Multiply 151"/>
            <p:cNvSpPr/>
            <p:nvPr/>
          </p:nvSpPr>
          <p:spPr>
            <a:xfrm>
              <a:off x="7381562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Multiply 160"/>
            <p:cNvSpPr/>
            <p:nvPr/>
          </p:nvSpPr>
          <p:spPr>
            <a:xfrm>
              <a:off x="7999928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" name="Ομάδα 153"/>
            <p:cNvGrpSpPr/>
            <p:nvPr/>
          </p:nvGrpSpPr>
          <p:grpSpPr>
            <a:xfrm>
              <a:off x="2213770" y="5943600"/>
              <a:ext cx="6046783" cy="562098"/>
              <a:chOff x="2214563" y="5943600"/>
              <a:chExt cx="6046783" cy="562098"/>
            </a:xfrm>
            <a:blipFill>
              <a:blip r:embed="rId5"/>
              <a:tile tx="0" ty="0" sx="100000" sy="100000" flip="none" algn="tl"/>
            </a:blipFill>
          </p:grpSpPr>
          <p:sp>
            <p:nvSpPr>
              <p:cNvPr id="156" name="Rectangle 100"/>
              <p:cNvSpPr/>
              <p:nvPr/>
            </p:nvSpPr>
            <p:spPr>
              <a:xfrm>
                <a:off x="412321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100"/>
              <p:cNvSpPr/>
              <p:nvPr/>
            </p:nvSpPr>
            <p:spPr>
              <a:xfrm>
                <a:off x="380651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100"/>
              <p:cNvSpPr/>
              <p:nvPr/>
            </p:nvSpPr>
            <p:spPr>
              <a:xfrm>
                <a:off x="348980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Rectangle 100"/>
              <p:cNvSpPr/>
              <p:nvPr/>
            </p:nvSpPr>
            <p:spPr>
              <a:xfrm>
                <a:off x="316992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Rectangle 100"/>
              <p:cNvSpPr/>
              <p:nvPr/>
            </p:nvSpPr>
            <p:spPr>
              <a:xfrm>
                <a:off x="5399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Rectangle 100"/>
              <p:cNvSpPr/>
              <p:nvPr/>
            </p:nvSpPr>
            <p:spPr>
              <a:xfrm>
                <a:off x="508286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00"/>
              <p:cNvSpPr/>
              <p:nvPr/>
            </p:nvSpPr>
            <p:spPr>
              <a:xfrm>
                <a:off x="476615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Rectangle 100"/>
              <p:cNvSpPr/>
              <p:nvPr/>
            </p:nvSpPr>
            <p:spPr>
              <a:xfrm>
                <a:off x="444627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100"/>
              <p:cNvSpPr/>
              <p:nvPr/>
            </p:nvSpPr>
            <p:spPr>
              <a:xfrm>
                <a:off x="666829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00"/>
              <p:cNvSpPr/>
              <p:nvPr/>
            </p:nvSpPr>
            <p:spPr>
              <a:xfrm>
                <a:off x="635159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Rectangle 100"/>
              <p:cNvSpPr/>
              <p:nvPr/>
            </p:nvSpPr>
            <p:spPr>
              <a:xfrm>
                <a:off x="603488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00"/>
              <p:cNvSpPr/>
              <p:nvPr/>
            </p:nvSpPr>
            <p:spPr>
              <a:xfrm>
                <a:off x="571500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Rectangle 100"/>
              <p:cNvSpPr/>
              <p:nvPr/>
            </p:nvSpPr>
            <p:spPr>
              <a:xfrm>
                <a:off x="794464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00"/>
              <p:cNvSpPr/>
              <p:nvPr/>
            </p:nvSpPr>
            <p:spPr>
              <a:xfrm>
                <a:off x="762794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00"/>
              <p:cNvSpPr/>
              <p:nvPr/>
            </p:nvSpPr>
            <p:spPr>
              <a:xfrm>
                <a:off x="731123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00"/>
              <p:cNvSpPr/>
              <p:nvPr/>
            </p:nvSpPr>
            <p:spPr>
              <a:xfrm>
                <a:off x="699135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00"/>
              <p:cNvSpPr/>
              <p:nvPr/>
            </p:nvSpPr>
            <p:spPr>
              <a:xfrm>
                <a:off x="2847975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Rectangle 100"/>
              <p:cNvSpPr/>
              <p:nvPr/>
            </p:nvSpPr>
            <p:spPr>
              <a:xfrm>
                <a:off x="253127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Rectangle 100"/>
              <p:cNvSpPr/>
              <p:nvPr/>
            </p:nvSpPr>
            <p:spPr>
              <a:xfrm>
                <a:off x="2214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90"/>
            <p:cNvCxnSpPr/>
            <p:nvPr/>
          </p:nvCxnSpPr>
          <p:spPr>
            <a:xfrm>
              <a:off x="5715000" y="5938077"/>
              <a:ext cx="0" cy="566738"/>
            </a:xfrm>
            <a:prstGeom prst="line">
              <a:avLst/>
            </a:prstGeom>
            <a:ln w="31750" cmpd="sng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Multiply 51"/>
          <p:cNvSpPr/>
          <p:nvPr/>
        </p:nvSpPr>
        <p:spPr>
          <a:xfrm>
            <a:off x="4991736" y="412432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Multiply 51"/>
          <p:cNvSpPr/>
          <p:nvPr/>
        </p:nvSpPr>
        <p:spPr>
          <a:xfrm>
            <a:off x="4646455" y="412670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Multiply 51"/>
          <p:cNvSpPr/>
          <p:nvPr/>
        </p:nvSpPr>
        <p:spPr>
          <a:xfrm>
            <a:off x="4567874" y="412908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Multiply 51"/>
          <p:cNvSpPr/>
          <p:nvPr/>
        </p:nvSpPr>
        <p:spPr>
          <a:xfrm>
            <a:off x="3910648" y="412670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Novel Fragment Culling </a:t>
            </a:r>
            <a:r>
              <a:rPr lang="en-US" sz="4000" dirty="0" smtClean="0">
                <a:latin typeface="Cambria" panose="02040503050406030204" pitchFamily="18" charset="0"/>
              </a:rPr>
              <a:t>(3)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Approximate Solution:	    	</a:t>
            </a:r>
            <a:r>
              <a:rPr lang="en-US" sz="2400" b="1" dirty="0" smtClean="0">
                <a:latin typeface="Cambria" panose="02040503050406030204" pitchFamily="18" charset="0"/>
              </a:rPr>
              <a:t>Exploit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fragment occupancy maps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951" y="2041761"/>
            <a:ext cx="6081426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Perform </a:t>
            </a:r>
            <a:r>
              <a:rPr lang="en-US" i="1" dirty="0">
                <a:latin typeface="Cambria" panose="02040503050406030204" pitchFamily="18" charset="0"/>
              </a:rPr>
              <a:t>early-z culling with </a:t>
            </a:r>
            <a:r>
              <a:rPr lang="en-US" i="1" dirty="0" smtClean="0">
                <a:latin typeface="Cambria" panose="02040503050406030204" pitchFamily="18" charset="0"/>
              </a:rPr>
              <a:t>the </a:t>
            </a:r>
            <a:r>
              <a:rPr lang="en-US" i="1" dirty="0" err="1" smtClean="0">
                <a:latin typeface="Cambria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" panose="02040503050406030204" pitchFamily="18" charset="0"/>
              </a:rPr>
              <a:t>a</a:t>
            </a:r>
            <a:r>
              <a:rPr lang="en-US" i="1" dirty="0" err="1" smtClean="0">
                <a:latin typeface="Cambria" panose="02040503050406030204" pitchFamily="18" charset="0"/>
              </a:rPr>
              <a:t>-th</a:t>
            </a:r>
            <a:r>
              <a:rPr lang="en-US" i="1" dirty="0" smtClean="0">
                <a:latin typeface="Cambria" panose="02040503050406030204" pitchFamily="18" charset="0"/>
              </a:rPr>
              <a:t> fragment, </a:t>
            </a:r>
            <a:r>
              <a:rPr lang="en-US" i="1" dirty="0">
                <a:latin typeface="Cambria" panose="02040503050406030204" pitchFamily="18" charset="0"/>
              </a:rPr>
              <a:t>nearest largest to the actual k-</a:t>
            </a:r>
            <a:r>
              <a:rPr lang="en-US" i="1" dirty="0" err="1">
                <a:latin typeface="Cambria" panose="02040503050406030204" pitchFamily="18" charset="0"/>
              </a:rPr>
              <a:t>th</a:t>
            </a:r>
            <a:r>
              <a:rPr lang="en-US" i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 err="1">
                <a:latin typeface="Cambria" panose="02040503050406030204" pitchFamily="18" charset="0"/>
              </a:rPr>
              <a:t>k</a:t>
            </a:r>
            <a:r>
              <a:rPr lang="en-US" i="1" baseline="-25000" dirty="0" err="1">
                <a:latin typeface="Cambria" panose="02040503050406030204" pitchFamily="18" charset="0"/>
              </a:rPr>
              <a:t>a</a:t>
            </a:r>
            <a:r>
              <a:rPr lang="en-US" i="1" dirty="0">
                <a:latin typeface="Cambria" panose="02040503050406030204" pitchFamily="18" charset="0"/>
              </a:rPr>
              <a:t> ≥ k</a:t>
            </a:r>
            <a:r>
              <a:rPr lang="en-US" dirty="0" smtClean="0">
                <a:latin typeface="Cambria" panose="02040503050406030204" pitchFamily="18" charset="0"/>
              </a:rPr>
              <a:t>).</a:t>
            </a:r>
          </a:p>
          <a:p>
            <a:pPr algn="just"/>
            <a:endParaRPr lang="en-US" sz="800" dirty="0" smtClean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Depth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range</a:t>
            </a:r>
            <a:r>
              <a:rPr lang="en-US" sz="1600" dirty="0">
                <a:latin typeface="Cambria" panose="02040503050406030204" pitchFamily="18" charset="0"/>
              </a:rPr>
              <a:t> is divided into B uniform consecutive </a:t>
            </a:r>
            <a:r>
              <a:rPr lang="en-US" sz="1600" dirty="0" smtClean="0">
                <a:latin typeface="Cambria" panose="02040503050406030204" pitchFamily="18" charset="0"/>
              </a:rPr>
              <a:t>subintervals.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Ομάδα 99"/>
          <p:cNvGrpSpPr/>
          <p:nvPr/>
        </p:nvGrpSpPr>
        <p:grpSpPr>
          <a:xfrm>
            <a:off x="1154356" y="2197100"/>
            <a:ext cx="4846393" cy="3075724"/>
            <a:chOff x="867418" y="381000"/>
            <a:chExt cx="8975451" cy="5696196"/>
          </a:xfrm>
        </p:grpSpPr>
        <p:pic>
          <p:nvPicPr>
            <p:cNvPr id="101" name="Picture 3" descr="C:\Users\abasilak\Dropbox\abasilak\K-buffer using max-heap\figures\intro\dragon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1052512"/>
              <a:ext cx="6705599" cy="4731173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</a:ln>
            <a:effectLst/>
          </p:spPr>
        </p:pic>
        <p:cxnSp>
          <p:nvCxnSpPr>
            <p:cNvPr id="102" name="Straight Arrow Connector 7"/>
            <p:cNvCxnSpPr/>
            <p:nvPr/>
          </p:nvCxnSpPr>
          <p:spPr>
            <a:xfrm>
              <a:off x="1451958" y="4084779"/>
              <a:ext cx="7208565" cy="0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4" name="Group 174"/>
            <p:cNvGrpSpPr/>
            <p:nvPr/>
          </p:nvGrpSpPr>
          <p:grpSpPr>
            <a:xfrm>
              <a:off x="867418" y="381000"/>
              <a:ext cx="575295" cy="5696196"/>
              <a:chOff x="914400" y="771402"/>
              <a:chExt cx="575295" cy="5696196"/>
            </a:xfrm>
            <a:blipFill>
              <a:blip r:embed="rId4"/>
              <a:tile tx="0" ty="0" sx="100000" sy="100000" flip="none" algn="tl"/>
            </a:blipFill>
          </p:grpSpPr>
          <p:sp>
            <p:nvSpPr>
              <p:cNvPr id="175" name="Rectangle 125"/>
              <p:cNvSpPr/>
              <p:nvPr/>
            </p:nvSpPr>
            <p:spPr>
              <a:xfrm>
                <a:off x="914400" y="362367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26"/>
              <p:cNvSpPr/>
              <p:nvPr/>
            </p:nvSpPr>
            <p:spPr>
              <a:xfrm>
                <a:off x="914400" y="305322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99"/>
              <p:cNvSpPr/>
              <p:nvPr/>
            </p:nvSpPr>
            <p:spPr>
              <a:xfrm>
                <a:off x="914400" y="5905500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22"/>
              <p:cNvSpPr/>
              <p:nvPr/>
            </p:nvSpPr>
            <p:spPr>
              <a:xfrm>
                <a:off x="914400" y="533504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23"/>
              <p:cNvSpPr/>
              <p:nvPr/>
            </p:nvSpPr>
            <p:spPr>
              <a:xfrm>
                <a:off x="914400" y="476458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24"/>
              <p:cNvSpPr/>
              <p:nvPr/>
            </p:nvSpPr>
            <p:spPr>
              <a:xfrm>
                <a:off x="914400" y="419413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27"/>
              <p:cNvSpPr/>
              <p:nvPr/>
            </p:nvSpPr>
            <p:spPr>
              <a:xfrm>
                <a:off x="914400" y="248276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28"/>
              <p:cNvSpPr/>
              <p:nvPr/>
            </p:nvSpPr>
            <p:spPr>
              <a:xfrm>
                <a:off x="914400" y="191231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35"/>
              <p:cNvSpPr/>
              <p:nvPr/>
            </p:nvSpPr>
            <p:spPr>
              <a:xfrm>
                <a:off x="914400" y="134185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37"/>
              <p:cNvSpPr/>
              <p:nvPr/>
            </p:nvSpPr>
            <p:spPr>
              <a:xfrm>
                <a:off x="914400" y="77140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6383706" y="1238338"/>
              <a:ext cx="2051993" cy="569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 smtClean="0">
                  <a:solidFill>
                    <a:schemeClr val="accent2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Convex Hull</a:t>
              </a:r>
              <a:endParaRPr lang="en-US" sz="1400" dirty="0">
                <a:solidFill>
                  <a:schemeClr val="accent2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7" name="Ευθεία γραμμή σύνδεσης 106"/>
            <p:cNvCxnSpPr/>
            <p:nvPr/>
          </p:nvCxnSpPr>
          <p:spPr>
            <a:xfrm flipV="1">
              <a:off x="1797844" y="1654969"/>
              <a:ext cx="352425" cy="6096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Ευθεία γραμμή σύνδεσης 107"/>
            <p:cNvCxnSpPr/>
            <p:nvPr/>
          </p:nvCxnSpPr>
          <p:spPr>
            <a:xfrm flipH="1" flipV="1">
              <a:off x="1802606" y="2264570"/>
              <a:ext cx="134144" cy="45958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Ευθεία γραμμή σύνδεσης 108"/>
            <p:cNvCxnSpPr/>
            <p:nvPr/>
          </p:nvCxnSpPr>
          <p:spPr>
            <a:xfrm flipV="1">
              <a:off x="2333625" y="1495426"/>
              <a:ext cx="230981" cy="45243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0" name="Ευθεία γραμμή σύνδεσης 109"/>
            <p:cNvCxnSpPr/>
            <p:nvPr/>
          </p:nvCxnSpPr>
          <p:spPr>
            <a:xfrm flipV="1">
              <a:off x="2147887" y="1543050"/>
              <a:ext cx="180976" cy="11430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Ευθεία γραμμή σύνδεσης 110"/>
            <p:cNvCxnSpPr/>
            <p:nvPr/>
          </p:nvCxnSpPr>
          <p:spPr>
            <a:xfrm flipV="1">
              <a:off x="2571750" y="1050131"/>
              <a:ext cx="1671638" cy="448469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" name="Ευθεία γραμμή σύνδεσης 111"/>
            <p:cNvCxnSpPr/>
            <p:nvPr/>
          </p:nvCxnSpPr>
          <p:spPr>
            <a:xfrm flipH="1" flipV="1">
              <a:off x="4262440" y="1050133"/>
              <a:ext cx="1039810" cy="8969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383706" y="515952"/>
              <a:ext cx="3459163" cy="56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>
                  <a:solidFill>
                    <a:srgbClr val="00B0F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Bounding Box</a:t>
              </a:r>
              <a:endParaRPr lang="en-US" sz="1400" dirty="0">
                <a:solidFill>
                  <a:srgbClr val="00B0F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4" name="Ευθεία γραμμή σύνδεσης 113"/>
            <p:cNvCxnSpPr/>
            <p:nvPr/>
          </p:nvCxnSpPr>
          <p:spPr>
            <a:xfrm flipH="1" flipV="1">
              <a:off x="1939925" y="2733675"/>
              <a:ext cx="536575" cy="277812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Ευθεία γραμμή σύνδεσης 114"/>
            <p:cNvCxnSpPr/>
            <p:nvPr/>
          </p:nvCxnSpPr>
          <p:spPr>
            <a:xfrm>
              <a:off x="2493169" y="5524501"/>
              <a:ext cx="790575" cy="261937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6" name="Ευθεία γραμμή σύνδεσης 115"/>
            <p:cNvCxnSpPr/>
            <p:nvPr/>
          </p:nvCxnSpPr>
          <p:spPr>
            <a:xfrm flipV="1">
              <a:off x="3286125" y="5784056"/>
              <a:ext cx="1521619" cy="2382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7" name="Ευθεία γραμμή σύνδεσης 116"/>
            <p:cNvCxnSpPr/>
            <p:nvPr/>
          </p:nvCxnSpPr>
          <p:spPr>
            <a:xfrm flipH="1">
              <a:off x="4797425" y="5724525"/>
              <a:ext cx="722313" cy="6032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8" name="Ευθεία γραμμή σύνδεσης 117"/>
            <p:cNvCxnSpPr/>
            <p:nvPr/>
          </p:nvCxnSpPr>
          <p:spPr>
            <a:xfrm>
              <a:off x="5536406" y="5719763"/>
              <a:ext cx="1366838" cy="45243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9" name="Ευθεία γραμμή σύνδεσης 118"/>
            <p:cNvCxnSpPr/>
            <p:nvPr/>
          </p:nvCxnSpPr>
          <p:spPr>
            <a:xfrm>
              <a:off x="5308600" y="1149350"/>
              <a:ext cx="3124200" cy="14351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Ευθεία γραμμή σύνδεσης 119"/>
            <p:cNvCxnSpPr/>
            <p:nvPr/>
          </p:nvCxnSpPr>
          <p:spPr>
            <a:xfrm>
              <a:off x="8448675" y="2593974"/>
              <a:ext cx="63501" cy="3937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1" name="Ευθεία γραμμή σύνδεσης 120"/>
            <p:cNvCxnSpPr/>
            <p:nvPr/>
          </p:nvCxnSpPr>
          <p:spPr>
            <a:xfrm flipH="1">
              <a:off x="8121650" y="2997994"/>
              <a:ext cx="386556" cy="184070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2" name="Ευθεία γραμμή σύνδεσης 121"/>
            <p:cNvCxnSpPr/>
            <p:nvPr/>
          </p:nvCxnSpPr>
          <p:spPr>
            <a:xfrm flipH="1">
              <a:off x="6905625" y="5748338"/>
              <a:ext cx="566738" cy="14287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Ευθεία γραμμή σύνδεσης 122"/>
            <p:cNvCxnSpPr/>
            <p:nvPr/>
          </p:nvCxnSpPr>
          <p:spPr>
            <a:xfrm flipH="1">
              <a:off x="7503319" y="5698331"/>
              <a:ext cx="185737" cy="45244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Ευθεία γραμμή σύνδεσης 123"/>
            <p:cNvCxnSpPr/>
            <p:nvPr/>
          </p:nvCxnSpPr>
          <p:spPr>
            <a:xfrm flipH="1">
              <a:off x="7794627" y="5137150"/>
              <a:ext cx="228598" cy="422275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Ευθεία γραμμή σύνδεσης 124"/>
            <p:cNvCxnSpPr/>
            <p:nvPr/>
          </p:nvCxnSpPr>
          <p:spPr>
            <a:xfrm flipH="1">
              <a:off x="7708901" y="5588000"/>
              <a:ext cx="73024" cy="101601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Ευθεία γραμμή σύνδεσης 125"/>
            <p:cNvCxnSpPr/>
            <p:nvPr/>
          </p:nvCxnSpPr>
          <p:spPr>
            <a:xfrm flipH="1">
              <a:off x="8029575" y="4867275"/>
              <a:ext cx="88106" cy="25717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28" name="Rectangle 100"/>
            <p:cNvSpPr/>
            <p:nvPr/>
          </p:nvSpPr>
          <p:spPr>
            <a:xfrm>
              <a:off x="412242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00"/>
            <p:cNvSpPr/>
            <p:nvPr/>
          </p:nvSpPr>
          <p:spPr>
            <a:xfrm>
              <a:off x="380571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00"/>
            <p:cNvSpPr/>
            <p:nvPr/>
          </p:nvSpPr>
          <p:spPr>
            <a:xfrm>
              <a:off x="348900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00"/>
            <p:cNvSpPr/>
            <p:nvPr/>
          </p:nvSpPr>
          <p:spPr>
            <a:xfrm>
              <a:off x="316912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00"/>
            <p:cNvSpPr/>
            <p:nvPr/>
          </p:nvSpPr>
          <p:spPr>
            <a:xfrm>
              <a:off x="5398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00"/>
            <p:cNvSpPr/>
            <p:nvPr/>
          </p:nvSpPr>
          <p:spPr>
            <a:xfrm>
              <a:off x="508206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00"/>
            <p:cNvSpPr/>
            <p:nvPr/>
          </p:nvSpPr>
          <p:spPr>
            <a:xfrm>
              <a:off x="476535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00"/>
            <p:cNvSpPr/>
            <p:nvPr/>
          </p:nvSpPr>
          <p:spPr>
            <a:xfrm>
              <a:off x="444547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00"/>
            <p:cNvSpPr/>
            <p:nvPr/>
          </p:nvSpPr>
          <p:spPr>
            <a:xfrm>
              <a:off x="666750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00"/>
            <p:cNvSpPr/>
            <p:nvPr/>
          </p:nvSpPr>
          <p:spPr>
            <a:xfrm>
              <a:off x="635079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00"/>
            <p:cNvSpPr/>
            <p:nvPr/>
          </p:nvSpPr>
          <p:spPr>
            <a:xfrm>
              <a:off x="603408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00"/>
            <p:cNvSpPr/>
            <p:nvPr/>
          </p:nvSpPr>
          <p:spPr>
            <a:xfrm>
              <a:off x="571420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00"/>
            <p:cNvSpPr/>
            <p:nvPr/>
          </p:nvSpPr>
          <p:spPr>
            <a:xfrm>
              <a:off x="794385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00"/>
            <p:cNvSpPr/>
            <p:nvPr/>
          </p:nvSpPr>
          <p:spPr>
            <a:xfrm>
              <a:off x="762714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00"/>
            <p:cNvSpPr/>
            <p:nvPr/>
          </p:nvSpPr>
          <p:spPr>
            <a:xfrm>
              <a:off x="731043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00"/>
            <p:cNvSpPr/>
            <p:nvPr/>
          </p:nvSpPr>
          <p:spPr>
            <a:xfrm>
              <a:off x="699055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00"/>
            <p:cNvSpPr/>
            <p:nvPr/>
          </p:nvSpPr>
          <p:spPr>
            <a:xfrm>
              <a:off x="2847182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00"/>
            <p:cNvSpPr/>
            <p:nvPr/>
          </p:nvSpPr>
          <p:spPr>
            <a:xfrm>
              <a:off x="253048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0"/>
            <p:cNvSpPr/>
            <p:nvPr/>
          </p:nvSpPr>
          <p:spPr>
            <a:xfrm>
              <a:off x="2213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277" y="4505744"/>
            <a:ext cx="4154373" cy="1236021"/>
          </a:xfrm>
          <a:prstGeom prst="rect">
            <a:avLst/>
          </a:prstGeom>
        </p:spPr>
      </p:pic>
      <p:grpSp>
        <p:nvGrpSpPr>
          <p:cNvPr id="189" name="Group 35"/>
          <p:cNvGrpSpPr>
            <a:grpSpLocks/>
          </p:cNvGrpSpPr>
          <p:nvPr/>
        </p:nvGrpSpPr>
        <p:grpSpPr>
          <a:xfrm>
            <a:off x="6933270" y="5266611"/>
            <a:ext cx="2861095" cy="149939"/>
            <a:chOff x="32778335" y="16260078"/>
            <a:chExt cx="8901678" cy="464293"/>
          </a:xfrm>
        </p:grpSpPr>
        <p:sp>
          <p:nvSpPr>
            <p:cNvPr id="190" name="Oval 58"/>
            <p:cNvSpPr/>
            <p:nvPr/>
          </p:nvSpPr>
          <p:spPr>
            <a:xfrm>
              <a:off x="41215722" y="16260081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1" name="Oval 65"/>
            <p:cNvSpPr/>
            <p:nvPr/>
          </p:nvSpPr>
          <p:spPr>
            <a:xfrm>
              <a:off x="32778335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2" name="Oval 66"/>
            <p:cNvSpPr/>
            <p:nvPr/>
          </p:nvSpPr>
          <p:spPr>
            <a:xfrm>
              <a:off x="36316611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3" name="Oval 67"/>
            <p:cNvSpPr/>
            <p:nvPr/>
          </p:nvSpPr>
          <p:spPr>
            <a:xfrm>
              <a:off x="38520162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99" name="Oval 58"/>
          <p:cNvSpPr/>
          <p:nvPr/>
        </p:nvSpPr>
        <p:spPr>
          <a:xfrm>
            <a:off x="5650192" y="3429001"/>
            <a:ext cx="179108" cy="18119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Novel Fragment Culling </a:t>
            </a:r>
            <a:r>
              <a:rPr lang="en-US" sz="4000" dirty="0" smtClean="0">
                <a:latin typeface="Cambria" panose="02040503050406030204" pitchFamily="18" charset="0"/>
              </a:rPr>
              <a:t>(4)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Approximate Solution:	    	</a:t>
            </a:r>
            <a:r>
              <a:rPr lang="en-US" sz="2400" b="1" dirty="0" smtClean="0">
                <a:latin typeface="Cambria" panose="02040503050406030204" pitchFamily="18" charset="0"/>
              </a:rPr>
              <a:t>Exploit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fragment occupancy maps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951" y="2041761"/>
            <a:ext cx="6081426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Perform </a:t>
            </a:r>
            <a:r>
              <a:rPr lang="en-US" i="1" dirty="0">
                <a:latin typeface="Cambria" panose="02040503050406030204" pitchFamily="18" charset="0"/>
              </a:rPr>
              <a:t>early-z culling with </a:t>
            </a:r>
            <a:r>
              <a:rPr lang="en-US" i="1" dirty="0" smtClean="0">
                <a:latin typeface="Cambria" panose="02040503050406030204" pitchFamily="18" charset="0"/>
              </a:rPr>
              <a:t>the </a:t>
            </a:r>
            <a:r>
              <a:rPr lang="en-US" i="1" dirty="0" err="1" smtClean="0">
                <a:latin typeface="Cambria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" panose="02040503050406030204" pitchFamily="18" charset="0"/>
              </a:rPr>
              <a:t>a</a:t>
            </a:r>
            <a:r>
              <a:rPr lang="en-US" i="1" dirty="0" err="1" smtClean="0">
                <a:latin typeface="Cambria" panose="02040503050406030204" pitchFamily="18" charset="0"/>
              </a:rPr>
              <a:t>-th</a:t>
            </a:r>
            <a:r>
              <a:rPr lang="en-US" i="1" dirty="0" smtClean="0">
                <a:latin typeface="Cambria" panose="02040503050406030204" pitchFamily="18" charset="0"/>
              </a:rPr>
              <a:t> fragment, </a:t>
            </a:r>
            <a:r>
              <a:rPr lang="en-US" i="1" dirty="0">
                <a:latin typeface="Cambria" panose="02040503050406030204" pitchFamily="18" charset="0"/>
              </a:rPr>
              <a:t>nearest largest to the actual k-</a:t>
            </a:r>
            <a:r>
              <a:rPr lang="en-US" i="1" dirty="0" err="1">
                <a:latin typeface="Cambria" panose="02040503050406030204" pitchFamily="18" charset="0"/>
              </a:rPr>
              <a:t>th</a:t>
            </a:r>
            <a:r>
              <a:rPr lang="en-US" i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 err="1">
                <a:latin typeface="Cambria" panose="02040503050406030204" pitchFamily="18" charset="0"/>
              </a:rPr>
              <a:t>k</a:t>
            </a:r>
            <a:r>
              <a:rPr lang="en-US" i="1" baseline="-25000" dirty="0" err="1">
                <a:latin typeface="Cambria" panose="02040503050406030204" pitchFamily="18" charset="0"/>
              </a:rPr>
              <a:t>a</a:t>
            </a:r>
            <a:r>
              <a:rPr lang="en-US" i="1" dirty="0">
                <a:latin typeface="Cambria" panose="02040503050406030204" pitchFamily="18" charset="0"/>
              </a:rPr>
              <a:t> ≥ k</a:t>
            </a:r>
            <a:r>
              <a:rPr lang="en-US" dirty="0" smtClean="0">
                <a:latin typeface="Cambria" panose="02040503050406030204" pitchFamily="18" charset="0"/>
              </a:rPr>
              <a:t>).</a:t>
            </a:r>
          </a:p>
          <a:p>
            <a:pPr algn="just"/>
            <a:endParaRPr lang="en-US" sz="800" dirty="0" smtClean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Depth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range</a:t>
            </a:r>
            <a:r>
              <a:rPr lang="en-US" sz="1600" dirty="0">
                <a:latin typeface="Cambria" panose="02040503050406030204" pitchFamily="18" charset="0"/>
              </a:rPr>
              <a:t> is divided into B uniform consecutive </a:t>
            </a:r>
            <a:r>
              <a:rPr lang="en-US" sz="1600" dirty="0" smtClean="0">
                <a:latin typeface="Cambria" panose="02040503050406030204" pitchFamily="18" charset="0"/>
              </a:rPr>
              <a:t>subintervals.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Occupancy bitmap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indicates fragment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presence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each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bucket.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Ομάδα 99"/>
          <p:cNvGrpSpPr/>
          <p:nvPr/>
        </p:nvGrpSpPr>
        <p:grpSpPr>
          <a:xfrm>
            <a:off x="1154356" y="2197100"/>
            <a:ext cx="4207972" cy="3607173"/>
            <a:chOff x="867418" y="381000"/>
            <a:chExt cx="7793105" cy="6680432"/>
          </a:xfrm>
        </p:grpSpPr>
        <p:pic>
          <p:nvPicPr>
            <p:cNvPr id="101" name="Picture 3" descr="C:\Users\abasilak\Dropbox\abasilak\K-buffer using max-heap\figures\intro\dragon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1052512"/>
              <a:ext cx="6705599" cy="4731173"/>
            </a:xfrm>
            <a:prstGeom prst="rect">
              <a:avLst/>
            </a:prstGeom>
            <a:noFill/>
            <a:ln w="19050">
              <a:noFill/>
              <a:prstDash val="sysDash"/>
            </a:ln>
            <a:effectLst/>
          </p:spPr>
        </p:pic>
        <p:cxnSp>
          <p:nvCxnSpPr>
            <p:cNvPr id="102" name="Straight Arrow Connector 7"/>
            <p:cNvCxnSpPr/>
            <p:nvPr/>
          </p:nvCxnSpPr>
          <p:spPr>
            <a:xfrm>
              <a:off x="1451958" y="4084779"/>
              <a:ext cx="7208565" cy="0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4" name="Group 174"/>
            <p:cNvGrpSpPr/>
            <p:nvPr/>
          </p:nvGrpSpPr>
          <p:grpSpPr>
            <a:xfrm>
              <a:off x="867418" y="381000"/>
              <a:ext cx="575295" cy="5696196"/>
              <a:chOff x="914400" y="771402"/>
              <a:chExt cx="575295" cy="5696196"/>
            </a:xfrm>
            <a:blipFill>
              <a:blip r:embed="rId4"/>
              <a:tile tx="0" ty="0" sx="100000" sy="100000" flip="none" algn="tl"/>
            </a:blipFill>
          </p:grpSpPr>
          <p:sp>
            <p:nvSpPr>
              <p:cNvPr id="175" name="Rectangle 125"/>
              <p:cNvSpPr/>
              <p:nvPr/>
            </p:nvSpPr>
            <p:spPr>
              <a:xfrm>
                <a:off x="914400" y="362367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26"/>
              <p:cNvSpPr/>
              <p:nvPr/>
            </p:nvSpPr>
            <p:spPr>
              <a:xfrm>
                <a:off x="914400" y="305322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99"/>
              <p:cNvSpPr/>
              <p:nvPr/>
            </p:nvSpPr>
            <p:spPr>
              <a:xfrm>
                <a:off x="914400" y="5905500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22"/>
              <p:cNvSpPr/>
              <p:nvPr/>
            </p:nvSpPr>
            <p:spPr>
              <a:xfrm>
                <a:off x="914400" y="533504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23"/>
              <p:cNvSpPr/>
              <p:nvPr/>
            </p:nvSpPr>
            <p:spPr>
              <a:xfrm>
                <a:off x="914400" y="476458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24"/>
              <p:cNvSpPr/>
              <p:nvPr/>
            </p:nvSpPr>
            <p:spPr>
              <a:xfrm>
                <a:off x="914400" y="419413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27"/>
              <p:cNvSpPr/>
              <p:nvPr/>
            </p:nvSpPr>
            <p:spPr>
              <a:xfrm>
                <a:off x="914400" y="248276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28"/>
              <p:cNvSpPr/>
              <p:nvPr/>
            </p:nvSpPr>
            <p:spPr>
              <a:xfrm>
                <a:off x="914400" y="191231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35"/>
              <p:cNvSpPr/>
              <p:nvPr/>
            </p:nvSpPr>
            <p:spPr>
              <a:xfrm>
                <a:off x="914400" y="134185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37"/>
              <p:cNvSpPr/>
              <p:nvPr/>
            </p:nvSpPr>
            <p:spPr>
              <a:xfrm>
                <a:off x="914400" y="77140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095499" y="6434435"/>
              <a:ext cx="4713262" cy="62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Occupancy bitmap</a:t>
              </a:r>
              <a:endPara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lowchart: Connector 9"/>
            <p:cNvSpPr/>
            <p:nvPr/>
          </p:nvSpPr>
          <p:spPr>
            <a:xfrm>
              <a:off x="2599449" y="4025538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00"/>
            <p:cNvSpPr/>
            <p:nvPr/>
          </p:nvSpPr>
          <p:spPr>
            <a:xfrm>
              <a:off x="412242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00"/>
            <p:cNvSpPr/>
            <p:nvPr/>
          </p:nvSpPr>
          <p:spPr>
            <a:xfrm>
              <a:off x="380571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00"/>
            <p:cNvSpPr/>
            <p:nvPr/>
          </p:nvSpPr>
          <p:spPr>
            <a:xfrm>
              <a:off x="348900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00"/>
            <p:cNvSpPr/>
            <p:nvPr/>
          </p:nvSpPr>
          <p:spPr>
            <a:xfrm>
              <a:off x="316912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00"/>
            <p:cNvSpPr/>
            <p:nvPr/>
          </p:nvSpPr>
          <p:spPr>
            <a:xfrm>
              <a:off x="5398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00"/>
            <p:cNvSpPr/>
            <p:nvPr/>
          </p:nvSpPr>
          <p:spPr>
            <a:xfrm>
              <a:off x="508206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00"/>
            <p:cNvSpPr/>
            <p:nvPr/>
          </p:nvSpPr>
          <p:spPr>
            <a:xfrm>
              <a:off x="476535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00"/>
            <p:cNvSpPr/>
            <p:nvPr/>
          </p:nvSpPr>
          <p:spPr>
            <a:xfrm>
              <a:off x="444547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00"/>
            <p:cNvSpPr/>
            <p:nvPr/>
          </p:nvSpPr>
          <p:spPr>
            <a:xfrm>
              <a:off x="666750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00"/>
            <p:cNvSpPr/>
            <p:nvPr/>
          </p:nvSpPr>
          <p:spPr>
            <a:xfrm>
              <a:off x="635079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00"/>
            <p:cNvSpPr/>
            <p:nvPr/>
          </p:nvSpPr>
          <p:spPr>
            <a:xfrm>
              <a:off x="603408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00"/>
            <p:cNvSpPr/>
            <p:nvPr/>
          </p:nvSpPr>
          <p:spPr>
            <a:xfrm>
              <a:off x="571420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00"/>
            <p:cNvSpPr/>
            <p:nvPr/>
          </p:nvSpPr>
          <p:spPr>
            <a:xfrm>
              <a:off x="794385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00"/>
            <p:cNvSpPr/>
            <p:nvPr/>
          </p:nvSpPr>
          <p:spPr>
            <a:xfrm>
              <a:off x="762714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00"/>
            <p:cNvSpPr/>
            <p:nvPr/>
          </p:nvSpPr>
          <p:spPr>
            <a:xfrm>
              <a:off x="731043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00"/>
            <p:cNvSpPr/>
            <p:nvPr/>
          </p:nvSpPr>
          <p:spPr>
            <a:xfrm>
              <a:off x="699055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00"/>
            <p:cNvSpPr/>
            <p:nvPr/>
          </p:nvSpPr>
          <p:spPr>
            <a:xfrm>
              <a:off x="2847182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00"/>
            <p:cNvSpPr/>
            <p:nvPr/>
          </p:nvSpPr>
          <p:spPr>
            <a:xfrm>
              <a:off x="253048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0"/>
            <p:cNvSpPr/>
            <p:nvPr/>
          </p:nvSpPr>
          <p:spPr>
            <a:xfrm>
              <a:off x="2213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lowchart: Connector 14"/>
            <p:cNvSpPr/>
            <p:nvPr/>
          </p:nvSpPr>
          <p:spPr>
            <a:xfrm>
              <a:off x="4295776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3"/>
            <p:cNvSpPr/>
            <p:nvPr/>
          </p:nvSpPr>
          <p:spPr>
            <a:xfrm>
              <a:off x="3982909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5"/>
            <p:cNvSpPr/>
            <p:nvPr/>
          </p:nvSpPr>
          <p:spPr>
            <a:xfrm rot="21041315">
              <a:off x="5603589" y="4029507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" name="Ομάδα 153"/>
            <p:cNvGrpSpPr/>
            <p:nvPr/>
          </p:nvGrpSpPr>
          <p:grpSpPr>
            <a:xfrm>
              <a:off x="2213770" y="5943600"/>
              <a:ext cx="6046783" cy="562098"/>
              <a:chOff x="2214563" y="5943600"/>
              <a:chExt cx="6046783" cy="562098"/>
            </a:xfrm>
            <a:blipFill>
              <a:blip r:embed="rId5"/>
              <a:tile tx="0" ty="0" sx="100000" sy="100000" flip="none" algn="tl"/>
            </a:blipFill>
          </p:grpSpPr>
          <p:sp>
            <p:nvSpPr>
              <p:cNvPr id="156" name="Rectangle 100"/>
              <p:cNvSpPr/>
              <p:nvPr/>
            </p:nvSpPr>
            <p:spPr>
              <a:xfrm>
                <a:off x="412321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100"/>
              <p:cNvSpPr/>
              <p:nvPr/>
            </p:nvSpPr>
            <p:spPr>
              <a:xfrm>
                <a:off x="380651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100"/>
              <p:cNvSpPr/>
              <p:nvPr/>
            </p:nvSpPr>
            <p:spPr>
              <a:xfrm>
                <a:off x="348980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Rectangle 100"/>
              <p:cNvSpPr/>
              <p:nvPr/>
            </p:nvSpPr>
            <p:spPr>
              <a:xfrm>
                <a:off x="316992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Rectangle 100"/>
              <p:cNvSpPr/>
              <p:nvPr/>
            </p:nvSpPr>
            <p:spPr>
              <a:xfrm>
                <a:off x="5399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Rectangle 100"/>
              <p:cNvSpPr/>
              <p:nvPr/>
            </p:nvSpPr>
            <p:spPr>
              <a:xfrm>
                <a:off x="508286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00"/>
              <p:cNvSpPr/>
              <p:nvPr/>
            </p:nvSpPr>
            <p:spPr>
              <a:xfrm>
                <a:off x="476615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Rectangle 100"/>
              <p:cNvSpPr/>
              <p:nvPr/>
            </p:nvSpPr>
            <p:spPr>
              <a:xfrm>
                <a:off x="444627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100"/>
              <p:cNvSpPr/>
              <p:nvPr/>
            </p:nvSpPr>
            <p:spPr>
              <a:xfrm>
                <a:off x="666829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00"/>
              <p:cNvSpPr/>
              <p:nvPr/>
            </p:nvSpPr>
            <p:spPr>
              <a:xfrm>
                <a:off x="635159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Rectangle 100"/>
              <p:cNvSpPr/>
              <p:nvPr/>
            </p:nvSpPr>
            <p:spPr>
              <a:xfrm>
                <a:off x="603488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00"/>
              <p:cNvSpPr/>
              <p:nvPr/>
            </p:nvSpPr>
            <p:spPr>
              <a:xfrm>
                <a:off x="571500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Rectangle 100"/>
              <p:cNvSpPr/>
              <p:nvPr/>
            </p:nvSpPr>
            <p:spPr>
              <a:xfrm>
                <a:off x="794464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00"/>
              <p:cNvSpPr/>
              <p:nvPr/>
            </p:nvSpPr>
            <p:spPr>
              <a:xfrm>
                <a:off x="762794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00"/>
              <p:cNvSpPr/>
              <p:nvPr/>
            </p:nvSpPr>
            <p:spPr>
              <a:xfrm>
                <a:off x="731123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00"/>
              <p:cNvSpPr/>
              <p:nvPr/>
            </p:nvSpPr>
            <p:spPr>
              <a:xfrm>
                <a:off x="699135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00"/>
              <p:cNvSpPr/>
              <p:nvPr/>
            </p:nvSpPr>
            <p:spPr>
              <a:xfrm>
                <a:off x="2847975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Rectangle 100"/>
              <p:cNvSpPr/>
              <p:nvPr/>
            </p:nvSpPr>
            <p:spPr>
              <a:xfrm>
                <a:off x="253127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Rectangle 100"/>
              <p:cNvSpPr/>
              <p:nvPr/>
            </p:nvSpPr>
            <p:spPr>
              <a:xfrm>
                <a:off x="2214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77" y="4505744"/>
            <a:ext cx="4154373" cy="1236021"/>
          </a:xfrm>
          <a:prstGeom prst="rect">
            <a:avLst/>
          </a:prstGeom>
        </p:spPr>
      </p:pic>
      <p:grpSp>
        <p:nvGrpSpPr>
          <p:cNvPr id="189" name="Group 35"/>
          <p:cNvGrpSpPr>
            <a:grpSpLocks/>
          </p:cNvGrpSpPr>
          <p:nvPr/>
        </p:nvGrpSpPr>
        <p:grpSpPr>
          <a:xfrm>
            <a:off x="6933270" y="5266611"/>
            <a:ext cx="2861095" cy="149939"/>
            <a:chOff x="32778335" y="16260078"/>
            <a:chExt cx="8901678" cy="464293"/>
          </a:xfrm>
        </p:grpSpPr>
        <p:sp>
          <p:nvSpPr>
            <p:cNvPr id="190" name="Oval 58"/>
            <p:cNvSpPr/>
            <p:nvPr/>
          </p:nvSpPr>
          <p:spPr>
            <a:xfrm>
              <a:off x="41215722" y="16260081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1" name="Oval 65"/>
            <p:cNvSpPr/>
            <p:nvPr/>
          </p:nvSpPr>
          <p:spPr>
            <a:xfrm>
              <a:off x="32778335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2" name="Oval 66"/>
            <p:cNvSpPr/>
            <p:nvPr/>
          </p:nvSpPr>
          <p:spPr>
            <a:xfrm>
              <a:off x="36316611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3" name="Oval 67"/>
            <p:cNvSpPr/>
            <p:nvPr/>
          </p:nvSpPr>
          <p:spPr>
            <a:xfrm>
              <a:off x="38520162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94" name="Flowchart: Connector 15"/>
          <p:cNvSpPr/>
          <p:nvPr/>
        </p:nvSpPr>
        <p:spPr>
          <a:xfrm rot="21041315">
            <a:off x="3945066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Flowchart: Connector 15"/>
          <p:cNvSpPr/>
          <p:nvPr/>
        </p:nvSpPr>
        <p:spPr>
          <a:xfrm rot="21041315">
            <a:off x="5021390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Flowchart: Connector 15"/>
          <p:cNvSpPr/>
          <p:nvPr/>
        </p:nvSpPr>
        <p:spPr>
          <a:xfrm rot="21041315">
            <a:off x="4683253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Flowchart: Connector 15"/>
          <p:cNvSpPr/>
          <p:nvPr/>
        </p:nvSpPr>
        <p:spPr>
          <a:xfrm rot="21041315">
            <a:off x="4607053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2" name="Ομάδα 201"/>
          <p:cNvGrpSpPr/>
          <p:nvPr/>
        </p:nvGrpSpPr>
        <p:grpSpPr>
          <a:xfrm>
            <a:off x="5650192" y="3429001"/>
            <a:ext cx="179108" cy="414552"/>
            <a:chOff x="5650192" y="3429001"/>
            <a:chExt cx="179108" cy="414552"/>
          </a:xfrm>
        </p:grpSpPr>
        <p:sp>
          <p:nvSpPr>
            <p:cNvPr id="205" name="Oval 58"/>
            <p:cNvSpPr/>
            <p:nvPr/>
          </p:nvSpPr>
          <p:spPr>
            <a:xfrm>
              <a:off x="5650192" y="3662363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6" name="Oval 58"/>
            <p:cNvSpPr/>
            <p:nvPr/>
          </p:nvSpPr>
          <p:spPr>
            <a:xfrm>
              <a:off x="5650192" y="3429001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1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Novel Fragment Culling </a:t>
            </a:r>
            <a:r>
              <a:rPr lang="en-US" sz="4000" dirty="0" smtClean="0">
                <a:latin typeface="Cambria" panose="02040503050406030204" pitchFamily="18" charset="0"/>
              </a:rPr>
              <a:t>(5)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Approximate Solution:	    	</a:t>
            </a:r>
            <a:r>
              <a:rPr lang="en-US" sz="2400" b="1" dirty="0" smtClean="0">
                <a:latin typeface="Cambria" panose="02040503050406030204" pitchFamily="18" charset="0"/>
              </a:rPr>
              <a:t>Exploit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fragment occupancy maps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951" y="2041761"/>
            <a:ext cx="608142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Perform </a:t>
            </a:r>
            <a:r>
              <a:rPr lang="en-US" i="1" dirty="0">
                <a:latin typeface="Cambria" panose="02040503050406030204" pitchFamily="18" charset="0"/>
              </a:rPr>
              <a:t>early-z culling with </a:t>
            </a:r>
            <a:r>
              <a:rPr lang="en-US" i="1" dirty="0" smtClean="0">
                <a:latin typeface="Cambria" panose="02040503050406030204" pitchFamily="18" charset="0"/>
              </a:rPr>
              <a:t>the </a:t>
            </a:r>
            <a:r>
              <a:rPr lang="en-US" i="1" dirty="0" err="1" smtClean="0">
                <a:latin typeface="Cambria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" panose="02040503050406030204" pitchFamily="18" charset="0"/>
              </a:rPr>
              <a:t>a</a:t>
            </a:r>
            <a:r>
              <a:rPr lang="en-US" i="1" dirty="0" err="1" smtClean="0">
                <a:latin typeface="Cambria" panose="02040503050406030204" pitchFamily="18" charset="0"/>
              </a:rPr>
              <a:t>-th</a:t>
            </a:r>
            <a:r>
              <a:rPr lang="en-US" i="1" dirty="0" smtClean="0">
                <a:latin typeface="Cambria" panose="02040503050406030204" pitchFamily="18" charset="0"/>
              </a:rPr>
              <a:t> fragment, </a:t>
            </a:r>
            <a:r>
              <a:rPr lang="en-US" i="1" dirty="0">
                <a:latin typeface="Cambria" panose="02040503050406030204" pitchFamily="18" charset="0"/>
              </a:rPr>
              <a:t>nearest largest to the actual k-</a:t>
            </a:r>
            <a:r>
              <a:rPr lang="en-US" i="1" dirty="0" err="1">
                <a:latin typeface="Cambria" panose="02040503050406030204" pitchFamily="18" charset="0"/>
              </a:rPr>
              <a:t>th</a:t>
            </a:r>
            <a:r>
              <a:rPr lang="en-US" i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 err="1">
                <a:latin typeface="Cambria" panose="02040503050406030204" pitchFamily="18" charset="0"/>
              </a:rPr>
              <a:t>k</a:t>
            </a:r>
            <a:r>
              <a:rPr lang="en-US" i="1" baseline="-25000" dirty="0" err="1">
                <a:latin typeface="Cambria" panose="02040503050406030204" pitchFamily="18" charset="0"/>
              </a:rPr>
              <a:t>a</a:t>
            </a:r>
            <a:r>
              <a:rPr lang="en-US" i="1" dirty="0">
                <a:latin typeface="Cambria" panose="02040503050406030204" pitchFamily="18" charset="0"/>
              </a:rPr>
              <a:t> ≥ k</a:t>
            </a:r>
            <a:r>
              <a:rPr lang="en-US" dirty="0" smtClean="0">
                <a:latin typeface="Cambria" panose="02040503050406030204" pitchFamily="18" charset="0"/>
              </a:rPr>
              <a:t>).</a:t>
            </a:r>
          </a:p>
          <a:p>
            <a:pPr algn="just"/>
            <a:endParaRPr lang="en-US" sz="800" dirty="0" smtClean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Depth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range</a:t>
            </a:r>
            <a:r>
              <a:rPr lang="en-US" sz="1600" dirty="0">
                <a:latin typeface="Cambria" panose="02040503050406030204" pitchFamily="18" charset="0"/>
              </a:rPr>
              <a:t> is divided into B uniform consecutive </a:t>
            </a:r>
            <a:r>
              <a:rPr lang="en-US" sz="1600" dirty="0" smtClean="0">
                <a:latin typeface="Cambria" panose="02040503050406030204" pitchFamily="18" charset="0"/>
              </a:rPr>
              <a:t>subintervals.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Occupancy bitmap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indicates fragment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presence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each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bucket.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Accumulation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of 1s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until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you reach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value → </a:t>
            </a:r>
            <a:r>
              <a:rPr lang="en-US" sz="1600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𝑂</a:t>
            </a:r>
            <a:r>
              <a: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(𝑘</a:t>
            </a:r>
            <a:r>
              <a:rPr lang="en-US" sz="1600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 time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Ομάδα 99"/>
          <p:cNvGrpSpPr/>
          <p:nvPr/>
        </p:nvGrpSpPr>
        <p:grpSpPr>
          <a:xfrm>
            <a:off x="1154356" y="2197100"/>
            <a:ext cx="4207972" cy="3607173"/>
            <a:chOff x="867418" y="381000"/>
            <a:chExt cx="7793105" cy="6680432"/>
          </a:xfrm>
        </p:grpSpPr>
        <p:pic>
          <p:nvPicPr>
            <p:cNvPr id="101" name="Picture 3" descr="C:\Users\abasilak\Dropbox\abasilak\K-buffer using max-heap\figures\intro\dragon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1052512"/>
              <a:ext cx="6705599" cy="4731173"/>
            </a:xfrm>
            <a:prstGeom prst="rect">
              <a:avLst/>
            </a:prstGeom>
            <a:noFill/>
            <a:ln w="19050">
              <a:noFill/>
              <a:prstDash val="sysDash"/>
            </a:ln>
            <a:effectLst/>
          </p:spPr>
        </p:pic>
        <p:cxnSp>
          <p:nvCxnSpPr>
            <p:cNvPr id="102" name="Straight Arrow Connector 7"/>
            <p:cNvCxnSpPr/>
            <p:nvPr/>
          </p:nvCxnSpPr>
          <p:spPr>
            <a:xfrm>
              <a:off x="1451958" y="4084779"/>
              <a:ext cx="7208565" cy="0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4" name="Group 174"/>
            <p:cNvGrpSpPr/>
            <p:nvPr/>
          </p:nvGrpSpPr>
          <p:grpSpPr>
            <a:xfrm>
              <a:off x="867418" y="381000"/>
              <a:ext cx="575295" cy="5696196"/>
              <a:chOff x="914400" y="771402"/>
              <a:chExt cx="575295" cy="5696196"/>
            </a:xfrm>
            <a:blipFill>
              <a:blip r:embed="rId4"/>
              <a:tile tx="0" ty="0" sx="100000" sy="100000" flip="none" algn="tl"/>
            </a:blipFill>
          </p:grpSpPr>
          <p:sp>
            <p:nvSpPr>
              <p:cNvPr id="175" name="Rectangle 125"/>
              <p:cNvSpPr/>
              <p:nvPr/>
            </p:nvSpPr>
            <p:spPr>
              <a:xfrm>
                <a:off x="914400" y="362367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26"/>
              <p:cNvSpPr/>
              <p:nvPr/>
            </p:nvSpPr>
            <p:spPr>
              <a:xfrm>
                <a:off x="914400" y="305322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99"/>
              <p:cNvSpPr/>
              <p:nvPr/>
            </p:nvSpPr>
            <p:spPr>
              <a:xfrm>
                <a:off x="914400" y="5905500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22"/>
              <p:cNvSpPr/>
              <p:nvPr/>
            </p:nvSpPr>
            <p:spPr>
              <a:xfrm>
                <a:off x="914400" y="533504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23"/>
              <p:cNvSpPr/>
              <p:nvPr/>
            </p:nvSpPr>
            <p:spPr>
              <a:xfrm>
                <a:off x="914400" y="476458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24"/>
              <p:cNvSpPr/>
              <p:nvPr/>
            </p:nvSpPr>
            <p:spPr>
              <a:xfrm>
                <a:off x="914400" y="419413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27"/>
              <p:cNvSpPr/>
              <p:nvPr/>
            </p:nvSpPr>
            <p:spPr>
              <a:xfrm>
                <a:off x="914400" y="248276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28"/>
              <p:cNvSpPr/>
              <p:nvPr/>
            </p:nvSpPr>
            <p:spPr>
              <a:xfrm>
                <a:off x="914400" y="191231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35"/>
              <p:cNvSpPr/>
              <p:nvPr/>
            </p:nvSpPr>
            <p:spPr>
              <a:xfrm>
                <a:off x="914400" y="134185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37"/>
              <p:cNvSpPr/>
              <p:nvPr/>
            </p:nvSpPr>
            <p:spPr>
              <a:xfrm>
                <a:off x="914400" y="77140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095499" y="6434435"/>
              <a:ext cx="4713262" cy="62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Occupancy bitmap</a:t>
              </a:r>
              <a:endPara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lowchart: Connector 9"/>
            <p:cNvSpPr/>
            <p:nvPr/>
          </p:nvSpPr>
          <p:spPr>
            <a:xfrm>
              <a:off x="2599449" y="4025538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00"/>
            <p:cNvSpPr/>
            <p:nvPr/>
          </p:nvSpPr>
          <p:spPr>
            <a:xfrm>
              <a:off x="412242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00"/>
            <p:cNvSpPr/>
            <p:nvPr/>
          </p:nvSpPr>
          <p:spPr>
            <a:xfrm>
              <a:off x="380571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00"/>
            <p:cNvSpPr/>
            <p:nvPr/>
          </p:nvSpPr>
          <p:spPr>
            <a:xfrm>
              <a:off x="348900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00"/>
            <p:cNvSpPr/>
            <p:nvPr/>
          </p:nvSpPr>
          <p:spPr>
            <a:xfrm>
              <a:off x="316912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00"/>
            <p:cNvSpPr/>
            <p:nvPr/>
          </p:nvSpPr>
          <p:spPr>
            <a:xfrm>
              <a:off x="5398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00"/>
            <p:cNvSpPr/>
            <p:nvPr/>
          </p:nvSpPr>
          <p:spPr>
            <a:xfrm>
              <a:off x="508206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00"/>
            <p:cNvSpPr/>
            <p:nvPr/>
          </p:nvSpPr>
          <p:spPr>
            <a:xfrm>
              <a:off x="476535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00"/>
            <p:cNvSpPr/>
            <p:nvPr/>
          </p:nvSpPr>
          <p:spPr>
            <a:xfrm>
              <a:off x="444547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00"/>
            <p:cNvSpPr/>
            <p:nvPr/>
          </p:nvSpPr>
          <p:spPr>
            <a:xfrm>
              <a:off x="666750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00"/>
            <p:cNvSpPr/>
            <p:nvPr/>
          </p:nvSpPr>
          <p:spPr>
            <a:xfrm>
              <a:off x="635079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00"/>
            <p:cNvSpPr/>
            <p:nvPr/>
          </p:nvSpPr>
          <p:spPr>
            <a:xfrm>
              <a:off x="603408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00"/>
            <p:cNvSpPr/>
            <p:nvPr/>
          </p:nvSpPr>
          <p:spPr>
            <a:xfrm>
              <a:off x="571420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00"/>
            <p:cNvSpPr/>
            <p:nvPr/>
          </p:nvSpPr>
          <p:spPr>
            <a:xfrm>
              <a:off x="794385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00"/>
            <p:cNvSpPr/>
            <p:nvPr/>
          </p:nvSpPr>
          <p:spPr>
            <a:xfrm>
              <a:off x="762714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00"/>
            <p:cNvSpPr/>
            <p:nvPr/>
          </p:nvSpPr>
          <p:spPr>
            <a:xfrm>
              <a:off x="731043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00"/>
            <p:cNvSpPr/>
            <p:nvPr/>
          </p:nvSpPr>
          <p:spPr>
            <a:xfrm>
              <a:off x="699055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00"/>
            <p:cNvSpPr/>
            <p:nvPr/>
          </p:nvSpPr>
          <p:spPr>
            <a:xfrm>
              <a:off x="2847182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00"/>
            <p:cNvSpPr/>
            <p:nvPr/>
          </p:nvSpPr>
          <p:spPr>
            <a:xfrm>
              <a:off x="253048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0"/>
            <p:cNvSpPr/>
            <p:nvPr/>
          </p:nvSpPr>
          <p:spPr>
            <a:xfrm>
              <a:off x="2213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lowchart: Connector 14"/>
            <p:cNvSpPr/>
            <p:nvPr/>
          </p:nvSpPr>
          <p:spPr>
            <a:xfrm>
              <a:off x="4295776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3"/>
            <p:cNvSpPr/>
            <p:nvPr/>
          </p:nvSpPr>
          <p:spPr>
            <a:xfrm>
              <a:off x="3982909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5"/>
            <p:cNvSpPr/>
            <p:nvPr/>
          </p:nvSpPr>
          <p:spPr>
            <a:xfrm rot="21041315">
              <a:off x="5603589" y="4029507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" name="Ομάδα 153"/>
            <p:cNvGrpSpPr/>
            <p:nvPr/>
          </p:nvGrpSpPr>
          <p:grpSpPr>
            <a:xfrm>
              <a:off x="2213770" y="5943600"/>
              <a:ext cx="6046783" cy="562098"/>
              <a:chOff x="2214563" y="5943600"/>
              <a:chExt cx="6046783" cy="562098"/>
            </a:xfrm>
            <a:blipFill>
              <a:blip r:embed="rId5"/>
              <a:tile tx="0" ty="0" sx="100000" sy="100000" flip="none" algn="tl"/>
            </a:blipFill>
          </p:grpSpPr>
          <p:sp>
            <p:nvSpPr>
              <p:cNvPr id="156" name="Rectangle 100"/>
              <p:cNvSpPr/>
              <p:nvPr/>
            </p:nvSpPr>
            <p:spPr>
              <a:xfrm>
                <a:off x="412321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100"/>
              <p:cNvSpPr/>
              <p:nvPr/>
            </p:nvSpPr>
            <p:spPr>
              <a:xfrm>
                <a:off x="380651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100"/>
              <p:cNvSpPr/>
              <p:nvPr/>
            </p:nvSpPr>
            <p:spPr>
              <a:xfrm>
                <a:off x="348980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Rectangle 100"/>
              <p:cNvSpPr/>
              <p:nvPr/>
            </p:nvSpPr>
            <p:spPr>
              <a:xfrm>
                <a:off x="316992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Rectangle 100"/>
              <p:cNvSpPr/>
              <p:nvPr/>
            </p:nvSpPr>
            <p:spPr>
              <a:xfrm>
                <a:off x="5399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Rectangle 100"/>
              <p:cNvSpPr/>
              <p:nvPr/>
            </p:nvSpPr>
            <p:spPr>
              <a:xfrm>
                <a:off x="508286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00"/>
              <p:cNvSpPr/>
              <p:nvPr/>
            </p:nvSpPr>
            <p:spPr>
              <a:xfrm>
                <a:off x="476615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Rectangle 100"/>
              <p:cNvSpPr/>
              <p:nvPr/>
            </p:nvSpPr>
            <p:spPr>
              <a:xfrm>
                <a:off x="444627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100"/>
              <p:cNvSpPr/>
              <p:nvPr/>
            </p:nvSpPr>
            <p:spPr>
              <a:xfrm>
                <a:off x="666829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00"/>
              <p:cNvSpPr/>
              <p:nvPr/>
            </p:nvSpPr>
            <p:spPr>
              <a:xfrm>
                <a:off x="635159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Rectangle 100"/>
              <p:cNvSpPr/>
              <p:nvPr/>
            </p:nvSpPr>
            <p:spPr>
              <a:xfrm>
                <a:off x="603488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00"/>
              <p:cNvSpPr/>
              <p:nvPr/>
            </p:nvSpPr>
            <p:spPr>
              <a:xfrm>
                <a:off x="571500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Rectangle 100"/>
              <p:cNvSpPr/>
              <p:nvPr/>
            </p:nvSpPr>
            <p:spPr>
              <a:xfrm>
                <a:off x="794464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00"/>
              <p:cNvSpPr/>
              <p:nvPr/>
            </p:nvSpPr>
            <p:spPr>
              <a:xfrm>
                <a:off x="762794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00"/>
              <p:cNvSpPr/>
              <p:nvPr/>
            </p:nvSpPr>
            <p:spPr>
              <a:xfrm>
                <a:off x="731123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00"/>
              <p:cNvSpPr/>
              <p:nvPr/>
            </p:nvSpPr>
            <p:spPr>
              <a:xfrm>
                <a:off x="699135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00"/>
              <p:cNvSpPr/>
              <p:nvPr/>
            </p:nvSpPr>
            <p:spPr>
              <a:xfrm>
                <a:off x="2847975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Rectangle 100"/>
              <p:cNvSpPr/>
              <p:nvPr/>
            </p:nvSpPr>
            <p:spPr>
              <a:xfrm>
                <a:off x="253127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Rectangle 100"/>
              <p:cNvSpPr/>
              <p:nvPr/>
            </p:nvSpPr>
            <p:spPr>
              <a:xfrm>
                <a:off x="2214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90"/>
            <p:cNvCxnSpPr/>
            <p:nvPr/>
          </p:nvCxnSpPr>
          <p:spPr>
            <a:xfrm>
              <a:off x="5715000" y="5938077"/>
              <a:ext cx="0" cy="566738"/>
            </a:xfrm>
            <a:prstGeom prst="line">
              <a:avLst/>
            </a:prstGeom>
            <a:ln w="31750" cmpd="sng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77" y="4505744"/>
            <a:ext cx="4154373" cy="1236021"/>
          </a:xfrm>
          <a:prstGeom prst="rect">
            <a:avLst/>
          </a:prstGeom>
        </p:spPr>
      </p:pic>
      <p:grpSp>
        <p:nvGrpSpPr>
          <p:cNvPr id="189" name="Group 35"/>
          <p:cNvGrpSpPr>
            <a:grpSpLocks/>
          </p:cNvGrpSpPr>
          <p:nvPr/>
        </p:nvGrpSpPr>
        <p:grpSpPr>
          <a:xfrm>
            <a:off x="6933270" y="5266611"/>
            <a:ext cx="2861095" cy="149939"/>
            <a:chOff x="32778335" y="16260078"/>
            <a:chExt cx="8901678" cy="464293"/>
          </a:xfrm>
        </p:grpSpPr>
        <p:sp>
          <p:nvSpPr>
            <p:cNvPr id="190" name="Oval 58"/>
            <p:cNvSpPr/>
            <p:nvPr/>
          </p:nvSpPr>
          <p:spPr>
            <a:xfrm>
              <a:off x="41215722" y="16260081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1" name="Oval 65"/>
            <p:cNvSpPr/>
            <p:nvPr/>
          </p:nvSpPr>
          <p:spPr>
            <a:xfrm>
              <a:off x="32778335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2" name="Oval 66"/>
            <p:cNvSpPr/>
            <p:nvPr/>
          </p:nvSpPr>
          <p:spPr>
            <a:xfrm>
              <a:off x="36316611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3" name="Oval 67"/>
            <p:cNvSpPr/>
            <p:nvPr/>
          </p:nvSpPr>
          <p:spPr>
            <a:xfrm>
              <a:off x="38520162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94" name="Flowchart: Connector 15"/>
          <p:cNvSpPr/>
          <p:nvPr/>
        </p:nvSpPr>
        <p:spPr>
          <a:xfrm rot="21041315">
            <a:off x="3945066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Flowchart: Connector 15"/>
          <p:cNvSpPr/>
          <p:nvPr/>
        </p:nvSpPr>
        <p:spPr>
          <a:xfrm rot="21041315">
            <a:off x="5021390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Flowchart: Connector 15"/>
          <p:cNvSpPr/>
          <p:nvPr/>
        </p:nvSpPr>
        <p:spPr>
          <a:xfrm rot="21041315">
            <a:off x="4683253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Flowchart: Connector 15"/>
          <p:cNvSpPr/>
          <p:nvPr/>
        </p:nvSpPr>
        <p:spPr>
          <a:xfrm rot="21041315">
            <a:off x="4607053" y="4169533"/>
            <a:ext cx="65574" cy="65574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8" name="Ομάδα 197"/>
          <p:cNvGrpSpPr/>
          <p:nvPr/>
        </p:nvGrpSpPr>
        <p:grpSpPr>
          <a:xfrm>
            <a:off x="5650192" y="3429001"/>
            <a:ext cx="179108" cy="652677"/>
            <a:chOff x="5650192" y="3429001"/>
            <a:chExt cx="179108" cy="652677"/>
          </a:xfrm>
        </p:grpSpPr>
        <p:sp>
          <p:nvSpPr>
            <p:cNvPr id="199" name="Oval 58"/>
            <p:cNvSpPr/>
            <p:nvPr/>
          </p:nvSpPr>
          <p:spPr>
            <a:xfrm>
              <a:off x="5650192" y="3900488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1" name="Oval 58"/>
            <p:cNvSpPr/>
            <p:nvPr/>
          </p:nvSpPr>
          <p:spPr>
            <a:xfrm>
              <a:off x="5650192" y="3662363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2" name="Oval 58"/>
            <p:cNvSpPr/>
            <p:nvPr/>
          </p:nvSpPr>
          <p:spPr>
            <a:xfrm>
              <a:off x="5650192" y="3429001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7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Novel Fragment Culling </a:t>
            </a:r>
            <a:r>
              <a:rPr lang="en-US" sz="4000" dirty="0" smtClean="0">
                <a:latin typeface="Cambria" panose="02040503050406030204" pitchFamily="18" charset="0"/>
              </a:rPr>
              <a:t>(6)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Approximate Solution:	    	</a:t>
            </a:r>
            <a:r>
              <a:rPr lang="en-US" sz="2400" b="1" dirty="0" smtClean="0">
                <a:latin typeface="Cambria" panose="02040503050406030204" pitchFamily="18" charset="0"/>
              </a:rPr>
              <a:t>Exploit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fragment occupancy maps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951" y="2041761"/>
            <a:ext cx="6081426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Mechanism:</a:t>
            </a:r>
          </a:p>
          <a:p>
            <a:pPr algn="just"/>
            <a:r>
              <a:rPr lang="en-US" i="1" dirty="0" smtClean="0">
                <a:latin typeface="Cambria" panose="02040503050406030204" pitchFamily="18" charset="0"/>
              </a:rPr>
              <a:t>Perform </a:t>
            </a:r>
            <a:r>
              <a:rPr lang="en-US" i="1" dirty="0">
                <a:latin typeface="Cambria" panose="02040503050406030204" pitchFamily="18" charset="0"/>
              </a:rPr>
              <a:t>early-z culling with </a:t>
            </a:r>
            <a:r>
              <a:rPr lang="en-US" i="1" dirty="0" smtClean="0">
                <a:latin typeface="Cambria" panose="02040503050406030204" pitchFamily="18" charset="0"/>
              </a:rPr>
              <a:t>the </a:t>
            </a:r>
            <a:r>
              <a:rPr lang="en-US" i="1" dirty="0" err="1" smtClean="0">
                <a:latin typeface="Cambria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" panose="02040503050406030204" pitchFamily="18" charset="0"/>
              </a:rPr>
              <a:t>a</a:t>
            </a:r>
            <a:r>
              <a:rPr lang="en-US" i="1" dirty="0" err="1" smtClean="0">
                <a:latin typeface="Cambria" panose="02040503050406030204" pitchFamily="18" charset="0"/>
              </a:rPr>
              <a:t>-th</a:t>
            </a:r>
            <a:r>
              <a:rPr lang="en-US" i="1" dirty="0" smtClean="0">
                <a:latin typeface="Cambria" panose="02040503050406030204" pitchFamily="18" charset="0"/>
              </a:rPr>
              <a:t> fragment, </a:t>
            </a:r>
            <a:r>
              <a:rPr lang="en-US" i="1" dirty="0">
                <a:latin typeface="Cambria" panose="02040503050406030204" pitchFamily="18" charset="0"/>
              </a:rPr>
              <a:t>nearest largest to the actual k-</a:t>
            </a:r>
            <a:r>
              <a:rPr lang="en-US" i="1" dirty="0" err="1">
                <a:latin typeface="Cambria" panose="02040503050406030204" pitchFamily="18" charset="0"/>
              </a:rPr>
              <a:t>th</a:t>
            </a:r>
            <a:r>
              <a:rPr lang="en-US" i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 err="1">
                <a:latin typeface="Cambria" panose="02040503050406030204" pitchFamily="18" charset="0"/>
              </a:rPr>
              <a:t>k</a:t>
            </a:r>
            <a:r>
              <a:rPr lang="en-US" i="1" baseline="-25000" dirty="0" err="1">
                <a:latin typeface="Cambria" panose="02040503050406030204" pitchFamily="18" charset="0"/>
              </a:rPr>
              <a:t>a</a:t>
            </a:r>
            <a:r>
              <a:rPr lang="en-US" i="1" dirty="0">
                <a:latin typeface="Cambria" panose="02040503050406030204" pitchFamily="18" charset="0"/>
              </a:rPr>
              <a:t> ≥ k</a:t>
            </a:r>
            <a:r>
              <a:rPr lang="en-US" dirty="0" smtClean="0">
                <a:latin typeface="Cambria" panose="02040503050406030204" pitchFamily="18" charset="0"/>
              </a:rPr>
              <a:t>).</a:t>
            </a:r>
          </a:p>
          <a:p>
            <a:pPr algn="just"/>
            <a:endParaRPr lang="en-US" sz="800" dirty="0" smtClean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Depth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range</a:t>
            </a:r>
            <a:r>
              <a:rPr lang="en-US" sz="1600" dirty="0">
                <a:latin typeface="Cambria" panose="02040503050406030204" pitchFamily="18" charset="0"/>
              </a:rPr>
              <a:t> is divided into B uniform consecutive </a:t>
            </a:r>
            <a:r>
              <a:rPr lang="en-US" sz="1600" dirty="0" smtClean="0">
                <a:latin typeface="Cambria" panose="02040503050406030204" pitchFamily="18" charset="0"/>
              </a:rPr>
              <a:t>subintervals.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Occupancy bitmap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indicates fragment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presence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each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bucket.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Accumulation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of 1s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until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you reach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value → </a:t>
            </a:r>
            <a:r>
              <a:rPr lang="en-US" sz="1600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𝑂</a:t>
            </a:r>
            <a:r>
              <a: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(𝑘</a:t>
            </a:r>
            <a:r>
              <a:rPr lang="en-US" sz="1600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 time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Discard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fragments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 with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depth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value 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&gt; </a:t>
            </a:r>
            <a:r>
              <a:rPr lang="en-US" sz="1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1600" baseline="-25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-th</a:t>
            </a:r>
            <a:r>
              <a:rPr lang="en-US" sz="1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fragment.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Ομάδα 99"/>
          <p:cNvGrpSpPr/>
          <p:nvPr/>
        </p:nvGrpSpPr>
        <p:grpSpPr>
          <a:xfrm>
            <a:off x="1154356" y="2197100"/>
            <a:ext cx="4207972" cy="3607173"/>
            <a:chOff x="867418" y="381000"/>
            <a:chExt cx="7793105" cy="6680432"/>
          </a:xfrm>
        </p:grpSpPr>
        <p:pic>
          <p:nvPicPr>
            <p:cNvPr id="101" name="Picture 3" descr="C:\Users\abasilak\Dropbox\abasilak\K-buffer using max-heap\figures\intro\dragon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1052512"/>
              <a:ext cx="6705599" cy="4731173"/>
            </a:xfrm>
            <a:prstGeom prst="rect">
              <a:avLst/>
            </a:prstGeom>
            <a:noFill/>
            <a:ln w="19050">
              <a:noFill/>
              <a:prstDash val="sysDash"/>
            </a:ln>
            <a:effectLst/>
          </p:spPr>
        </p:pic>
        <p:cxnSp>
          <p:nvCxnSpPr>
            <p:cNvPr id="102" name="Straight Arrow Connector 7"/>
            <p:cNvCxnSpPr/>
            <p:nvPr/>
          </p:nvCxnSpPr>
          <p:spPr>
            <a:xfrm>
              <a:off x="1451958" y="4084779"/>
              <a:ext cx="7208565" cy="0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Multiply 54"/>
            <p:cNvSpPr/>
            <p:nvPr/>
          </p:nvSpPr>
          <p:spPr>
            <a:xfrm>
              <a:off x="6016113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4" name="Group 174"/>
            <p:cNvGrpSpPr/>
            <p:nvPr/>
          </p:nvGrpSpPr>
          <p:grpSpPr>
            <a:xfrm>
              <a:off x="867418" y="381000"/>
              <a:ext cx="575295" cy="5696196"/>
              <a:chOff x="914400" y="771402"/>
              <a:chExt cx="575295" cy="5696196"/>
            </a:xfrm>
            <a:blipFill>
              <a:blip r:embed="rId4"/>
              <a:tile tx="0" ty="0" sx="100000" sy="100000" flip="none" algn="tl"/>
            </a:blipFill>
          </p:grpSpPr>
          <p:sp>
            <p:nvSpPr>
              <p:cNvPr id="175" name="Rectangle 125"/>
              <p:cNvSpPr/>
              <p:nvPr/>
            </p:nvSpPr>
            <p:spPr>
              <a:xfrm>
                <a:off x="914400" y="362367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26"/>
              <p:cNvSpPr/>
              <p:nvPr/>
            </p:nvSpPr>
            <p:spPr>
              <a:xfrm>
                <a:off x="914400" y="305322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99"/>
              <p:cNvSpPr/>
              <p:nvPr/>
            </p:nvSpPr>
            <p:spPr>
              <a:xfrm>
                <a:off x="914400" y="5905500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22"/>
              <p:cNvSpPr/>
              <p:nvPr/>
            </p:nvSpPr>
            <p:spPr>
              <a:xfrm>
                <a:off x="914400" y="533504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23"/>
              <p:cNvSpPr/>
              <p:nvPr/>
            </p:nvSpPr>
            <p:spPr>
              <a:xfrm>
                <a:off x="914400" y="476458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24"/>
              <p:cNvSpPr/>
              <p:nvPr/>
            </p:nvSpPr>
            <p:spPr>
              <a:xfrm>
                <a:off x="914400" y="419413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27"/>
              <p:cNvSpPr/>
              <p:nvPr/>
            </p:nvSpPr>
            <p:spPr>
              <a:xfrm>
                <a:off x="914400" y="248276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28"/>
              <p:cNvSpPr/>
              <p:nvPr/>
            </p:nvSpPr>
            <p:spPr>
              <a:xfrm>
                <a:off x="914400" y="191231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35"/>
              <p:cNvSpPr/>
              <p:nvPr/>
            </p:nvSpPr>
            <p:spPr>
              <a:xfrm>
                <a:off x="914400" y="1341857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37"/>
              <p:cNvSpPr/>
              <p:nvPr/>
            </p:nvSpPr>
            <p:spPr>
              <a:xfrm>
                <a:off x="914400" y="771402"/>
                <a:ext cx="575295" cy="562098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095499" y="6434435"/>
              <a:ext cx="4713262" cy="62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Occupancy bitmap</a:t>
              </a:r>
              <a:endParaRPr lang="en-US" sz="1600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lowchart: Connector 9"/>
            <p:cNvSpPr/>
            <p:nvPr/>
          </p:nvSpPr>
          <p:spPr>
            <a:xfrm>
              <a:off x="2599449" y="4025538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00"/>
            <p:cNvSpPr/>
            <p:nvPr/>
          </p:nvSpPr>
          <p:spPr>
            <a:xfrm>
              <a:off x="412242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00"/>
            <p:cNvSpPr/>
            <p:nvPr/>
          </p:nvSpPr>
          <p:spPr>
            <a:xfrm>
              <a:off x="380571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00"/>
            <p:cNvSpPr/>
            <p:nvPr/>
          </p:nvSpPr>
          <p:spPr>
            <a:xfrm>
              <a:off x="348900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00"/>
            <p:cNvSpPr/>
            <p:nvPr/>
          </p:nvSpPr>
          <p:spPr>
            <a:xfrm>
              <a:off x="316912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00"/>
            <p:cNvSpPr/>
            <p:nvPr/>
          </p:nvSpPr>
          <p:spPr>
            <a:xfrm>
              <a:off x="5398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00"/>
            <p:cNvSpPr/>
            <p:nvPr/>
          </p:nvSpPr>
          <p:spPr>
            <a:xfrm>
              <a:off x="508206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00"/>
            <p:cNvSpPr/>
            <p:nvPr/>
          </p:nvSpPr>
          <p:spPr>
            <a:xfrm>
              <a:off x="476535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00"/>
            <p:cNvSpPr/>
            <p:nvPr/>
          </p:nvSpPr>
          <p:spPr>
            <a:xfrm>
              <a:off x="444547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00"/>
            <p:cNvSpPr/>
            <p:nvPr/>
          </p:nvSpPr>
          <p:spPr>
            <a:xfrm>
              <a:off x="666750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00"/>
            <p:cNvSpPr/>
            <p:nvPr/>
          </p:nvSpPr>
          <p:spPr>
            <a:xfrm>
              <a:off x="635079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00"/>
            <p:cNvSpPr/>
            <p:nvPr/>
          </p:nvSpPr>
          <p:spPr>
            <a:xfrm>
              <a:off x="603408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00"/>
            <p:cNvSpPr/>
            <p:nvPr/>
          </p:nvSpPr>
          <p:spPr>
            <a:xfrm>
              <a:off x="571420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00"/>
            <p:cNvSpPr/>
            <p:nvPr/>
          </p:nvSpPr>
          <p:spPr>
            <a:xfrm>
              <a:off x="794385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00"/>
            <p:cNvSpPr/>
            <p:nvPr/>
          </p:nvSpPr>
          <p:spPr>
            <a:xfrm>
              <a:off x="762714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00"/>
            <p:cNvSpPr/>
            <p:nvPr/>
          </p:nvSpPr>
          <p:spPr>
            <a:xfrm>
              <a:off x="7310438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00"/>
            <p:cNvSpPr/>
            <p:nvPr/>
          </p:nvSpPr>
          <p:spPr>
            <a:xfrm>
              <a:off x="6990557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00"/>
            <p:cNvSpPr/>
            <p:nvPr/>
          </p:nvSpPr>
          <p:spPr>
            <a:xfrm>
              <a:off x="2847182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00"/>
            <p:cNvSpPr/>
            <p:nvPr/>
          </p:nvSpPr>
          <p:spPr>
            <a:xfrm>
              <a:off x="253048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0"/>
            <p:cNvSpPr/>
            <p:nvPr/>
          </p:nvSpPr>
          <p:spPr>
            <a:xfrm>
              <a:off x="2213770" y="3829050"/>
              <a:ext cx="316703" cy="562098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7" name="Straight Connector 190"/>
            <p:cNvCxnSpPr/>
            <p:nvPr/>
          </p:nvCxnSpPr>
          <p:spPr>
            <a:xfrm>
              <a:off x="5715000" y="3818765"/>
              <a:ext cx="0" cy="566738"/>
            </a:xfrm>
            <a:prstGeom prst="line">
              <a:avLst/>
            </a:prstGeom>
            <a:ln w="31750" cmpd="sng">
              <a:solidFill>
                <a:srgbClr val="FF0000"/>
              </a:solidFill>
              <a:headEnd type="diamond" w="med" len="med"/>
              <a:tailEnd type="diamond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Flowchart: Connector 14"/>
            <p:cNvSpPr/>
            <p:nvPr/>
          </p:nvSpPr>
          <p:spPr>
            <a:xfrm>
              <a:off x="4295776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3"/>
            <p:cNvSpPr/>
            <p:nvPr/>
          </p:nvSpPr>
          <p:spPr>
            <a:xfrm>
              <a:off x="3982909" y="4024744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5"/>
            <p:cNvSpPr/>
            <p:nvPr/>
          </p:nvSpPr>
          <p:spPr>
            <a:xfrm rot="21041315">
              <a:off x="5603589" y="4029507"/>
              <a:ext cx="121443" cy="121443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Multiply 150"/>
            <p:cNvSpPr/>
            <p:nvPr/>
          </p:nvSpPr>
          <p:spPr>
            <a:xfrm>
              <a:off x="7245160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Multiply 151"/>
            <p:cNvSpPr/>
            <p:nvPr/>
          </p:nvSpPr>
          <p:spPr>
            <a:xfrm>
              <a:off x="7381562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Multiply 160"/>
            <p:cNvSpPr/>
            <p:nvPr/>
          </p:nvSpPr>
          <p:spPr>
            <a:xfrm>
              <a:off x="7999928" y="3986800"/>
              <a:ext cx="186191" cy="1925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" name="Ομάδα 153"/>
            <p:cNvGrpSpPr/>
            <p:nvPr/>
          </p:nvGrpSpPr>
          <p:grpSpPr>
            <a:xfrm>
              <a:off x="2213770" y="5943600"/>
              <a:ext cx="6046783" cy="562098"/>
              <a:chOff x="2214563" y="5943600"/>
              <a:chExt cx="6046783" cy="562098"/>
            </a:xfrm>
            <a:blipFill>
              <a:blip r:embed="rId5"/>
              <a:tile tx="0" ty="0" sx="100000" sy="100000" flip="none" algn="tl"/>
            </a:blipFill>
          </p:grpSpPr>
          <p:sp>
            <p:nvSpPr>
              <p:cNvPr id="156" name="Rectangle 100"/>
              <p:cNvSpPr/>
              <p:nvPr/>
            </p:nvSpPr>
            <p:spPr>
              <a:xfrm>
                <a:off x="412321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100"/>
              <p:cNvSpPr/>
              <p:nvPr/>
            </p:nvSpPr>
            <p:spPr>
              <a:xfrm>
                <a:off x="380651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100"/>
              <p:cNvSpPr/>
              <p:nvPr/>
            </p:nvSpPr>
            <p:spPr>
              <a:xfrm>
                <a:off x="348980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Rectangle 100"/>
              <p:cNvSpPr/>
              <p:nvPr/>
            </p:nvSpPr>
            <p:spPr>
              <a:xfrm>
                <a:off x="316992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Rectangle 100"/>
              <p:cNvSpPr/>
              <p:nvPr/>
            </p:nvSpPr>
            <p:spPr>
              <a:xfrm>
                <a:off x="5399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Rectangle 100"/>
              <p:cNvSpPr/>
              <p:nvPr/>
            </p:nvSpPr>
            <p:spPr>
              <a:xfrm>
                <a:off x="508286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00"/>
              <p:cNvSpPr/>
              <p:nvPr/>
            </p:nvSpPr>
            <p:spPr>
              <a:xfrm>
                <a:off x="476615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Rectangle 100"/>
              <p:cNvSpPr/>
              <p:nvPr/>
            </p:nvSpPr>
            <p:spPr>
              <a:xfrm>
                <a:off x="444627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100"/>
              <p:cNvSpPr/>
              <p:nvPr/>
            </p:nvSpPr>
            <p:spPr>
              <a:xfrm>
                <a:off x="666829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00"/>
              <p:cNvSpPr/>
              <p:nvPr/>
            </p:nvSpPr>
            <p:spPr>
              <a:xfrm>
                <a:off x="635159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Rectangle 100"/>
              <p:cNvSpPr/>
              <p:nvPr/>
            </p:nvSpPr>
            <p:spPr>
              <a:xfrm>
                <a:off x="603488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00"/>
              <p:cNvSpPr/>
              <p:nvPr/>
            </p:nvSpPr>
            <p:spPr>
              <a:xfrm>
                <a:off x="571500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Rectangle 100"/>
              <p:cNvSpPr/>
              <p:nvPr/>
            </p:nvSpPr>
            <p:spPr>
              <a:xfrm>
                <a:off x="794464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00"/>
              <p:cNvSpPr/>
              <p:nvPr/>
            </p:nvSpPr>
            <p:spPr>
              <a:xfrm>
                <a:off x="762794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00"/>
              <p:cNvSpPr/>
              <p:nvPr/>
            </p:nvSpPr>
            <p:spPr>
              <a:xfrm>
                <a:off x="7311231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FF000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00"/>
              <p:cNvSpPr/>
              <p:nvPr/>
            </p:nvSpPr>
            <p:spPr>
              <a:xfrm>
                <a:off x="6991350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00"/>
              <p:cNvSpPr/>
              <p:nvPr/>
            </p:nvSpPr>
            <p:spPr>
              <a:xfrm>
                <a:off x="2847975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Rectangle 100"/>
              <p:cNvSpPr/>
              <p:nvPr/>
            </p:nvSpPr>
            <p:spPr>
              <a:xfrm>
                <a:off x="253127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solidFill>
                      <a:srgbClr val="00B050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dirty="0">
                  <a:solidFill>
                    <a:srgbClr val="00B050"/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Rectangle 100"/>
              <p:cNvSpPr/>
              <p:nvPr/>
            </p:nvSpPr>
            <p:spPr>
              <a:xfrm>
                <a:off x="2214563" y="5943600"/>
                <a:ext cx="316703" cy="562098"/>
              </a:xfrm>
              <a:prstGeom prst="rect">
                <a:avLst/>
              </a:prstGeom>
              <a:grpFill/>
              <a:ln w="15875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 smtClean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90"/>
            <p:cNvCxnSpPr/>
            <p:nvPr/>
          </p:nvCxnSpPr>
          <p:spPr>
            <a:xfrm>
              <a:off x="5715000" y="5938077"/>
              <a:ext cx="0" cy="566738"/>
            </a:xfrm>
            <a:prstGeom prst="line">
              <a:avLst/>
            </a:prstGeom>
            <a:ln w="31750" cmpd="sng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Multiply 51"/>
          <p:cNvSpPr/>
          <p:nvPr/>
        </p:nvSpPr>
        <p:spPr>
          <a:xfrm>
            <a:off x="4991736" y="412432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Multiply 51"/>
          <p:cNvSpPr/>
          <p:nvPr/>
        </p:nvSpPr>
        <p:spPr>
          <a:xfrm>
            <a:off x="4646455" y="412670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Multiply 51"/>
          <p:cNvSpPr/>
          <p:nvPr/>
        </p:nvSpPr>
        <p:spPr>
          <a:xfrm>
            <a:off x="4567874" y="412908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Multiply 51"/>
          <p:cNvSpPr/>
          <p:nvPr/>
        </p:nvSpPr>
        <p:spPr>
          <a:xfrm>
            <a:off x="3910648" y="412670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77" y="4505744"/>
            <a:ext cx="4154373" cy="1236021"/>
          </a:xfrm>
          <a:prstGeom prst="rect">
            <a:avLst/>
          </a:prstGeom>
        </p:spPr>
      </p:pic>
      <p:grpSp>
        <p:nvGrpSpPr>
          <p:cNvPr id="189" name="Group 35"/>
          <p:cNvGrpSpPr>
            <a:grpSpLocks/>
          </p:cNvGrpSpPr>
          <p:nvPr/>
        </p:nvGrpSpPr>
        <p:grpSpPr>
          <a:xfrm>
            <a:off x="6933270" y="5266611"/>
            <a:ext cx="2861095" cy="149939"/>
            <a:chOff x="32778335" y="16260078"/>
            <a:chExt cx="8901678" cy="464293"/>
          </a:xfrm>
        </p:grpSpPr>
        <p:sp>
          <p:nvSpPr>
            <p:cNvPr id="190" name="Oval 58"/>
            <p:cNvSpPr/>
            <p:nvPr/>
          </p:nvSpPr>
          <p:spPr>
            <a:xfrm>
              <a:off x="41215722" y="16260081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1" name="Oval 65"/>
            <p:cNvSpPr/>
            <p:nvPr/>
          </p:nvSpPr>
          <p:spPr>
            <a:xfrm>
              <a:off x="32778335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2" name="Oval 66"/>
            <p:cNvSpPr/>
            <p:nvPr/>
          </p:nvSpPr>
          <p:spPr>
            <a:xfrm>
              <a:off x="36316611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3" name="Oval 67"/>
            <p:cNvSpPr/>
            <p:nvPr/>
          </p:nvSpPr>
          <p:spPr>
            <a:xfrm>
              <a:off x="38520162" y="16260078"/>
              <a:ext cx="464291" cy="4642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5650192" y="3429001"/>
            <a:ext cx="179108" cy="893184"/>
            <a:chOff x="5650192" y="3429001"/>
            <a:chExt cx="179108" cy="893184"/>
          </a:xfrm>
        </p:grpSpPr>
        <p:sp>
          <p:nvSpPr>
            <p:cNvPr id="195" name="Oval 58"/>
            <p:cNvSpPr/>
            <p:nvPr/>
          </p:nvSpPr>
          <p:spPr>
            <a:xfrm>
              <a:off x="5650192" y="3900488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6" name="Oval 58"/>
            <p:cNvSpPr/>
            <p:nvPr/>
          </p:nvSpPr>
          <p:spPr>
            <a:xfrm>
              <a:off x="5650192" y="4140995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7" name="Oval 58"/>
            <p:cNvSpPr/>
            <p:nvPr/>
          </p:nvSpPr>
          <p:spPr>
            <a:xfrm>
              <a:off x="5650192" y="3662363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2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8" name="Oval 58"/>
            <p:cNvSpPr/>
            <p:nvPr/>
          </p:nvSpPr>
          <p:spPr>
            <a:xfrm>
              <a:off x="5650192" y="3429001"/>
              <a:ext cx="179108" cy="1811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1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4400" dirty="0">
                <a:latin typeface="Cambria" panose="02040503050406030204" pitchFamily="18" charset="0"/>
              </a:rPr>
              <a:t>Improving </a:t>
            </a:r>
            <a:r>
              <a:rPr lang="en-US" sz="4400" i="1" dirty="0">
                <a:latin typeface="Cambria" panose="02040503050406030204" pitchFamily="18" charset="0"/>
              </a:rPr>
              <a:t>k</a:t>
            </a:r>
            <a:r>
              <a:rPr lang="en-US" sz="4400" dirty="0">
                <a:latin typeface="Cambria" panose="02040503050406030204" pitchFamily="18" charset="0"/>
              </a:rPr>
              <a:t>-buffer methods via Occupancy Maps</a:t>
            </a:r>
            <a:endParaRPr lang="de-CH" sz="4400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Andreas </a:t>
            </a:r>
            <a:r>
              <a:rPr lang="en-US" dirty="0">
                <a:latin typeface="Cambria" panose="02040503050406030204" pitchFamily="18" charset="0"/>
              </a:rPr>
              <a:t>A. </a:t>
            </a:r>
            <a:r>
              <a:rPr lang="en-US" dirty="0" err="1">
                <a:latin typeface="Cambria" panose="02040503050406030204" pitchFamily="18" charset="0"/>
              </a:rPr>
              <a:t>Vasilakis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and </a:t>
            </a:r>
            <a:r>
              <a:rPr lang="en-US" dirty="0">
                <a:latin typeface="Cambria" panose="02040503050406030204" pitchFamily="18" charset="0"/>
              </a:rPr>
              <a:t>Georgios </a:t>
            </a:r>
            <a:r>
              <a:rPr lang="en-US" dirty="0" err="1" smtClean="0">
                <a:latin typeface="Cambria" panose="02040503050406030204" pitchFamily="18" charset="0"/>
              </a:rPr>
              <a:t>Papaioannou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Dept. of Informatics, Athens University of Economics &amp; Business, Greece</a:t>
            </a:r>
            <a:endParaRPr lang="de-CH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 err="1">
                <a:latin typeface="Cambria" panose="02040503050406030204" pitchFamily="18" charset="0"/>
              </a:rPr>
              <a:t>Results</a:t>
            </a:r>
            <a:r>
              <a:rPr lang="de-CH" sz="4000" dirty="0">
                <a:latin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</a:rPr>
              <a:t>using our culling mechanism at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&amp;</a:t>
            </a:r>
            <a:r>
              <a:rPr lang="en-US" sz="2400" b="1" i="1" dirty="0" smtClean="0">
                <a:latin typeface="Cambria" panose="02040503050406030204" pitchFamily="18" charset="0"/>
              </a:rPr>
              <a:t> Sort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fragments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472" y="2041761"/>
            <a:ext cx="522741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[Bavoil08]</a:t>
            </a:r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endParaRPr lang="en-US" sz="2400" i="1" dirty="0" smtClean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457200" lvl="2"/>
            <a:r>
              <a:rPr lang="en-US" sz="2400" dirty="0">
                <a:latin typeface="Cambria" panose="02040503050406030204" pitchFamily="18" charset="0"/>
              </a:rPr>
              <a:t>(alleviate RMW hazards)</a:t>
            </a:r>
          </a:p>
          <a:p>
            <a:pPr lvl="3" indent="-4572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Quality (↑)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i="1" dirty="0" smtClean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Liu10,Maule13,Salvi13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]</a:t>
            </a:r>
            <a:endParaRPr lang="en-US" sz="2400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457200" lvl="2"/>
            <a:r>
              <a:rPr lang="en-US" sz="2400" dirty="0" smtClean="0">
                <a:latin typeface="Cambria" panose="02040503050406030204" pitchFamily="18" charset="0"/>
              </a:rPr>
              <a:t>(reduced fragment racing)</a:t>
            </a:r>
            <a:endParaRPr lang="en-US" sz="2400" dirty="0">
              <a:latin typeface="Cambria" panose="020405030504060302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Performance (↑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88214" y="195247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Results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Quality Comparison:</a:t>
            </a:r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20" name="Ομάδα 19"/>
          <p:cNvGrpSpPr/>
          <p:nvPr/>
        </p:nvGrpSpPr>
        <p:grpSpPr>
          <a:xfrm>
            <a:off x="2463782" y="1905440"/>
            <a:ext cx="7607775" cy="3784414"/>
            <a:chOff x="11445240" y="6943599"/>
            <a:chExt cx="8130502" cy="4044440"/>
          </a:xfrm>
        </p:grpSpPr>
        <p:pic>
          <p:nvPicPr>
            <p:cNvPr id="21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4" r="12663" b="430"/>
            <a:stretch/>
          </p:blipFill>
          <p:spPr>
            <a:xfrm>
              <a:off x="11445240" y="7348078"/>
              <a:ext cx="3627547" cy="36399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4667" y="7504610"/>
              <a:ext cx="493777" cy="30220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6323647" y="6943599"/>
              <a:ext cx="14077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[Bavoil08]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912355" y="10505263"/>
              <a:ext cx="663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error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Ορθογώνιο 24"/>
            <p:cNvSpPr/>
            <p:nvPr/>
          </p:nvSpPr>
          <p:spPr>
            <a:xfrm>
              <a:off x="15268576" y="7408070"/>
              <a:ext cx="3517900" cy="1764506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6" r="12518"/>
            <a:stretch/>
          </p:blipFill>
          <p:spPr>
            <a:xfrm>
              <a:off x="15287254" y="7438163"/>
              <a:ext cx="1691655" cy="1719155"/>
            </a:xfrm>
            <a:prstGeom prst="rect">
              <a:avLst/>
            </a:prstGeom>
            <a:noFill/>
          </p:spPr>
        </p:pic>
        <p:pic>
          <p:nvPicPr>
            <p:cNvPr id="27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34"/>
            <a:stretch/>
          </p:blipFill>
          <p:spPr>
            <a:xfrm>
              <a:off x="16930106" y="7438163"/>
              <a:ext cx="1840750" cy="17191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6570920" y="8832687"/>
              <a:ext cx="81464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29.5%</a:t>
              </a:r>
              <a:endParaRPr lang="en-US"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Multiply 67"/>
            <p:cNvSpPr/>
            <p:nvPr/>
          </p:nvSpPr>
          <p:spPr>
            <a:xfrm>
              <a:off x="15292534" y="7429408"/>
              <a:ext cx="328386" cy="328386"/>
            </a:xfrm>
            <a:prstGeom prst="mathMultiply">
              <a:avLst/>
            </a:prstGeom>
            <a:solidFill>
              <a:srgbClr val="FF0000"/>
            </a:solidFill>
            <a:ln w="12700"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Ορθογώνιο 29"/>
            <p:cNvSpPr/>
            <p:nvPr/>
          </p:nvSpPr>
          <p:spPr>
            <a:xfrm>
              <a:off x="15265400" y="9222581"/>
              <a:ext cx="3521075" cy="1757363"/>
            </a:xfrm>
            <a:prstGeom prst="rect">
              <a:avLst/>
            </a:prstGeom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8" r="12867"/>
            <a:stretch/>
          </p:blipFill>
          <p:spPr>
            <a:xfrm>
              <a:off x="15288111" y="9244645"/>
              <a:ext cx="1690798" cy="1722480"/>
            </a:xfrm>
            <a:prstGeom prst="rect">
              <a:avLst/>
            </a:prstGeom>
          </p:spPr>
        </p:pic>
        <p:sp>
          <p:nvSpPr>
            <p:cNvPr id="32" name="Rectangle 58"/>
            <p:cNvSpPr/>
            <p:nvPr/>
          </p:nvSpPr>
          <p:spPr>
            <a:xfrm>
              <a:off x="16631834" y="10590064"/>
              <a:ext cx="692818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0.6%</a:t>
              </a:r>
              <a:endParaRPr lang="en-US"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34"/>
            <a:stretch/>
          </p:blipFill>
          <p:spPr>
            <a:xfrm>
              <a:off x="16930106" y="9244645"/>
              <a:ext cx="1840750" cy="1722480"/>
            </a:xfrm>
            <a:prstGeom prst="rect">
              <a:avLst/>
            </a:prstGeom>
          </p:spPr>
        </p:pic>
        <p:pic>
          <p:nvPicPr>
            <p:cNvPr id="34" name="Picture 5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6710" y="9252393"/>
              <a:ext cx="280035" cy="28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422502" y="6943599"/>
              <a:ext cx="16730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[Vasilakis14]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5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 err="1">
                <a:latin typeface="Cambria" panose="02040503050406030204" pitchFamily="18" charset="0"/>
              </a:rPr>
              <a:t>Results</a:t>
            </a:r>
            <a:r>
              <a:rPr lang="de-CH" sz="4000" dirty="0">
                <a:latin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</a:rPr>
              <a:t>using our culling mechanism at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all</a:t>
            </a:r>
            <a:r>
              <a:rPr lang="en-US" sz="2400" dirty="0" smtClean="0">
                <a:latin typeface="Cambria" panose="02040503050406030204" pitchFamily="18" charset="0"/>
              </a:rPr>
              <a:t>] fragments </a:t>
            </a:r>
            <a:r>
              <a:rPr lang="en-US" sz="2400" i="1" dirty="0" smtClean="0">
                <a:latin typeface="Cambria" panose="02040503050406030204" pitchFamily="18" charset="0"/>
              </a:rPr>
              <a:t>then </a:t>
            </a:r>
            <a:r>
              <a:rPr lang="en-US" sz="2400" b="1" dirty="0" smtClean="0">
                <a:latin typeface="Cambria" panose="02040503050406030204" pitchFamily="18" charset="0"/>
              </a:rPr>
              <a:t>Select &amp; Sort</a:t>
            </a:r>
            <a:r>
              <a:rPr lang="en-US" sz="2400" dirty="0" smtClean="0">
                <a:latin typeface="Cambria" panose="02040503050406030204" pitchFamily="18" charset="0"/>
              </a:rPr>
              <a:t> 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ones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472" y="2041761"/>
            <a:ext cx="522741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indent="-45720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[Salvi11,Yu12]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     (</a:t>
            </a:r>
            <a:r>
              <a:rPr lang="en-US" sz="2400" dirty="0">
                <a:latin typeface="Cambria" panose="02040503050406030204" pitchFamily="18" charset="0"/>
              </a:rPr>
              <a:t>reduction </a:t>
            </a:r>
            <a:r>
              <a:rPr lang="en-US" sz="2400" dirty="0" smtClean="0">
                <a:latin typeface="Cambria" panose="02040503050406030204" pitchFamily="18" charset="0"/>
              </a:rPr>
              <a:t>of stored fragments)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Memory (↓)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Performance 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(↑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3" name="Ορθογώνιο 22"/>
          <p:cNvSpPr/>
          <p:nvPr/>
        </p:nvSpPr>
        <p:spPr>
          <a:xfrm>
            <a:off x="2035969" y="4121944"/>
            <a:ext cx="1804987" cy="1952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 err="1" smtClean="0">
                <a:latin typeface="Cambria" panose="02040503050406030204" pitchFamily="18" charset="0"/>
              </a:rPr>
              <a:t>Results</a:t>
            </a:r>
            <a:r>
              <a:rPr lang="de-CH" sz="4000" dirty="0" smtClean="0">
                <a:latin typeface="Cambria" panose="02040503050406030204" pitchFamily="18" charset="0"/>
              </a:rPr>
              <a:t> </a:t>
            </a:r>
            <a:r>
              <a:rPr lang="en-US" sz="4000" dirty="0" smtClean="0">
                <a:latin typeface="Cambria" panose="02040503050406030204" pitchFamily="18" charset="0"/>
              </a:rPr>
              <a:t>using our culling mechanism at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i="1" baseline="30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+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   	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fragments </a:t>
            </a:r>
            <a:r>
              <a:rPr lang="en-US" sz="2400" i="1" dirty="0" smtClean="0">
                <a:latin typeface="Cambria" panose="02040503050406030204" pitchFamily="18" charset="0"/>
              </a:rPr>
              <a:t>then</a:t>
            </a:r>
            <a:r>
              <a:rPr lang="en-US" sz="2400" dirty="0" smtClean="0">
                <a:latin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</a:rPr>
              <a:t>Sort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them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1821" y="2048111"/>
            <a:ext cx="57913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Vasilakis14,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Vasilakis15]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(reduced fragment racing)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Performance (↑)</a:t>
            </a:r>
            <a:endParaRPr lang="en-US" sz="2000" dirty="0">
              <a:solidFill>
                <a:srgbClr val="00B05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88214" y="195247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Results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Fragment Culling Comparison:</a:t>
            </a:r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7" name="Group 3"/>
          <p:cNvGrpSpPr/>
          <p:nvPr/>
        </p:nvGrpSpPr>
        <p:grpSpPr>
          <a:xfrm>
            <a:off x="1948601" y="2324100"/>
            <a:ext cx="8118606" cy="3060497"/>
            <a:chOff x="8181194" y="7033032"/>
            <a:chExt cx="6830604" cy="2574955"/>
          </a:xfrm>
        </p:grpSpPr>
        <p:pic>
          <p:nvPicPr>
            <p:cNvPr id="8" name="Picture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3" r="17505"/>
            <a:stretch/>
          </p:blipFill>
          <p:spPr>
            <a:xfrm>
              <a:off x="10105782" y="7294287"/>
              <a:ext cx="2016416" cy="21945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7" r="15654"/>
            <a:stretch/>
          </p:blipFill>
          <p:spPr>
            <a:xfrm>
              <a:off x="12306299" y="7294287"/>
              <a:ext cx="1917701" cy="21945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Rectangle 53"/>
            <p:cNvSpPr/>
            <p:nvPr/>
          </p:nvSpPr>
          <p:spPr>
            <a:xfrm>
              <a:off x="12602447" y="9207877"/>
              <a:ext cx="13159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l-GR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.2</a:t>
              </a:r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20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55"/>
            <p:cNvSpPr/>
            <p:nvPr/>
          </p:nvSpPr>
          <p:spPr>
            <a:xfrm>
              <a:off x="10717337" y="9207877"/>
              <a:ext cx="9749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63.66%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8" t="7374" r="6781" b="3811"/>
            <a:stretch/>
          </p:blipFill>
          <p:spPr>
            <a:xfrm rot="5650727">
              <a:off x="8175786" y="7372758"/>
              <a:ext cx="1981631" cy="1970815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9435" y="7052386"/>
              <a:ext cx="404965" cy="23386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262875" y="923526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75388" y="7033032"/>
              <a:ext cx="27015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[Vasilakis14]</a:t>
              </a:r>
              <a:endPara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552532" y="7033032"/>
              <a:ext cx="14157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our</a:t>
              </a:r>
              <a:r>
                <a:rPr lang="el-GR" sz="2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culling</a:t>
              </a:r>
              <a:endPara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31036" y="49440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 = 8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Results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Performance Comparison: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Impact of </a:t>
            </a:r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endParaRPr lang="en-US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107" name="Object 6"/>
          <p:cNvGraphicFramePr>
            <a:graphicFrameLocks noChangeAspect="1"/>
          </p:cNvGraphicFramePr>
          <p:nvPr>
            <p:extLst/>
          </p:nvPr>
        </p:nvGraphicFramePr>
        <p:xfrm>
          <a:off x="2424013" y="2039311"/>
          <a:ext cx="7329802" cy="364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3" imgW="6648214" imgH="3304903" progId="AcroExch.Document.11">
                  <p:embed/>
                </p:oleObj>
              </mc:Choice>
              <mc:Fallback>
                <p:oleObj name="Acrobat Document" r:id="rId3" imgW="6648214" imgH="330490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4013" y="2039311"/>
                        <a:ext cx="7329802" cy="364389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2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Results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Performance 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</a:rPr>
              <a:t> Comparison</a:t>
            </a:r>
            <a:r>
              <a:rPr lang="en-US" sz="24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: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Impact of </a:t>
            </a:r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buckets 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(= </a:t>
            </a:r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32∙d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  <a:endParaRPr lang="en-US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20776"/>
              </p:ext>
            </p:extLst>
          </p:nvPr>
        </p:nvGraphicFramePr>
        <p:xfrm>
          <a:off x="2788502" y="2009913"/>
          <a:ext cx="6600825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6600960" imgH="3686040" progId="AcroExch.Document.11">
                  <p:embed/>
                </p:oleObj>
              </mc:Choice>
              <mc:Fallback>
                <p:oleObj name="Acrobat Document" r:id="rId3" imgW="6600960" imgH="36860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8502" y="2009913"/>
                        <a:ext cx="6600825" cy="36861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62886" y="531871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 = 8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 r="69795" b="6272"/>
          <a:stretch/>
        </p:blipFill>
        <p:spPr>
          <a:xfrm>
            <a:off x="2821801" y="4601505"/>
            <a:ext cx="733848" cy="7920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5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Conclusions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8963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Efficient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</a:rPr>
              <a:t>fragment 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culling:</a:t>
            </a:r>
          </a:p>
          <a:p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Exploits </a:t>
            </a:r>
            <a:r>
              <a:rPr lang="en-US" sz="2000" i="1" dirty="0">
                <a:latin typeface="Cambria" panose="02040503050406030204" pitchFamily="18" charset="0"/>
                <a:cs typeface="Times New Roman" panose="02020603050405020304" pitchFamily="18" charset="0"/>
              </a:rPr>
              <a:t>fragment occupancy maps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to approximate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000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fragment.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Conclusions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8963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Efficient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</a:rPr>
              <a:t>fragment 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culling:</a:t>
            </a:r>
          </a:p>
          <a:p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Exploits </a:t>
            </a:r>
            <a:r>
              <a:rPr lang="en-US" sz="2000" i="1" dirty="0">
                <a:latin typeface="Cambria" panose="02040503050406030204" pitchFamily="18" charset="0"/>
                <a:cs typeface="Times New Roman" panose="02020603050405020304" pitchFamily="18" charset="0"/>
              </a:rPr>
              <a:t>fragment occupancy maps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to approximate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000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fragment.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Θέση περιεχομένου 2"/>
              <p:cNvSpPr txBox="1">
                <a:spLocks/>
              </p:cNvSpPr>
              <p:nvPr/>
            </p:nvSpPr>
            <p:spPr>
              <a:xfrm>
                <a:off x="479795" y="2211947"/>
                <a:ext cx="11239500" cy="229626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180000" tIns="45720" rIns="18000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rgbClr val="00B050"/>
                    </a:solidFill>
                    <a:latin typeface="Cambria" panose="02040503050406030204" pitchFamily="18" charset="0"/>
                  </a:rPr>
                  <a:t>Advantages:</a:t>
                </a:r>
              </a:p>
              <a:p>
                <a:pPr marL="342900" indent="-342900"/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 can be easily explored to any other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-buffer alternative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Does not require any software modification of the actual k-buffer.</a:t>
                </a:r>
              </a:p>
              <a:p>
                <a:pPr marL="342900" indent="-34290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implemented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older &amp; modern GPUs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l-G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</a:pPr>
                <a:r>
                  <a:rPr lang="en-US" sz="2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Given than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&gt;1 </m:t>
                    </m:r>
                    <m:r>
                      <m:rPr>
                        <m:nor/>
                      </m:rPr>
                      <a:rPr lang="en-US" sz="20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m:t>fragments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are routed to the same bucket,</a:t>
                </a:r>
                <a:r>
                  <a:rPr lang="en-US" sz="2000" dirty="0">
                    <a:latin typeface="Cambria" panose="02040503050406030204" pitchFamily="18" charset="0"/>
                  </a:rPr>
                  <a:t> the k-closest ones </a:t>
                </a:r>
                <a:r>
                  <a:rPr lang="en-US" sz="2000" dirty="0" smtClean="0">
                    <a:latin typeface="Cambria" panose="02040503050406030204" pitchFamily="18" charset="0"/>
                  </a:rPr>
                  <a:t>                              always </a:t>
                </a:r>
                <a:r>
                  <a:rPr lang="en-US" sz="2000" dirty="0">
                    <a:latin typeface="Cambria" panose="02040503050406030204" pitchFamily="18" charset="0"/>
                  </a:rPr>
                  <a:t>succeeded to pass the culling mechanism</a:t>
                </a:r>
                <a:r>
                  <a:rPr lang="en-US" sz="2000" dirty="0" smtClean="0">
                    <a:latin typeface="Cambria" panose="02040503050406030204" pitchFamily="18" charset="0"/>
                  </a:rPr>
                  <a:t>.</a:t>
                </a:r>
                <a:endParaRPr 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Θέση περιεχομένου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95" y="2211947"/>
                <a:ext cx="11239500" cy="22962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1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 panose="02040503050406030204" pitchFamily="18" charset="0"/>
              </a:rPr>
              <a:t>Conclusions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8963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Efficient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</a:rPr>
              <a:t>fragment 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culling:</a:t>
            </a:r>
          </a:p>
          <a:p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Exploits </a:t>
            </a:r>
            <a:r>
              <a:rPr lang="en-US" sz="2000" i="1" dirty="0">
                <a:latin typeface="Cambria" panose="02040503050406030204" pitchFamily="18" charset="0"/>
                <a:cs typeface="Times New Roman" panose="02020603050405020304" pitchFamily="18" charset="0"/>
              </a:rPr>
              <a:t>fragment occupancy maps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to approximate 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000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fragment.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Θέση περιεχομένου 2"/>
              <p:cNvSpPr txBox="1">
                <a:spLocks/>
              </p:cNvSpPr>
              <p:nvPr/>
            </p:nvSpPr>
            <p:spPr>
              <a:xfrm>
                <a:off x="479795" y="2211947"/>
                <a:ext cx="11239500" cy="229626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180000" tIns="45720" rIns="18000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rgbClr val="00B050"/>
                    </a:solidFill>
                    <a:latin typeface="Cambria" panose="02040503050406030204" pitchFamily="18" charset="0"/>
                  </a:rPr>
                  <a:t>Advantages:</a:t>
                </a:r>
              </a:p>
              <a:p>
                <a:pPr marL="342900" indent="-342900"/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 can be easily explored to any other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-buffer alternative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Does not require any software modification of the actual k-buffer.</a:t>
                </a:r>
              </a:p>
              <a:p>
                <a:pPr marL="342900" indent="-34290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implemented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older &amp; modern GPUs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l-G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</a:pPr>
                <a:r>
                  <a:rPr lang="en-US" sz="2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Given than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&gt;1 </m:t>
                    </m:r>
                    <m:r>
                      <m:rPr>
                        <m:nor/>
                      </m:rPr>
                      <a:rPr lang="en-US" sz="20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m:t>fragments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are routed to the same bucket,</a:t>
                </a:r>
                <a:r>
                  <a:rPr lang="en-US" sz="2000" dirty="0">
                    <a:latin typeface="Cambria" panose="02040503050406030204" pitchFamily="18" charset="0"/>
                  </a:rPr>
                  <a:t> the k-closest </a:t>
                </a:r>
                <a:r>
                  <a:rPr lang="en-US" sz="2000" dirty="0" smtClean="0">
                    <a:latin typeface="Cambria" panose="02040503050406030204" pitchFamily="18" charset="0"/>
                  </a:rPr>
                  <a:t>ones                               </a:t>
                </a:r>
                <a:r>
                  <a:rPr lang="en-US" sz="2000" dirty="0">
                    <a:latin typeface="Cambria" panose="02040503050406030204" pitchFamily="18" charset="0"/>
                  </a:rPr>
                  <a:t>always succeeded to pass the culling mechanism</a:t>
                </a:r>
                <a:r>
                  <a:rPr lang="en-US" sz="2000" dirty="0" smtClean="0">
                    <a:latin typeface="Cambria" panose="02040503050406030204" pitchFamily="18" charset="0"/>
                  </a:rPr>
                  <a:t>.</a:t>
                </a:r>
                <a:endParaRPr 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Θέση περιεχομένου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95" y="2211947"/>
                <a:ext cx="11239500" cy="22962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Θέση περιεχομένου 2"/>
          <p:cNvSpPr txBox="1">
            <a:spLocks/>
          </p:cNvSpPr>
          <p:nvPr/>
        </p:nvSpPr>
        <p:spPr>
          <a:xfrm>
            <a:off x="483340" y="4561738"/>
            <a:ext cx="11239500" cy="13605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Limitations:</a:t>
            </a:r>
          </a:p>
          <a:p>
            <a:pPr marL="342900" indent="-34290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only when the generated per-pixel fragments 𝑛 ≫ 𝑘.</a:t>
            </a:r>
          </a:p>
          <a:p>
            <a:pPr marL="342900" indent="-342900"/>
            <a:r>
              <a:rPr lang="en-US" sz="2000" dirty="0" smtClean="0">
                <a:latin typeface="Cambria" panose="02040503050406030204" pitchFamily="18" charset="0"/>
              </a:rPr>
              <a:t>Fragment rejection process (</a:t>
            </a:r>
            <a:r>
              <a:rPr lang="en-US" sz="2000" i="1" dirty="0" smtClean="0">
                <a:latin typeface="Cambria" panose="02040503050406030204" pitchFamily="18" charset="0"/>
              </a:rPr>
              <a:t>speed </a:t>
            </a:r>
            <a:r>
              <a:rPr lang="en-US" sz="2000" i="1" dirty="0">
                <a:latin typeface="Cambria" panose="02040503050406030204" pitchFamily="18" charset="0"/>
              </a:rPr>
              <a:t>up</a:t>
            </a:r>
            <a:r>
              <a:rPr lang="en-US" sz="2000" dirty="0">
                <a:latin typeface="Cambria" panose="02040503050406030204" pitchFamily="18" charset="0"/>
              </a:rPr>
              <a:t>) </a:t>
            </a:r>
            <a:r>
              <a:rPr lang="en-US" sz="2000" dirty="0" smtClean="0">
                <a:latin typeface="Cambria" panose="02040503050406030204" pitchFamily="18" charset="0"/>
              </a:rPr>
              <a:t>is </a:t>
            </a:r>
            <a:r>
              <a:rPr lang="en-US" sz="2000" dirty="0">
                <a:latin typeface="Cambria" panose="02040503050406030204" pitchFamily="18" charset="0"/>
              </a:rPr>
              <a:t>highly dependent on the occupancy map </a:t>
            </a:r>
            <a:r>
              <a:rPr lang="en-US" sz="2000" dirty="0" smtClean="0">
                <a:latin typeface="Cambria" panose="02040503050406030204" pitchFamily="18" charset="0"/>
              </a:rPr>
              <a:t>resolution.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err="1" smtClean="0">
                <a:latin typeface="Cambria" panose="02040503050406030204" pitchFamily="18" charset="0"/>
              </a:rPr>
              <a:t>Visibility</a:t>
            </a:r>
            <a:r>
              <a:rPr lang="de-CH" sz="4000" dirty="0" smtClean="0">
                <a:latin typeface="Cambria" panose="02040503050406030204" pitchFamily="18" charset="0"/>
              </a:rPr>
              <a:t> Determination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3"/>
            <a:ext cx="11239500" cy="83251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>
                <a:solidFill>
                  <a:srgbClr val="0070C0"/>
                </a:solidFill>
                <a:latin typeface="Cambria" panose="02040503050406030204" pitchFamily="18" charset="0"/>
              </a:rPr>
              <a:t>[Problem]</a:t>
            </a:r>
            <a:r>
              <a:rPr lang="de-CH" sz="2400" dirty="0">
                <a:latin typeface="Cambria" panose="02040503050406030204" pitchFamily="18" charset="0"/>
              </a:rPr>
              <a:t>:</a:t>
            </a:r>
          </a:p>
          <a:p>
            <a:pPr lvl="1"/>
            <a:r>
              <a:rPr lang="de-CH" dirty="0">
                <a:latin typeface="Cambria" panose="02040503050406030204" pitchFamily="18" charset="0"/>
              </a:rPr>
              <a:t>generation of more than one </a:t>
            </a:r>
            <a:r>
              <a:rPr lang="de-CH" dirty="0">
                <a:solidFill>
                  <a:srgbClr val="FF0000"/>
                </a:solidFill>
                <a:latin typeface="Cambria" panose="02040503050406030204" pitchFamily="18" charset="0"/>
              </a:rPr>
              <a:t>out-of-order</a:t>
            </a:r>
            <a:r>
              <a:rPr lang="de-CH" dirty="0">
                <a:latin typeface="Cambria" panose="02040503050406030204" pitchFamily="18" charset="0"/>
              </a:rPr>
              <a:t> fragments per pixel</a:t>
            </a:r>
            <a:endParaRPr lang="en-US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476251" y="2194695"/>
            <a:ext cx="11239500" cy="29496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[Goal]</a:t>
            </a:r>
            <a:r>
              <a:rPr lang="de-CH" sz="2400" dirty="0" smtClean="0">
                <a:latin typeface="Cambria" panose="02040503050406030204" pitchFamily="18" charset="0"/>
              </a:rPr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ambria" panose="02040503050406030204" pitchFamily="18" charset="0"/>
              </a:rPr>
              <a:t>peel</a:t>
            </a:r>
            <a:r>
              <a:rPr lang="de-CH" dirty="0" smtClean="0">
                <a:latin typeface="Cambria" panose="02040503050406030204" pitchFamily="18" charset="0"/>
              </a:rPr>
              <a:t>()</a:t>
            </a:r>
            <a:endParaRPr lang="de-CH" dirty="0" smtClean="0">
              <a:latin typeface="Cambria" panose="02040503050406030204" pitchFamily="18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de-CH" dirty="0" err="1" smtClean="0">
                <a:latin typeface="Cambria" panose="02040503050406030204" pitchFamily="18" charset="0"/>
              </a:rPr>
              <a:t>sort</a:t>
            </a:r>
            <a:r>
              <a:rPr lang="de-CH" dirty="0" smtClean="0">
                <a:latin typeface="Cambria" panose="02040503050406030204" pitchFamily="18" charset="0"/>
              </a:rPr>
              <a:t>()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CH" dirty="0" err="1">
                <a:latin typeface="Cambria" panose="02040503050406030204" pitchFamily="18" charset="0"/>
              </a:rPr>
              <a:t>r</a:t>
            </a:r>
            <a:r>
              <a:rPr lang="de-CH" dirty="0" err="1" smtClean="0">
                <a:latin typeface="Cambria" panose="02040503050406030204" pitchFamily="18" charset="0"/>
              </a:rPr>
              <a:t>esolve</a:t>
            </a:r>
            <a:r>
              <a:rPr lang="de-CH" dirty="0" smtClean="0">
                <a:latin typeface="Cambria" panose="02040503050406030204" pitchFamily="18" charset="0"/>
              </a:rPr>
              <a:t>()</a:t>
            </a:r>
            <a:endParaRPr lang="en-US" dirty="0"/>
          </a:p>
        </p:txBody>
      </p:sp>
      <p:pic>
        <p:nvPicPr>
          <p:cNvPr id="5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76" y="2408015"/>
            <a:ext cx="7636296" cy="22234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Ορθογώνιο 5"/>
          <p:cNvSpPr/>
          <p:nvPr/>
        </p:nvSpPr>
        <p:spPr>
          <a:xfrm>
            <a:off x="6584490" y="4632380"/>
            <a:ext cx="1821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 smtClean="0">
                <a:latin typeface="Cambria" panose="02040503050406030204" pitchFamily="18" charset="0"/>
              </a:rPr>
              <a:t>[</a:t>
            </a:r>
            <a:r>
              <a:rPr lang="de-CH" sz="2400" dirty="0" err="1" smtClean="0">
                <a:latin typeface="Cambria" panose="02040503050406030204" pitchFamily="18" charset="0"/>
              </a:rPr>
              <a:t>ray</a:t>
            </a:r>
            <a:r>
              <a:rPr lang="de-CH" sz="2400" dirty="0" smtClean="0">
                <a:latin typeface="Cambria" panose="02040503050406030204" pitchFamily="18" charset="0"/>
              </a:rPr>
              <a:t> </a:t>
            </a:r>
            <a:r>
              <a:rPr lang="de-CH" sz="2400" dirty="0" err="1" smtClean="0">
                <a:latin typeface="Cambria" panose="02040503050406030204" pitchFamily="18" charset="0"/>
              </a:rPr>
              <a:t>casting</a:t>
            </a:r>
            <a:r>
              <a:rPr lang="de-CH" sz="2400" dirty="0" smtClean="0">
                <a:latin typeface="Cambria" panose="02040503050406030204" pitchFamily="18" charset="0"/>
              </a:rPr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8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The end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0" y="1343710"/>
            <a:ext cx="11239500" cy="4439251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Shader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Code Available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http://glide.aueb.gr/</a:t>
            </a:r>
            <a:endParaRPr lang="en-US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Acknowledgements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19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This </a:t>
            </a:r>
            <a:r>
              <a:rPr lang="en-US" sz="1900" dirty="0">
                <a:latin typeface="Cambria" panose="02040503050406030204" pitchFamily="18" charset="0"/>
                <a:cs typeface="Times New Roman" panose="02020603050405020304" pitchFamily="18" charset="0"/>
              </a:rPr>
              <a:t>research has been co-financed by the European Union (European Social Fund - ESF) and Greek national funds through the Operational Program "Education and Lifelong Learning" of the National Strategic Reference Framework (NSRF) - Research Funding Program: ARISTEIA </a:t>
            </a:r>
            <a:r>
              <a:rPr lang="en-US" sz="19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II-GLIDE </a:t>
            </a:r>
            <a:r>
              <a:rPr lang="en-US" sz="1900" dirty="0">
                <a:latin typeface="Cambria" panose="02040503050406030204" pitchFamily="18" charset="0"/>
                <a:cs typeface="Times New Roman" panose="02020603050405020304" pitchFamily="18" charset="0"/>
              </a:rPr>
              <a:t>(grant no.3712).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8" y="4035056"/>
            <a:ext cx="5325006" cy="1150046"/>
          </a:xfrm>
          <a:prstGeom prst="rect">
            <a:avLst/>
          </a:prstGeom>
        </p:spPr>
      </p:pic>
      <p:pic>
        <p:nvPicPr>
          <p:cNvPr id="5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61" y="4177294"/>
            <a:ext cx="1693857" cy="9239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342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References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0" y="1343710"/>
            <a:ext cx="11239500" cy="443925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[Bavoil2007]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Multi-fragment effects on the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GPU using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the k-buffer</a:t>
            </a:r>
            <a:r>
              <a:rPr lang="en-US" sz="2000" i="1" dirty="0"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(I3D)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</a:rPr>
              <a:t>[Bavoil2008]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Deferred rendering using a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stencil routed k-buffer</a:t>
            </a: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(ShaderX6)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</a:rPr>
              <a:t>[Liu2010] </a:t>
            </a:r>
            <a:r>
              <a:rPr lang="en-US" sz="2000" i="1" dirty="0" err="1" smtClean="0">
                <a:solidFill>
                  <a:srgbClr val="7030A0"/>
                </a:solidFill>
                <a:latin typeface="Cambria" panose="02040503050406030204" pitchFamily="18" charset="0"/>
              </a:rPr>
              <a:t>FreePipe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: a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programmable parallel rendering architecture for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efficient multi-fragment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effects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(I3D)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[Salvi2011]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Adaptive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transparency</a:t>
            </a:r>
            <a:r>
              <a:rPr lang="en-US" sz="20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(I3D)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[Yu2012</a:t>
            </a:r>
            <a:r>
              <a:rPr lang="en-US" sz="2000" dirty="0">
                <a:latin typeface="Cambria" panose="02040503050406030204" pitchFamily="18" charset="0"/>
              </a:rPr>
              <a:t>]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A framework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for rendering complex scattering effects on hair</a:t>
            </a:r>
            <a:r>
              <a:rPr lang="en-US" sz="20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(I3D)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[Maule2013</a:t>
            </a:r>
            <a:r>
              <a:rPr lang="en-US" sz="2000" dirty="0">
                <a:latin typeface="Cambria" panose="02040503050406030204" pitchFamily="18" charset="0"/>
              </a:rPr>
              <a:t>]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Hybrid transparency </a:t>
            </a:r>
            <a:r>
              <a:rPr lang="en-US" sz="2000" dirty="0" smtClean="0">
                <a:latin typeface="Cambria" panose="02040503050406030204" pitchFamily="18" charset="0"/>
              </a:rPr>
              <a:t>(I3D)</a:t>
            </a:r>
            <a:endParaRPr lang="en-US" sz="2000" dirty="0">
              <a:latin typeface="Cambria" panose="02040503050406030204" pitchFamily="18" charset="0"/>
            </a:endParaRPr>
          </a:p>
          <a:p>
            <a:pPr algn="just"/>
            <a:r>
              <a:rPr lang="en-US" sz="2000" dirty="0">
                <a:latin typeface="Cambria" panose="02040503050406030204" pitchFamily="18" charset="0"/>
              </a:rPr>
              <a:t>[Salvi2013]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Pixel synchronization: Solving old graphics problems with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new data structures</a:t>
            </a: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(</a:t>
            </a:r>
            <a:r>
              <a:rPr lang="en-US" sz="2000" dirty="0">
                <a:latin typeface="Cambria" panose="02040503050406030204" pitchFamily="18" charset="0"/>
              </a:rPr>
              <a:t>SIGGRAPH)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</a:t>
            </a:r>
            <a:r>
              <a:rPr lang="en-US" sz="2000" dirty="0">
                <a:latin typeface="Cambria" panose="02040503050406030204" pitchFamily="18" charset="0"/>
              </a:rPr>
              <a:t>Vasilakis2014]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k+-buffer: Fragment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synchronized k-bu</a:t>
            </a:r>
            <a:r>
              <a:rPr lang="en-US" sz="2000" i="1" dirty="0" smtClean="0">
                <a:latin typeface="Cambria" panose="02040503050406030204" pitchFamily="18" charset="0"/>
              </a:rPr>
              <a:t>ffer </a:t>
            </a:r>
            <a:r>
              <a:rPr lang="en-US" sz="2000" dirty="0" smtClean="0">
                <a:latin typeface="Cambria" panose="02040503050406030204" pitchFamily="18" charset="0"/>
              </a:rPr>
              <a:t>(I3D)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</a:rPr>
              <a:t>[Vasilakis2015]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k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+-buffer: An efficient, memory-friendly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and dynamic </a:t>
            </a:r>
            <a:r>
              <a:rPr lang="en-US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k-buffer </a:t>
            </a:r>
            <a:r>
              <a:rPr lang="en-US" sz="20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framework</a:t>
            </a:r>
            <a:r>
              <a:rPr lang="en-US" sz="2000" i="1" dirty="0" smtClean="0"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(TVCG)</a:t>
            </a:r>
          </a:p>
        </p:txBody>
      </p:sp>
    </p:spTree>
    <p:extLst>
      <p:ext uri="{BB962C8B-B14F-4D97-AF65-F5344CB8AC3E}">
        <p14:creationId xmlns:p14="http://schemas.microsoft.com/office/powerpoint/2010/main" val="27961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 smtClean="0">
                <a:latin typeface="Cambria" panose="02040503050406030204" pitchFamily="18" charset="0"/>
              </a:rPr>
              <a:t>Screen-</a:t>
            </a:r>
            <a:r>
              <a:rPr lang="de-CH" sz="4000" dirty="0" err="1" smtClean="0">
                <a:latin typeface="Cambria" panose="02040503050406030204" pitchFamily="18" charset="0"/>
              </a:rPr>
              <a:t>space</a:t>
            </a:r>
            <a:r>
              <a:rPr lang="de-CH" sz="4000" dirty="0" smtClean="0">
                <a:latin typeface="Cambria" panose="02040503050406030204" pitchFamily="18" charset="0"/>
              </a:rPr>
              <a:t> </a:t>
            </a:r>
            <a:r>
              <a:rPr lang="de-CH" sz="4000" dirty="0" err="1" smtClean="0">
                <a:latin typeface="Cambria" panose="02040503050406030204" pitchFamily="18" charset="0"/>
              </a:rPr>
              <a:t>Applications</a:t>
            </a:r>
            <a:r>
              <a:rPr lang="de-CH" sz="4000" dirty="0" smtClean="0">
                <a:latin typeface="Cambria" panose="02040503050406030204" pitchFamily="18" charset="0"/>
              </a:rPr>
              <a:t> (1)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CH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Photorealistic Rendering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/>
          <a:stretch/>
        </p:blipFill>
        <p:spPr>
          <a:xfrm>
            <a:off x="904471" y="2290666"/>
            <a:ext cx="5644700" cy="2819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9"/>
          <p:cNvSpPr/>
          <p:nvPr/>
        </p:nvSpPr>
        <p:spPr>
          <a:xfrm>
            <a:off x="2058191" y="5103745"/>
            <a:ext cx="3337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latin typeface="Cambria" panose="02040503050406030204" pitchFamily="18" charset="0"/>
              </a:rPr>
              <a:t>[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global illumination</a:t>
            </a:r>
            <a:r>
              <a:rPr lang="en-US" sz="2400" dirty="0">
                <a:latin typeface="Cambria" panose="02040503050406030204" pitchFamily="18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0075"/>
          <a:stretch/>
        </p:blipFill>
        <p:spPr>
          <a:xfrm>
            <a:off x="8301534" y="2290666"/>
            <a:ext cx="2664296" cy="2819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11"/>
          <p:cNvSpPr/>
          <p:nvPr/>
        </p:nvSpPr>
        <p:spPr>
          <a:xfrm>
            <a:off x="8125640" y="5103745"/>
            <a:ext cx="2600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transparency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Screen-</a:t>
            </a:r>
            <a:r>
              <a:rPr lang="de-CH" sz="4000" dirty="0" err="1">
                <a:latin typeface="Cambria" panose="02040503050406030204" pitchFamily="18" charset="0"/>
              </a:rPr>
              <a:t>space</a:t>
            </a:r>
            <a:r>
              <a:rPr lang="de-CH" sz="4000" dirty="0">
                <a:latin typeface="Cambria" panose="02040503050406030204" pitchFamily="18" charset="0"/>
              </a:rPr>
              <a:t> </a:t>
            </a:r>
            <a:r>
              <a:rPr lang="de-CH" sz="4000" dirty="0" err="1">
                <a:latin typeface="Cambria" panose="02040503050406030204" pitchFamily="18" charset="0"/>
              </a:rPr>
              <a:t>Applications</a:t>
            </a:r>
            <a:r>
              <a:rPr lang="de-CH" sz="4000" dirty="0">
                <a:latin typeface="Cambria" panose="02040503050406030204" pitchFamily="18" charset="0"/>
              </a:rPr>
              <a:t> </a:t>
            </a:r>
            <a:r>
              <a:rPr lang="de-CH" sz="4000" dirty="0" smtClean="0">
                <a:latin typeface="Cambria" panose="02040503050406030204" pitchFamily="18" charset="0"/>
              </a:rPr>
              <a:t>(2)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CH" sz="24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Visualization</a:t>
            </a:r>
            <a:r>
              <a:rPr lang="de-CH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 &amp; Processing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47" y="2352061"/>
            <a:ext cx="1789936" cy="242088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20" y="2671533"/>
            <a:ext cx="2846090" cy="2276872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999" y="2617376"/>
            <a:ext cx="2771800" cy="1890258"/>
          </a:xfrm>
          <a:prstGeom prst="rect">
            <a:avLst/>
          </a:prstGeom>
        </p:spPr>
      </p:pic>
      <p:sp>
        <p:nvSpPr>
          <p:cNvPr id="15" name="Rectangle 9"/>
          <p:cNvSpPr/>
          <p:nvPr/>
        </p:nvSpPr>
        <p:spPr>
          <a:xfrm>
            <a:off x="1303560" y="4975864"/>
            <a:ext cx="976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[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flow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/>
          </a:p>
        </p:txBody>
      </p:sp>
      <p:sp>
        <p:nvSpPr>
          <p:cNvPr id="16" name="Rectangle 10"/>
          <p:cNvSpPr/>
          <p:nvPr/>
        </p:nvSpPr>
        <p:spPr>
          <a:xfrm>
            <a:off x="3426393" y="4948405"/>
            <a:ext cx="1720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[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molecular</a:t>
            </a:r>
            <a:r>
              <a:rPr lang="en-US" sz="2400" dirty="0">
                <a:latin typeface="Cambria" panose="02040503050406030204" pitchFamily="18" charset="0"/>
              </a:rPr>
              <a:t>]</a:t>
            </a:r>
            <a:endParaRPr lang="en-US" sz="2400" dirty="0"/>
          </a:p>
        </p:txBody>
      </p:sp>
      <p:sp>
        <p:nvSpPr>
          <p:cNvPr id="17" name="Rectangle 14"/>
          <p:cNvSpPr/>
          <p:nvPr/>
        </p:nvSpPr>
        <p:spPr>
          <a:xfrm>
            <a:off x="8637887" y="4859169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latin typeface="Cambria" panose="02040503050406030204" pitchFamily="18" charset="0"/>
              </a:rPr>
              <a:t> [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</a:rPr>
              <a:t>solid</a:t>
            </a:r>
            <a:r>
              <a:rPr lang="en-US" sz="2400" dirty="0">
                <a:latin typeface="Cambria" panose="02040503050406030204" pitchFamily="18" charset="0"/>
              </a:rPr>
              <a:t>]</a:t>
            </a: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40" y="2389617"/>
            <a:ext cx="2689232" cy="2383332"/>
          </a:xfrm>
          <a:prstGeom prst="rect">
            <a:avLst/>
          </a:prstGeom>
        </p:spPr>
      </p:pic>
      <p:sp>
        <p:nvSpPr>
          <p:cNvPr id="19" name="Rectangle 17"/>
          <p:cNvSpPr/>
          <p:nvPr/>
        </p:nvSpPr>
        <p:spPr>
          <a:xfrm>
            <a:off x="6367382" y="4945329"/>
            <a:ext cx="931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hair</a:t>
            </a:r>
            <a:r>
              <a:rPr lang="en-US" sz="2400" dirty="0" smtClean="0">
                <a:latin typeface="Cambria" panose="02040503050406030204" pitchFamily="18" charset="0"/>
              </a:rPr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77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(1)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A-buffer:		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all</a:t>
            </a:r>
            <a:r>
              <a:rPr lang="en-US" sz="2400" dirty="0" smtClean="0">
                <a:latin typeface="Cambria" panose="02040503050406030204" pitchFamily="18" charset="0"/>
              </a:rPr>
              <a:t>] fragments then </a:t>
            </a:r>
            <a:r>
              <a:rPr lang="en-US" sz="2400" b="1" dirty="0" smtClean="0">
                <a:latin typeface="Cambria" panose="02040503050406030204" pitchFamily="18" charset="0"/>
              </a:rPr>
              <a:t>Sort </a:t>
            </a:r>
            <a:r>
              <a:rPr lang="en-US" sz="2400" dirty="0" smtClean="0">
                <a:latin typeface="Cambria" panose="02040503050406030204" pitchFamily="18" charset="0"/>
              </a:rPr>
              <a:t>them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5" name="Εικόνα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l-GR" sz="4000" dirty="0" smtClean="0">
                <a:latin typeface="Cambria" panose="02040503050406030204" pitchFamily="18" charset="0"/>
              </a:rPr>
              <a:t>2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A-buffer:		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all</a:t>
            </a:r>
            <a:r>
              <a:rPr lang="en-US" sz="2400" dirty="0" smtClean="0">
                <a:latin typeface="Cambria" panose="02040503050406030204" pitchFamily="18" charset="0"/>
              </a:rPr>
              <a:t>] fragments then </a:t>
            </a:r>
            <a:r>
              <a:rPr lang="en-US" sz="2400" b="1" dirty="0" smtClean="0">
                <a:latin typeface="Cambria" panose="02040503050406030204" pitchFamily="18" charset="0"/>
              </a:rPr>
              <a:t>Sort </a:t>
            </a:r>
            <a:r>
              <a:rPr lang="en-US" sz="2400" dirty="0" smtClean="0">
                <a:latin typeface="Cambria" panose="02040503050406030204" pitchFamily="18" charset="0"/>
              </a:rPr>
              <a:t>them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472" y="2041761"/>
            <a:ext cx="522741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Limitations: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Memory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>
                <a:latin typeface="Cambria" panose="02040503050406030204" pitchFamily="18" charset="0"/>
              </a:rPr>
              <a:t>wasteful </a:t>
            </a:r>
            <a:r>
              <a:rPr lang="en-US" sz="2000" i="1" dirty="0" smtClean="0">
                <a:latin typeface="Cambria" panose="02040503050406030204" pitchFamily="18" charset="0"/>
              </a:rPr>
              <a:t>allocation</a:t>
            </a:r>
            <a:endParaRPr lang="en-US" sz="2000" dirty="0">
              <a:latin typeface="Cambria" panose="020405030504060302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potential overflow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Performance (@sorting)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>
                <a:latin typeface="Cambria" panose="02040503050406030204" pitchFamily="18" charset="0"/>
              </a:rPr>
              <a:t>local memory cache </a:t>
            </a:r>
            <a:r>
              <a:rPr lang="en-US" sz="2000" i="1" dirty="0" smtClean="0">
                <a:latin typeface="Cambria" panose="02040503050406030204" pitchFamily="18" charset="0"/>
              </a:rPr>
              <a:t>overflow &amp; latency issues</a:t>
            </a:r>
          </a:p>
        </p:txBody>
      </p:sp>
    </p:spTree>
    <p:extLst>
      <p:ext uri="{BB962C8B-B14F-4D97-AF65-F5344CB8AC3E}">
        <p14:creationId xmlns:p14="http://schemas.microsoft.com/office/powerpoint/2010/main" val="34869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l-GR" sz="4000" dirty="0" smtClean="0">
                <a:latin typeface="Cambria" panose="02040503050406030204" pitchFamily="18" charset="0"/>
              </a:rPr>
              <a:t>3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&amp;</a:t>
            </a:r>
            <a:r>
              <a:rPr lang="en-US" sz="2400" b="1" i="1" dirty="0" smtClean="0">
                <a:latin typeface="Cambria" panose="02040503050406030204" pitchFamily="18" charset="0"/>
              </a:rPr>
              <a:t> Sort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fragments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469164" y="1946128"/>
            <a:ext cx="11239500" cy="38167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Cambria" panose="02040503050406030204" pitchFamily="18" charset="0"/>
              </a:rPr>
              <a:t>Multi-fragment </a:t>
            </a:r>
            <a:r>
              <a:rPr lang="de-CH" sz="4000" dirty="0" smtClean="0">
                <a:latin typeface="Cambria" panose="02040503050406030204" pitchFamily="18" charset="0"/>
              </a:rPr>
              <a:t>Rendering Solutions (</a:t>
            </a:r>
            <a:r>
              <a:rPr lang="el-GR" sz="4000" dirty="0" smtClean="0">
                <a:latin typeface="Cambria" panose="02040503050406030204" pitchFamily="18" charset="0"/>
              </a:rPr>
              <a:t>4</a:t>
            </a:r>
            <a:r>
              <a:rPr lang="de-CH" sz="4000" dirty="0" smtClean="0">
                <a:latin typeface="Cambria" panose="02040503050406030204" pitchFamily="18" charset="0"/>
              </a:rPr>
              <a:t>)</a:t>
            </a:r>
            <a:endParaRPr lang="en-US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251" y="1272734"/>
            <a:ext cx="11239500" cy="4603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/>
            <a:r>
              <a:rPr lang="en-US" sz="2400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-buffer:		    </a:t>
            </a:r>
            <a:r>
              <a:rPr lang="en-US" sz="2400" b="1" dirty="0" smtClean="0">
                <a:latin typeface="Cambria" panose="02040503050406030204" pitchFamily="18" charset="0"/>
              </a:rPr>
              <a:t>Store</a:t>
            </a:r>
            <a:r>
              <a:rPr lang="en-US" sz="2400" i="1" dirty="0" smtClean="0">
                <a:latin typeface="Cambria" panose="02040503050406030204" pitchFamily="18" charset="0"/>
              </a:rPr>
              <a:t> &amp;</a:t>
            </a:r>
            <a:r>
              <a:rPr lang="en-US" sz="2400" b="1" i="1" dirty="0" smtClean="0">
                <a:latin typeface="Cambria" panose="02040503050406030204" pitchFamily="18" charset="0"/>
              </a:rPr>
              <a:t> Sort</a:t>
            </a: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</a:rPr>
              <a:t>[</a:t>
            </a:r>
            <a:r>
              <a:rPr lang="en-US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k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-closest</a:t>
            </a:r>
            <a:r>
              <a:rPr lang="en-US" sz="2400" dirty="0" smtClean="0">
                <a:latin typeface="Cambria" panose="02040503050406030204" pitchFamily="18" charset="0"/>
              </a:rPr>
              <a:t>] fragments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0" y="2024317"/>
            <a:ext cx="4819658" cy="3789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2472" y="2041761"/>
            <a:ext cx="5227416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Limitations: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[Bavoil07,Bavoil08]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RMW hazards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geometry pre-sorting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upper-bounded 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[Liu10,Maule13]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extra geometry pass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depth precision conversion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[Salvi13]</a:t>
            </a:r>
            <a:endParaRPr lang="en-US" sz="20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extreme fragment congestion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i="1" dirty="0" smtClean="0">
                <a:latin typeface="Cambria" panose="02040503050406030204" pitchFamily="18" charset="0"/>
              </a:rPr>
              <a:t>modern hardware</a:t>
            </a:r>
          </a:p>
        </p:txBody>
      </p:sp>
      <p:sp>
        <p:nvSpPr>
          <p:cNvPr id="7" name="Multiply 51"/>
          <p:cNvSpPr/>
          <p:nvPr/>
        </p:nvSpPr>
        <p:spPr>
          <a:xfrm>
            <a:off x="5001262" y="4145757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ltiply 51"/>
          <p:cNvSpPr/>
          <p:nvPr/>
        </p:nvSpPr>
        <p:spPr>
          <a:xfrm>
            <a:off x="4655981" y="414813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ltiply 51"/>
          <p:cNvSpPr/>
          <p:nvPr/>
        </p:nvSpPr>
        <p:spPr>
          <a:xfrm>
            <a:off x="4577400" y="4150519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ultiply 51"/>
          <p:cNvSpPr/>
          <p:nvPr/>
        </p:nvSpPr>
        <p:spPr>
          <a:xfrm>
            <a:off x="3920174" y="4148138"/>
            <a:ext cx="133403" cy="137972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" y="191135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</a:rPr>
              <a:t>k</a:t>
            </a:r>
            <a:r>
              <a:rPr lang="en-US" dirty="0" smtClean="0">
                <a:latin typeface="Cambria" panose="02040503050406030204" pitchFamily="18" charset="0"/>
              </a:rPr>
              <a:t>=4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1257</Words>
  <Application>Microsoft Office PowerPoint</Application>
  <PresentationFormat>Ευρεία οθόνη</PresentationFormat>
  <Paragraphs>324</Paragraphs>
  <Slides>31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41" baseType="lpstr">
      <vt:lpstr>Arial</vt:lpstr>
      <vt:lpstr>Calibri</vt:lpstr>
      <vt:lpstr>Cambria</vt:lpstr>
      <vt:lpstr>Cambria Math</vt:lpstr>
      <vt:lpstr>Helvetica</vt:lpstr>
      <vt:lpstr>Helvetica Light</vt:lpstr>
      <vt:lpstr>Tahoma</vt:lpstr>
      <vt:lpstr>Times New Roman</vt:lpstr>
      <vt:lpstr>Office Theme</vt:lpstr>
      <vt:lpstr>Acrobat Document</vt:lpstr>
      <vt:lpstr>Παρουσίαση του PowerPoint</vt:lpstr>
      <vt:lpstr>Improving k-buffer methods via Occupancy Maps</vt:lpstr>
      <vt:lpstr>Multi-fragment Visibility Determination</vt:lpstr>
      <vt:lpstr>Screen-space Applications (1)</vt:lpstr>
      <vt:lpstr>Screen-space Applications (2)</vt:lpstr>
      <vt:lpstr>Multi-fragment Rendering Solutions (1)</vt:lpstr>
      <vt:lpstr>Multi-fragment Rendering Solutions (2)</vt:lpstr>
      <vt:lpstr>Multi-fragment Rendering Solutions (3)</vt:lpstr>
      <vt:lpstr>Multi-fragment Rendering Solutions (4)</vt:lpstr>
      <vt:lpstr>Multi-fragment Rendering Solutions (5)</vt:lpstr>
      <vt:lpstr>Multi-fragment Rendering Solutions (6)</vt:lpstr>
      <vt:lpstr>Multi-fragment Rendering Solutions (8)</vt:lpstr>
      <vt:lpstr>Multi-fragment Rendering Solutions (8)</vt:lpstr>
      <vt:lpstr>Novel Fragment Culling (1)</vt:lpstr>
      <vt:lpstr>Novel Fragment Culling (2)</vt:lpstr>
      <vt:lpstr>Novel Fragment Culling (3)</vt:lpstr>
      <vt:lpstr>Novel Fragment Culling (4)</vt:lpstr>
      <vt:lpstr>Novel Fragment Culling (5)</vt:lpstr>
      <vt:lpstr>Novel Fragment Culling (6)</vt:lpstr>
      <vt:lpstr>Results using our culling mechanism at</vt:lpstr>
      <vt:lpstr>Results</vt:lpstr>
      <vt:lpstr>Results using our culling mechanism at</vt:lpstr>
      <vt:lpstr>Results using our culling mechanism at</vt:lpstr>
      <vt:lpstr>Results</vt:lpstr>
      <vt:lpstr>Results</vt:lpstr>
      <vt:lpstr>Results</vt:lpstr>
      <vt:lpstr>Conclusions</vt:lpstr>
      <vt:lpstr>Conclusions</vt:lpstr>
      <vt:lpstr>Conclusions</vt:lpstr>
      <vt:lpstr>The end</vt:lpstr>
      <vt:lpstr>References</vt:lpstr>
    </vt:vector>
  </TitlesOfParts>
  <Company>DRZ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Marra  Alessia</dc:creator>
  <cp:lastModifiedBy>Andreas Vasilakis</cp:lastModifiedBy>
  <cp:revision>137</cp:revision>
  <dcterms:created xsi:type="dcterms:W3CDTF">2015-03-02T13:48:54Z</dcterms:created>
  <dcterms:modified xsi:type="dcterms:W3CDTF">2015-05-11T06:20:57Z</dcterms:modified>
</cp:coreProperties>
</file>