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5"/>
  </p:notesMasterIdLst>
  <p:sldIdLst>
    <p:sldId id="289" r:id="rId2"/>
    <p:sldId id="256" r:id="rId3"/>
    <p:sldId id="298" r:id="rId4"/>
    <p:sldId id="316" r:id="rId5"/>
    <p:sldId id="317" r:id="rId6"/>
    <p:sldId id="297" r:id="rId7"/>
    <p:sldId id="299" r:id="rId8"/>
    <p:sldId id="300" r:id="rId9"/>
    <p:sldId id="301" r:id="rId10"/>
    <p:sldId id="302" r:id="rId11"/>
    <p:sldId id="303" r:id="rId12"/>
    <p:sldId id="304" r:id="rId13"/>
    <p:sldId id="306" r:id="rId14"/>
    <p:sldId id="305" r:id="rId15"/>
    <p:sldId id="307" r:id="rId16"/>
    <p:sldId id="308" r:id="rId17"/>
    <p:sldId id="313" r:id="rId18"/>
    <p:sldId id="314" r:id="rId19"/>
    <p:sldId id="315" r:id="rId20"/>
    <p:sldId id="309" r:id="rId21"/>
    <p:sldId id="312" r:id="rId22"/>
    <p:sldId id="310" r:id="rId23"/>
    <p:sldId id="311" r:id="rId24"/>
    <p:sldId id="296" r:id="rId25"/>
    <p:sldId id="318" r:id="rId26"/>
    <p:sldId id="319" r:id="rId27"/>
    <p:sldId id="320" r:id="rId28"/>
    <p:sldId id="334" r:id="rId29"/>
    <p:sldId id="335" r:id="rId30"/>
    <p:sldId id="323" r:id="rId31"/>
    <p:sldId id="324" r:id="rId32"/>
    <p:sldId id="321" r:id="rId33"/>
    <p:sldId id="322" r:id="rId34"/>
    <p:sldId id="325" r:id="rId35"/>
    <p:sldId id="326" r:id="rId36"/>
    <p:sldId id="327" r:id="rId37"/>
    <p:sldId id="328" r:id="rId38"/>
    <p:sldId id="331" r:id="rId39"/>
    <p:sldId id="333" r:id="rId40"/>
    <p:sldId id="329" r:id="rId41"/>
    <p:sldId id="330" r:id="rId42"/>
    <p:sldId id="332" r:id="rId43"/>
    <p:sldId id="266" r:id="rId44"/>
    <p:sldId id="267" r:id="rId45"/>
    <p:sldId id="268" r:id="rId46"/>
    <p:sldId id="269"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87" r:id="rId64"/>
    <p:sldId id="288" r:id="rId65"/>
    <p:sldId id="290" r:id="rId66"/>
    <p:sldId id="291" r:id="rId67"/>
    <p:sldId id="292" r:id="rId68"/>
    <p:sldId id="293" r:id="rId69"/>
    <p:sldId id="294" r:id="rId70"/>
    <p:sldId id="295" r:id="rId71"/>
    <p:sldId id="270" r:id="rId72"/>
    <p:sldId id="263" r:id="rId73"/>
    <p:sldId id="265" r:id="rId74"/>
  </p:sldIdLst>
  <p:sldSz cx="9144000" cy="5143500" type="screen16x9"/>
  <p:notesSz cx="6858000" cy="9144000"/>
  <p:defaultTextStyle>
    <a:lvl1pPr marL="0" algn="l" rtl="0" latinLnBrk="0">
      <a:defRPr lang="el-GR" sz="1800" kern="1200">
        <a:solidFill>
          <a:schemeClr val="tx1"/>
        </a:solidFill>
        <a:latin typeface="+mn-lt"/>
        <a:ea typeface="+mn-ea"/>
        <a:cs typeface="+mn-cs"/>
      </a:defRPr>
    </a:lvl1pPr>
    <a:lvl2pPr marL="457200" algn="l" rtl="0" latinLnBrk="0">
      <a:defRPr lang="el-GR" sz="1800" kern="1200">
        <a:solidFill>
          <a:schemeClr val="tx1"/>
        </a:solidFill>
        <a:latin typeface="+mn-lt"/>
        <a:ea typeface="+mn-ea"/>
        <a:cs typeface="+mn-cs"/>
      </a:defRPr>
    </a:lvl2pPr>
    <a:lvl3pPr marL="914400" algn="l" rtl="0" latinLnBrk="0">
      <a:defRPr lang="el-GR" sz="1800" kern="1200">
        <a:solidFill>
          <a:schemeClr val="tx1"/>
        </a:solidFill>
        <a:latin typeface="+mn-lt"/>
        <a:ea typeface="+mn-ea"/>
        <a:cs typeface="+mn-cs"/>
      </a:defRPr>
    </a:lvl3pPr>
    <a:lvl4pPr marL="1371600" algn="l" rtl="0" latinLnBrk="0">
      <a:defRPr lang="el-GR" sz="1800" kern="1200">
        <a:solidFill>
          <a:schemeClr val="tx1"/>
        </a:solidFill>
        <a:latin typeface="+mn-lt"/>
        <a:ea typeface="+mn-ea"/>
        <a:cs typeface="+mn-cs"/>
      </a:defRPr>
    </a:lvl4pPr>
    <a:lvl5pPr marL="1828800" algn="l" rtl="0" latinLnBrk="0">
      <a:defRPr lang="el-GR" sz="1800" kern="1200">
        <a:solidFill>
          <a:schemeClr val="tx1"/>
        </a:solidFill>
        <a:latin typeface="+mn-lt"/>
        <a:ea typeface="+mn-ea"/>
        <a:cs typeface="+mn-cs"/>
      </a:defRPr>
    </a:lvl5pPr>
    <a:lvl6pPr marL="2286000" algn="l" rtl="0" latinLnBrk="0">
      <a:defRPr lang="el-GR" sz="1800" kern="1200">
        <a:solidFill>
          <a:schemeClr val="tx1"/>
        </a:solidFill>
        <a:latin typeface="+mn-lt"/>
        <a:ea typeface="+mn-ea"/>
        <a:cs typeface="+mn-cs"/>
      </a:defRPr>
    </a:lvl6pPr>
    <a:lvl7pPr marL="2743200" algn="l" rtl="0" latinLnBrk="0">
      <a:defRPr lang="el-GR" sz="1800" kern="1200">
        <a:solidFill>
          <a:schemeClr val="tx1"/>
        </a:solidFill>
        <a:latin typeface="+mn-lt"/>
        <a:ea typeface="+mn-ea"/>
        <a:cs typeface="+mn-cs"/>
      </a:defRPr>
    </a:lvl7pPr>
    <a:lvl8pPr marL="3200400" algn="l" rtl="0" latinLnBrk="0">
      <a:defRPr lang="el-GR" sz="1800" kern="1200">
        <a:solidFill>
          <a:schemeClr val="tx1"/>
        </a:solidFill>
        <a:latin typeface="+mn-lt"/>
        <a:ea typeface="+mn-ea"/>
        <a:cs typeface="+mn-cs"/>
      </a:defRPr>
    </a:lvl8pPr>
    <a:lvl9pPr marL="3657600" algn="l" rtl="0" latinLnBrk="0">
      <a:defRPr lang="el-G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95" autoAdjust="0"/>
    <p:restoredTop sz="67723" autoAdjust="0"/>
  </p:normalViewPr>
  <p:slideViewPr>
    <p:cSldViewPr>
      <p:cViewPr>
        <p:scale>
          <a:sx n="100" d="100"/>
          <a:sy n="100" d="100"/>
        </p:scale>
        <p:origin x="-102"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l-GR" sz="1200"/>
            </a:lvl1pPr>
            <a:extLst/>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l-GR" sz="1200"/>
            </a:lvl1pPr>
            <a:extLst/>
          </a:lstStyle>
          <a:p>
            <a:fld id="{A8ADFD5B-A66C-449C-B6E8-FB716D07777D}" type="datetimeFigureOut">
              <a:rPr/>
              <a:pPr/>
              <a:t>30/6/2006</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l-GR"/>
              <a:t>Κάντε κλικ για επεξεργασία των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l-GR" sz="1200"/>
            </a:lvl1pPr>
            <a:extLst/>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l-GR" sz="1200"/>
            </a:lvl1pPr>
            <a:extLst/>
          </a:lstStyle>
          <a:p>
            <a:fld id="{CA5D3BF3-D352-46FC-8343-31F56E6730EA}" type="slidenum">
              <a:rPr/>
              <a:pPr/>
              <a:t>‹#›</a:t>
            </a:fld>
            <a:endParaRPr lang="el-GR"/>
          </a:p>
        </p:txBody>
      </p:sp>
    </p:spTree>
  </p:cSld>
  <p:clrMap bg1="lt1" tx1="dk1" bg2="lt2" tx2="dk2" accent1="accent1" accent2="accent2" accent3="accent3" accent4="accent4" accent5="accent5" accent6="accent6" hlink="hlink" folHlink="folHlink"/>
  <p:notesStyle>
    <a:lvl1pPr marL="0" algn="l" rtl="0" latinLnBrk="0">
      <a:defRPr lang="el-GR" sz="1200" kern="1200">
        <a:solidFill>
          <a:schemeClr val="tx1"/>
        </a:solidFill>
        <a:latin typeface="+mn-lt"/>
        <a:ea typeface="+mn-ea"/>
        <a:cs typeface="+mn-cs"/>
      </a:defRPr>
    </a:lvl1pPr>
    <a:lvl2pPr marL="457200" algn="l" rtl="0" latinLnBrk="0">
      <a:defRPr lang="el-GR" sz="1200" kern="1200">
        <a:solidFill>
          <a:schemeClr val="tx1"/>
        </a:solidFill>
        <a:latin typeface="+mn-lt"/>
        <a:ea typeface="+mn-ea"/>
        <a:cs typeface="+mn-cs"/>
      </a:defRPr>
    </a:lvl2pPr>
    <a:lvl3pPr marL="914400" algn="l" rtl="0" latinLnBrk="0">
      <a:defRPr lang="el-GR" sz="1200" kern="1200">
        <a:solidFill>
          <a:schemeClr val="tx1"/>
        </a:solidFill>
        <a:latin typeface="+mn-lt"/>
        <a:ea typeface="+mn-ea"/>
        <a:cs typeface="+mn-cs"/>
      </a:defRPr>
    </a:lvl3pPr>
    <a:lvl4pPr marL="1371600" algn="l" rtl="0" latinLnBrk="0">
      <a:defRPr lang="el-GR" sz="1200" kern="1200">
        <a:solidFill>
          <a:schemeClr val="tx1"/>
        </a:solidFill>
        <a:latin typeface="+mn-lt"/>
        <a:ea typeface="+mn-ea"/>
        <a:cs typeface="+mn-cs"/>
      </a:defRPr>
    </a:lvl4pPr>
    <a:lvl5pPr marL="1828800" algn="l" rtl="0" latinLnBrk="0">
      <a:defRPr lang="el-GR" sz="1200" kern="1200">
        <a:solidFill>
          <a:schemeClr val="tx1"/>
        </a:solidFill>
        <a:latin typeface="+mn-lt"/>
        <a:ea typeface="+mn-ea"/>
        <a:cs typeface="+mn-cs"/>
      </a:defRPr>
    </a:lvl5pPr>
    <a:lvl6pPr marL="2286000" algn="l" rtl="0" latinLnBrk="0">
      <a:defRPr lang="el-GR" sz="1200" kern="1200">
        <a:solidFill>
          <a:schemeClr val="tx1"/>
        </a:solidFill>
        <a:latin typeface="+mn-lt"/>
        <a:ea typeface="+mn-ea"/>
        <a:cs typeface="+mn-cs"/>
      </a:defRPr>
    </a:lvl6pPr>
    <a:lvl7pPr marL="2743200" algn="l" rtl="0" latinLnBrk="0">
      <a:defRPr lang="el-GR" sz="1200" kern="1200">
        <a:solidFill>
          <a:schemeClr val="tx1"/>
        </a:solidFill>
        <a:latin typeface="+mn-lt"/>
        <a:ea typeface="+mn-ea"/>
        <a:cs typeface="+mn-cs"/>
      </a:defRPr>
    </a:lvl7pPr>
    <a:lvl8pPr marL="3200400" algn="l" rtl="0" latinLnBrk="0">
      <a:defRPr lang="el-GR" sz="1200" kern="1200">
        <a:solidFill>
          <a:schemeClr val="tx1"/>
        </a:solidFill>
        <a:latin typeface="+mn-lt"/>
        <a:ea typeface="+mn-ea"/>
        <a:cs typeface="+mn-cs"/>
      </a:defRPr>
    </a:lvl8pPr>
    <a:lvl9pPr marL="3657600" algn="l" rtl="0" latinLnBrk="0">
      <a:defRPr lang="el-G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a:p>
        </p:txBody>
      </p:sp>
      <p:sp>
        <p:nvSpPr>
          <p:cNvPr id="4" name="Rectangle 3"/>
          <p:cNvSpPr>
            <a:spLocks noGrp="1"/>
          </p:cNvSpPr>
          <p:nvPr>
            <p:ph type="sldNum" sz="quarter" idx="10"/>
          </p:nvPr>
        </p:nvSpPr>
        <p:spPr/>
        <p:txBody>
          <a:bodyPr/>
          <a:lstStyle>
            <a:extLst/>
          </a:lstStyle>
          <a:p>
            <a:fld id="{CA5D3BF3-D352-46FC-8343-31F56E6730EA}"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smtClean="0"/>
              <a:t>Μία πιο προχωρημένη τεχνική </a:t>
            </a:r>
            <a:r>
              <a:rPr lang="el-GR" baseline="0" dirty="0" err="1" smtClean="0"/>
              <a:t>σκελετοποίησης</a:t>
            </a:r>
            <a:r>
              <a:rPr lang="el-GR" baseline="0" dirty="0" smtClean="0"/>
              <a:t> είναι η μέθοδος των κέντρων. </a:t>
            </a:r>
          </a:p>
          <a:p>
            <a:r>
              <a:rPr lang="el-GR" baseline="0" dirty="0" smtClean="0"/>
              <a:t/>
            </a:r>
            <a:br>
              <a:rPr lang="el-GR" baseline="0" dirty="0" smtClean="0"/>
            </a:br>
            <a:r>
              <a:rPr lang="el-GR" baseline="0" dirty="0" smtClean="0"/>
              <a:t>Η ιδέα είναι να χρησιμοποιήσουμε ένα επιπλέον χαρακτηριστικό για την ποιοτική βελτίωση του σκελετού.</a:t>
            </a:r>
          </a:p>
          <a:p>
            <a:r>
              <a:rPr lang="el-GR" baseline="0" dirty="0" smtClean="0"/>
              <a:t>Αυτό που προτάθηκε ήταν η χρήση του κέντρου μάζας. Όμως, το κέντρο μάζας μπορεί να βρίσκεται και εκτός του αντικειμένου. Που δεν θα ήταν το ιδανικό για την κατασκευή του σκελετού.</a:t>
            </a:r>
          </a:p>
          <a:p>
            <a:endParaRPr lang="el-GR" baseline="0" dirty="0" smtClean="0"/>
          </a:p>
          <a:p>
            <a:r>
              <a:rPr lang="el-GR" baseline="0" dirty="0" smtClean="0"/>
              <a:t>Άρα προτείνουμε να χρησιμοποιήσουμε το κέντρο του πυρήνα για να αποφύγουμε αυτές τις περιπτώσεις. </a:t>
            </a:r>
          </a:p>
          <a:p>
            <a:endParaRPr lang="el-GR" baseline="0" dirty="0" smtClean="0"/>
          </a:p>
          <a:p>
            <a:r>
              <a:rPr lang="el-GR" baseline="0" dirty="0" smtClean="0"/>
              <a:t>Πυρήνας είναι μια περιοχή του αντικειμένου που είναι εμφανής από όλα τα σημεία του αντικειμένου. </a:t>
            </a:r>
          </a:p>
          <a:p>
            <a:r>
              <a:rPr lang="el-GR" baseline="0" dirty="0" smtClean="0"/>
              <a:t>Τα σημεία του πυρήνα είναι η τομή των επιπέδων που ορίζονται από τις πλευρές του αντικειμένου.</a:t>
            </a:r>
          </a:p>
          <a:p>
            <a:r>
              <a:rPr lang="el-GR" baseline="0" dirty="0" smtClean="0"/>
              <a:t>σε χρόνο Ο(</a:t>
            </a:r>
            <a:r>
              <a:rPr lang="en-US" baseline="0" dirty="0" smtClean="0"/>
              <a:t>m</a:t>
            </a:r>
            <a:r>
              <a:rPr lang="el-GR" baseline="0" dirty="0" smtClean="0"/>
              <a:t>)</a:t>
            </a:r>
            <a:r>
              <a:rPr lang="en-US" baseline="0" dirty="0" smtClean="0"/>
              <a:t> </a:t>
            </a:r>
            <a:r>
              <a:rPr lang="el-GR" baseline="0" dirty="0" smtClean="0"/>
              <a:t>με </a:t>
            </a:r>
            <a:r>
              <a:rPr lang="en-US" baseline="0" dirty="0" smtClean="0"/>
              <a:t>m </a:t>
            </a:r>
            <a:r>
              <a:rPr lang="el-GR" baseline="0" dirty="0" smtClean="0"/>
              <a:t>ο αριθμός των πλευρών.</a:t>
            </a:r>
          </a:p>
          <a:p>
            <a:endParaRPr lang="el-GR" baseline="0" dirty="0" smtClean="0"/>
          </a:p>
          <a:p>
            <a:r>
              <a:rPr lang="el-GR" baseline="0" dirty="0" smtClean="0"/>
              <a:t>Μπορούμε να υπολογίσουμε το κέντρο του πυρήνα παίρνοντας τον μέσο όρο των σημείων τομής.</a:t>
            </a:r>
          </a:p>
          <a:p>
            <a:r>
              <a:rPr lang="el-GR" baseline="0" dirty="0" smtClean="0"/>
              <a:t>Όμως αυτό δεν δουλεύει καλά σε μοντέλα όπου τα σημεία του πυρήνα τους είναι μη ομοιόμορφα διατεταγμένα στον χώρο.</a:t>
            </a:r>
            <a:endParaRPr lang="en-US" baseline="0" dirty="0" smtClean="0"/>
          </a:p>
          <a:p>
            <a:r>
              <a:rPr lang="el-GR" baseline="0" dirty="0" smtClean="0"/>
              <a:t>Γι’ αυτό επιλέγουμε να υπολογίσουμε το κέντρο σαν την μέση τιμή των κέντρων των τριγώνων του κυρτού περιβλήματος του πυρήνα </a:t>
            </a:r>
            <a:r>
              <a:rPr lang="el-GR" baseline="0" dirty="0" err="1" smtClean="0"/>
              <a:t>κανονικοποιημένα</a:t>
            </a:r>
            <a:r>
              <a:rPr lang="el-GR" baseline="0" dirty="0" smtClean="0"/>
              <a:t> από το εμβαδό τους.</a:t>
            </a:r>
          </a:p>
          <a:p>
            <a:endParaRPr lang="el-GR" baseline="0" dirty="0" smtClean="0"/>
          </a:p>
          <a:p>
            <a:r>
              <a:rPr lang="el-GR" baseline="0" dirty="0" smtClean="0"/>
              <a:t>Και αυτό γιατί χρησιμοποιώντας το κυρτό περίβλημα σημεία τα οποία βρίσκονται στο εσωτερικό του πυρήνα θα χαλούσαν τον υπολογισμό του κέντρου και επίσης βάζουμε βάρη σε κάθε κέντρο τριγώνου ώστε να το κάθε κέντρο να επαλειφθεί το πρόβλημα  που θα υπήρχε από σημεία τα οποία θα ήταν κοντά μεταξύ τους.</a:t>
            </a:r>
          </a:p>
          <a:p>
            <a:endParaRPr lang="el-GR" baseline="0" dirty="0" smtClean="0"/>
          </a:p>
          <a:p>
            <a:r>
              <a:rPr lang="el-GR" baseline="0" dirty="0" smtClean="0"/>
              <a:t>Η μέθοδος είναι πιο αργή αφού πρέπει να υπολογίσουμε και το κέντρο του πυρήνα για κάθε αντικείμενο αλλά παράγει καλύτερα αποτελέσματα από την πρώτη μέθοδο. Παρόλα αυτά αυτή η μέθοδος δεν είναι ικανή να εξάγει ικανοποιητικά αποτελέσματα για διάφορους τύπους σχημάτων. Σχήμα 3.</a:t>
            </a:r>
          </a:p>
          <a:p>
            <a:endParaRPr lang="el-GR" baseline="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smtClean="0"/>
              <a:t>Α) Αλγόριθμος : Αρχίζοντας  από την ρίζα…</a:t>
            </a:r>
          </a:p>
          <a:p>
            <a:r>
              <a:rPr lang="el-GR" baseline="0" dirty="0" smtClean="0"/>
              <a:t>Β) Ακριβής αναπαράσταση σκελετού</a:t>
            </a:r>
            <a:endParaRPr lang="el-GR" dirty="0" smtClean="0"/>
          </a:p>
          <a:p>
            <a:r>
              <a:rPr lang="el-GR" dirty="0" smtClean="0"/>
              <a:t>Γ</a:t>
            </a:r>
            <a:r>
              <a:rPr lang="en-US" dirty="0" smtClean="0"/>
              <a:t>)</a:t>
            </a:r>
            <a:r>
              <a:rPr lang="el-GR" baseline="0" dirty="0" smtClean="0"/>
              <a:t> Πρόβλημα που εμφανίζεται χρησιμοποιώντας την μέθοδο Κέντρων.</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Για να επιληφθούμε τα</a:t>
            </a:r>
            <a:r>
              <a:rPr lang="el-GR" baseline="0" dirty="0" smtClean="0"/>
              <a:t> προβλήματα των προηγούμενων μεθόδων εξάγουμε τον σκελετό χρησιμοποιώντας τον Κύριο άξονα του κυρτού περιβλήματος.</a:t>
            </a:r>
          </a:p>
          <a:p>
            <a:endParaRPr lang="el-GR" baseline="0" dirty="0" smtClean="0"/>
          </a:p>
          <a:p>
            <a:r>
              <a:rPr lang="el-GR" baseline="0" dirty="0" smtClean="0"/>
              <a:t>Ο κύριος άξονας ενός συνόλου σημείων είναι το </a:t>
            </a:r>
            <a:r>
              <a:rPr lang="el-GR" baseline="0" dirty="0" err="1" smtClean="0"/>
              <a:t>ευθ</a:t>
            </a:r>
            <a:r>
              <a:rPr lang="el-GR" baseline="0" dirty="0" smtClean="0"/>
              <a:t>. τμήμα τέτοιο ώστε το άθροισμα των αποστάσεων των σημείων από την ευθεία ελαχιστοποιείται πάνω σε όλες τις πιθανές γραμμές. Έτσι αντί να ενώνουμε τα ΚΑ με ΚΠ, ενώνουμε τα ΚΑ με το τμήμα του κύριου άξονα πάνω στο κέντρο του πυρήνα το οποίο βρίσκεται στο εσωτερικό του αντικειμένου.</a:t>
            </a:r>
          </a:p>
          <a:p>
            <a:endParaRPr lang="el-GR" baseline="0" dirty="0" smtClean="0"/>
          </a:p>
          <a:p>
            <a:r>
              <a:rPr lang="el-GR" baseline="0" dirty="0" smtClean="0"/>
              <a:t>Ο αλγόριθμος που έχει προταθεί αποτελείται από τα βήματα Α,Β,</a:t>
            </a:r>
            <a:r>
              <a:rPr lang="en-US" baseline="0" dirty="0" smtClean="0"/>
              <a:t>C.</a:t>
            </a:r>
            <a:r>
              <a:rPr lang="el-GR" baseline="0" dirty="0" smtClean="0"/>
              <a:t> </a:t>
            </a:r>
          </a:p>
          <a:p>
            <a:r>
              <a:rPr lang="el-GR" baseline="0" dirty="0" smtClean="0"/>
              <a:t>Εμείς επεκτείναμε τον αλγόριθμο προσθέτοντας  2 επιπλέον βήματα ευθυγράμμισης. </a:t>
            </a:r>
          </a:p>
          <a:p>
            <a:endParaRPr lang="el-GR" baseline="0" dirty="0" smtClean="0"/>
          </a:p>
          <a:p>
            <a:r>
              <a:rPr lang="el-GR" baseline="0" dirty="0" smtClean="0"/>
              <a:t>Αρχικά διαχωρίζουμε τον ΡΑ σε διάφορα τμήματα επιλέγοντας κάποια σημεία πάνω στον ΡΑ.</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Στην συνέχεια, προσπαθούμε να ομαδοποιήσουμε τα ΚΑ πάνω στα σημεία του ΡΑ με στόχο τον βέλτιστο σκελετό. Δεν είναι απαραίτητο ότι όλα τα σημεία θα χρησιμοποιηθούν.</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Τέλος, πρέπει εκτός από τις απαραίτητες ενώσεις πρέπει να κατασκευάσουμε και επιπλέον σκελετικά τμήματα που εξαρτώνται από το αποτέλεσμα της ομαδοποίησης.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Από την στιγμή που προσεγγίζουμε τον ΡΑ δεν παράγουμε την βέλτιστη λύση. Είτε λόγω ακρίβειας κατεύθυνσης είτε λόγω ότι το ΡΑ είναι αναπαριστάται από κάποια άλλη κύρια κατεύθυνση. Άρα χρησιμοποιώντας την βασική αρχική ΡΑ πληροφορία μαζί με διάφορα τοπικά και γονικά χαρακτηριστικά μπορούμε να βελτιώσουμε την κατεύθυνση του ΡΑ αποτελεσματικά.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r>
              <a:rPr lang="el-GR" baseline="0" dirty="0" smtClean="0"/>
              <a:t>Η πρώτη κάνει κάποιες βελτιστοποίησες στην διεύθυνση του ΡΑ χρησιμοποιώντας κάποια τοπικά χαρακτηριστικά.</a:t>
            </a:r>
          </a:p>
          <a:p>
            <a:r>
              <a:rPr lang="el-GR" baseline="0" dirty="0" smtClean="0"/>
              <a:t>Η δεύτερη ευθυγραμμίζει τον τοπικό σκελετό χρησιμοποιώντας την γνώση του πατρικού σκελετού</a:t>
            </a:r>
          </a:p>
          <a:p>
            <a:endParaRPr lang="el-GR" baseline="0" dirty="0" smtClean="0"/>
          </a:p>
          <a:p>
            <a:r>
              <a:rPr lang="el-GR" baseline="0" dirty="0" smtClean="0"/>
              <a:t>Η μέθοδος είναι ελάχιστα πιο αργή από την μέθοδο των κέντρων</a:t>
            </a:r>
            <a:r>
              <a:rPr lang="en-US" baseline="0" dirty="0" smtClean="0"/>
              <a:t> </a:t>
            </a:r>
            <a:r>
              <a:rPr lang="el-GR" baseline="0" dirty="0" smtClean="0"/>
              <a:t>λόγω κυρίως του υπολογισμού του ΡΑ. Τα υπόλοιπα βήματα πραγματοποιούνται ταχύτατα όπως θα δούμε και από τα αποτελέσματα στο τέλος.</a:t>
            </a:r>
          </a:p>
          <a:p>
            <a:endParaRPr lang="el-GR" baseline="0" dirty="0" smtClean="0"/>
          </a:p>
          <a:p>
            <a:r>
              <a:rPr lang="el-GR" baseline="0" dirty="0" smtClean="0"/>
              <a:t>Όμως παράγει πρώτης ποιότητας σκελετικές αναπαραστάσεις λόγω της αποτελεσματικής κωδικοποίησης της τοπολογίας του αντικειμένου.</a:t>
            </a:r>
          </a:p>
          <a:p>
            <a:endParaRPr lang="el-GR" baseline="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Από</a:t>
            </a:r>
            <a:r>
              <a:rPr lang="el-GR" baseline="0" dirty="0" smtClean="0"/>
              <a:t> την στιγμή που ο ακριβής υπολογισμός του ΡΑ έχει πολυπλοκότητα Ο(</a:t>
            </a:r>
            <a:r>
              <a:rPr lang="en-US" baseline="0" dirty="0" smtClean="0"/>
              <a:t>n^3</a:t>
            </a:r>
            <a:r>
              <a:rPr lang="el-GR" baseline="0" dirty="0" smtClean="0"/>
              <a:t>)</a:t>
            </a:r>
            <a:r>
              <a:rPr lang="en-US" baseline="0" dirty="0" smtClean="0"/>
              <a:t> </a:t>
            </a:r>
            <a:r>
              <a:rPr lang="el-GR" baseline="0" dirty="0" smtClean="0"/>
              <a:t>προσπαθούμε να βρούμε μία προσέγγιση αυτού.</a:t>
            </a:r>
            <a:endParaRPr lang="en-US" baseline="0" dirty="0" smtClean="0"/>
          </a:p>
          <a:p>
            <a:endParaRPr lang="en-US" baseline="0" dirty="0" smtClean="0"/>
          </a:p>
          <a:p>
            <a:r>
              <a:rPr lang="el-GR" baseline="0" dirty="0" smtClean="0"/>
              <a:t>Μία λύση είναι η μέθοδος </a:t>
            </a:r>
            <a:r>
              <a:rPr lang="en-US" baseline="0" dirty="0" smtClean="0"/>
              <a:t>PCA</a:t>
            </a:r>
            <a:r>
              <a:rPr lang="el-GR" baseline="0" dirty="0" smtClean="0"/>
              <a:t>: μαθηματικά είναι ένας γραμμικός μετασχηματισμός μείωσης πολυδιάστατων συνόλων σε μικρότερη διάσταση διατηρώντας τα χαρακτηριστικά του συνόλου που συνεισφέρουν περισσότερο στην διασπορά/διακύμανση.</a:t>
            </a:r>
          </a:p>
          <a:p>
            <a:r>
              <a:rPr lang="el-GR" baseline="0" dirty="0" smtClean="0"/>
              <a:t>Η </a:t>
            </a:r>
            <a:r>
              <a:rPr lang="en-US" baseline="0" dirty="0" smtClean="0"/>
              <a:t>PCA </a:t>
            </a:r>
            <a:r>
              <a:rPr lang="el-GR" baseline="0" dirty="0" smtClean="0"/>
              <a:t>μπορεί να εκτελεστεί πάνω σε ένα πίνακα δεδομένων (που έχουν κεντραριστεί) ή στο </a:t>
            </a:r>
            <a:r>
              <a:rPr lang="en-US" baseline="0" dirty="0" smtClean="0"/>
              <a:t>Covariance </a:t>
            </a:r>
            <a:r>
              <a:rPr lang="el-GR" baseline="0" dirty="0" smtClean="0"/>
              <a:t>πίνακα αυτών.</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Για την εξαγωγή των </a:t>
            </a:r>
            <a:r>
              <a:rPr lang="el-GR" baseline="0" dirty="0" err="1" smtClean="0"/>
              <a:t>ιδιοτιμών</a:t>
            </a:r>
            <a:r>
              <a:rPr lang="el-GR" baseline="0" dirty="0" smtClean="0"/>
              <a:t> και </a:t>
            </a:r>
            <a:r>
              <a:rPr lang="el-GR" baseline="0" dirty="0" err="1" smtClean="0"/>
              <a:t>ιδιοδιανυσμάτων</a:t>
            </a:r>
            <a:r>
              <a:rPr lang="el-GR" baseline="0" dirty="0" smtClean="0"/>
              <a:t>  χρησιμοποιούμε την μέθοδο </a:t>
            </a:r>
            <a:r>
              <a:rPr lang="en-US" baseline="0" dirty="0" smtClean="0"/>
              <a:t>SVD</a:t>
            </a:r>
            <a:r>
              <a:rPr lang="el-GR" baseline="0" dirty="0" smtClean="0"/>
              <a:t> που προκαλεί μία παραγοντοποίηση στο πίνακα σε 2 ορθογώνιους και ένα διαγώνιο πίνακα.</a:t>
            </a:r>
            <a:endParaRPr lang="en-US" baseline="0" dirty="0" smtClean="0"/>
          </a:p>
          <a:p>
            <a:endParaRPr lang="el-GR" baseline="0" dirty="0" smtClean="0"/>
          </a:p>
          <a:p>
            <a:r>
              <a:rPr lang="el-GR" baseline="0" dirty="0" smtClean="0"/>
              <a:t>Ο κύριος </a:t>
            </a:r>
            <a:r>
              <a:rPr lang="en-US" baseline="0" dirty="0" smtClean="0"/>
              <a:t>G.</a:t>
            </a:r>
            <a:r>
              <a:rPr lang="el-GR" baseline="0" dirty="0" smtClean="0"/>
              <a:t> πρότεινε στην διατριβή του ότι παίρνοντας  σημεία τα οποία βρίσκονται στο κυρτό περίβλημα του αντικείμενου ελαχιστοποιούμε το θόρυβο στο </a:t>
            </a:r>
            <a:r>
              <a:rPr lang="en-US" baseline="0" dirty="0" smtClean="0"/>
              <a:t>covariance </a:t>
            </a:r>
            <a:r>
              <a:rPr lang="el-GR" baseline="0" dirty="0" smtClean="0"/>
              <a:t>από τα σημεία τα οποία βρίσκονται εσωτερικά του αντικειμένου.</a:t>
            </a:r>
          </a:p>
          <a:p>
            <a:r>
              <a:rPr lang="el-GR" baseline="0" dirty="0" smtClean="0"/>
              <a:t>Κυρτό περίβλημα είναι το μικρότερο κυρτό πολύεδρο που περικλείει το αντικείμενο και τα σημεία του είναι τα εξωτερικά του αντικειμένου.</a:t>
            </a:r>
          </a:p>
          <a:p>
            <a:endParaRPr lang="el-GR" baseline="0" dirty="0" smtClean="0"/>
          </a:p>
          <a:p>
            <a:r>
              <a:rPr lang="el-GR" baseline="0" dirty="0" smtClean="0"/>
              <a:t>Ο </a:t>
            </a:r>
            <a:r>
              <a:rPr lang="en-US" baseline="0" dirty="0" smtClean="0"/>
              <a:t>covariance </a:t>
            </a:r>
            <a:r>
              <a:rPr lang="el-GR" baseline="0" dirty="0" smtClean="0"/>
              <a:t>που πρότεινε είναι ο εξής: </a:t>
            </a:r>
          </a:p>
          <a:p>
            <a:endParaRPr lang="el-GR" baseline="0" dirty="0" smtClean="0"/>
          </a:p>
          <a:p>
            <a:r>
              <a:rPr lang="el-GR" baseline="0" dirty="0" smtClean="0"/>
              <a:t>Όπου</a:t>
            </a:r>
          </a:p>
          <a:p>
            <a:endParaRPr lang="el-GR" baseline="0" dirty="0" smtClean="0"/>
          </a:p>
          <a:p>
            <a:r>
              <a:rPr lang="el-GR" baseline="0" dirty="0" smtClean="0"/>
              <a:t>ΑΗ = συνολικό εμβαδόν του ΚΠ</a:t>
            </a:r>
          </a:p>
          <a:p>
            <a:r>
              <a:rPr lang="el-GR" baseline="0" dirty="0" smtClean="0"/>
              <a:t>ΜΗ = μέσο όρος των κέντρων των τριγώνων </a:t>
            </a:r>
            <a:r>
              <a:rPr lang="el-GR" baseline="0" dirty="0" err="1" smtClean="0"/>
              <a:t>κανονικοποιημένα</a:t>
            </a:r>
            <a:r>
              <a:rPr lang="el-GR" baseline="0" dirty="0" smtClean="0"/>
              <a:t> από το εμβαδόν τους</a:t>
            </a:r>
          </a:p>
          <a:p>
            <a:r>
              <a:rPr lang="el-GR" baseline="0" dirty="0" err="1" smtClean="0"/>
              <a:t>Μκ</a:t>
            </a:r>
            <a:r>
              <a:rPr lang="el-GR" baseline="0" dirty="0" smtClean="0"/>
              <a:t>  = κέντρο του κ τριγώνου </a:t>
            </a:r>
          </a:p>
          <a:p>
            <a:r>
              <a:rPr lang="el-GR" baseline="0" dirty="0" err="1" smtClean="0"/>
              <a:t>Ακ</a:t>
            </a:r>
            <a:r>
              <a:rPr lang="el-GR" baseline="0" dirty="0" smtClean="0"/>
              <a:t>  = εμβαδόν του κ τριγώνου</a:t>
            </a:r>
          </a:p>
          <a:p>
            <a:r>
              <a:rPr lang="el-GR" baseline="0" dirty="0" smtClean="0"/>
              <a:t>κ τρίγωνο έχει </a:t>
            </a:r>
            <a:r>
              <a:rPr lang="en-US" baseline="0" dirty="0" smtClean="0"/>
              <a:t>p,</a:t>
            </a:r>
            <a:r>
              <a:rPr lang="el-GR" baseline="0" dirty="0" smtClean="0"/>
              <a:t> </a:t>
            </a:r>
            <a:r>
              <a:rPr lang="en-US" baseline="0" dirty="0" smtClean="0"/>
              <a:t>q,</a:t>
            </a:r>
            <a:r>
              <a:rPr lang="el-GR" baseline="0" dirty="0" smtClean="0"/>
              <a:t> </a:t>
            </a:r>
            <a:r>
              <a:rPr lang="en-US" baseline="0" dirty="0" smtClean="0"/>
              <a:t>r </a:t>
            </a:r>
            <a:r>
              <a:rPr lang="el-GR" baseline="0" dirty="0" smtClean="0"/>
              <a:t>κορυφές</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smtClean="0"/>
              <a:t>Αυτό που είχε προταθεί ήταν ο διαμερισμός του ΡΑ σε </a:t>
            </a:r>
            <a:r>
              <a:rPr lang="en-US" baseline="0" dirty="0" smtClean="0"/>
              <a:t>k+1</a:t>
            </a:r>
            <a:r>
              <a:rPr lang="el-GR" baseline="0" dirty="0" smtClean="0"/>
              <a:t> τμήματα ίδιου μήκους, όπου το </a:t>
            </a:r>
            <a:r>
              <a:rPr lang="en-US" baseline="0" dirty="0" smtClean="0"/>
              <a:t>k </a:t>
            </a:r>
            <a:r>
              <a:rPr lang="el-GR" baseline="0" dirty="0" smtClean="0"/>
              <a:t>ήταν κάποιος αριθμός που όριζε το ελάχιστο επιθυμητό σκελετικό μήκος.</a:t>
            </a:r>
          </a:p>
          <a:p>
            <a:endParaRPr lang="el-GR" baseline="0" dirty="0" smtClean="0"/>
          </a:p>
          <a:p>
            <a:r>
              <a:rPr lang="el-GR" baseline="0" dirty="0" smtClean="0"/>
              <a:t>Όμως αφού γνωρίζουμε ότι τα σημεία πάνω στο κύριο άξονα θα είναι από 1 έως τον αριθμό των ΚΑ και αφού ο στόχος της μεθόδου ομαδοποίησης είναι η ελαχιστοποίηση των αποστάσεων από τα ΚΑ στο ΡΑ, προτείνουμε να επιλέξουμε σαν σημεία του ΡΑ τις προβολές των ΚΑ πάνω στον ΡΑ.</a:t>
            </a:r>
          </a:p>
          <a:p>
            <a:endParaRPr lang="el-GR" dirty="0" smtClean="0"/>
          </a:p>
          <a:p>
            <a:r>
              <a:rPr lang="el-GR" dirty="0" smtClean="0"/>
              <a:t>ΣΧΗΜΑ: …</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Χρησιμοποιώντας</a:t>
            </a:r>
            <a:r>
              <a:rPr lang="el-GR" baseline="0" dirty="0" smtClean="0"/>
              <a:t> μόνο τον κύριο άξονα χάνουμε </a:t>
            </a:r>
            <a:r>
              <a:rPr lang="el-GR" baseline="0" dirty="0" err="1" smtClean="0"/>
              <a:t>τοπολογική</a:t>
            </a:r>
            <a:r>
              <a:rPr lang="el-GR" baseline="0" dirty="0" smtClean="0"/>
              <a:t> πληροφορία του σχήματος όσον αναφορά τις άλλες διαστάσεις.</a:t>
            </a:r>
          </a:p>
          <a:p>
            <a:endParaRPr lang="el-GR" baseline="0" dirty="0" smtClean="0"/>
          </a:p>
          <a:p>
            <a:r>
              <a:rPr lang="el-GR" baseline="0" dirty="0" smtClean="0"/>
              <a:t>Αυτό μπορούμε να το διορθώσουμε προσθέτοντας  τα άκρα αυτών των </a:t>
            </a:r>
            <a:r>
              <a:rPr lang="el-GR" baseline="0" dirty="0" err="1" smtClean="0"/>
              <a:t>ευθ</a:t>
            </a:r>
            <a:r>
              <a:rPr lang="el-GR" baseline="0" dirty="0" smtClean="0"/>
              <a:t>. τμημάτων (που βρίσκονται στο εσωτερικό του αντικειμένου) σαν κέντρα ανοιγμάτων και το κέντρο του πυρήνα ως την προβολή τους.</a:t>
            </a:r>
          </a:p>
          <a:p>
            <a:endParaRPr lang="el-GR" baseline="0" dirty="0" smtClean="0"/>
          </a:p>
          <a:p>
            <a:r>
              <a:rPr lang="el-GR" baseline="0" dirty="0" smtClean="0"/>
              <a:t>ΣΧΗΜΑ: …</a:t>
            </a:r>
            <a:endParaRPr lang="el-GR"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Αυτή η σκέψη προήλθε από την παρατήρηση ότι ΚΑ των οποίων τα κοντινότερα σημεία πάνω στον ΡΑ είναι κοντά μεταξύ τους μπορούν να ομαδοποιηθούν.</a:t>
            </a:r>
          </a:p>
          <a:p>
            <a:endParaRPr lang="el-GR" dirty="0" smtClean="0"/>
          </a:p>
          <a:p>
            <a:r>
              <a:rPr lang="el-GR" dirty="0" smtClean="0"/>
              <a:t>Στόχος αυτού του βήματος είναι</a:t>
            </a:r>
            <a:r>
              <a:rPr lang="el-GR" baseline="0" dirty="0" smtClean="0"/>
              <a:t> η εύρεση ενός </a:t>
            </a:r>
            <a:r>
              <a:rPr lang="en-US" baseline="0" dirty="0" smtClean="0"/>
              <a:t>mapping </a:t>
            </a:r>
            <a:r>
              <a:rPr lang="el-GR" baseline="0" dirty="0" smtClean="0"/>
              <a:t>μεταξύ των ΚΑ και των σημείων πάνω στον ΡΑ. Αυτό που θέλουμε στο τέλος είναι κάθε ΚΑ να ανήκει σε μία ομάδα και κάθε ομάδα να ενώνεται σε ένα σημείο στο ΡΑ.</a:t>
            </a:r>
          </a:p>
          <a:p>
            <a:endParaRPr lang="el-GR" baseline="0" dirty="0" smtClean="0"/>
          </a:p>
          <a:p>
            <a:r>
              <a:rPr lang="el-GR" baseline="0" dirty="0" smtClean="0"/>
              <a:t>Η ομαδοποίηση θέλουμε να γίνει με τέτοιο τρόπο ώστε η απόσταση των ΚΑ από τα σημεία στον ΡΑ να είναι ελάχιστη και </a:t>
            </a:r>
            <a:r>
              <a:rPr lang="el-GR" dirty="0" smtClean="0"/>
              <a:t>το χρησιμοποιούμενο κομμάτι του ΡΑ όσον το δυνατό μεγαλύτερο κομμάτι από το ΡΑ.</a:t>
            </a:r>
          </a:p>
          <a:p>
            <a:endParaRPr lang="el-GR" dirty="0" smtClean="0"/>
          </a:p>
          <a:p>
            <a:r>
              <a:rPr lang="el-GR" dirty="0" smtClean="0"/>
              <a:t>Από την στιγμή που μία </a:t>
            </a:r>
            <a:r>
              <a:rPr lang="en-US" dirty="0" smtClean="0"/>
              <a:t>brute force </a:t>
            </a:r>
            <a:r>
              <a:rPr lang="el-GR" dirty="0" smtClean="0"/>
              <a:t>(εξαντλητική) τεχνική θα μας έλυνε το πρόβλημα</a:t>
            </a:r>
            <a:r>
              <a:rPr lang="el-GR" baseline="0" dirty="0" smtClean="0"/>
              <a:t> σε εκθετικό χρόνο επιλέγουμε να χρησιμοποιήσουμε δυναμικό προγραμματισμό από κάτω προς τα πάνω, δηλαδή επιλύουμε μικρότερα </a:t>
            </a:r>
            <a:r>
              <a:rPr lang="el-GR" baseline="0" dirty="0" err="1" smtClean="0"/>
              <a:t>υπο</a:t>
            </a:r>
            <a:r>
              <a:rPr lang="el-GR" baseline="0" dirty="0" smtClean="0"/>
              <a:t>-προβλήματα και στην συνέχεια χρησιμοποίηση αυτών των λύσεων για την επίλυση μεγαλύτερων </a:t>
            </a:r>
            <a:r>
              <a:rPr lang="el-GR" baseline="0" dirty="0" err="1" smtClean="0"/>
              <a:t>υπο</a:t>
            </a:r>
            <a:r>
              <a:rPr lang="el-GR" baseline="0" dirty="0" smtClean="0"/>
              <a:t>-προβλημάτων  μέχρι την επίτευξη την λύση του προβλήματος.</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Άρα ταξινομούμε τα ΚΑ σύμφωνα με την απόσταση των σημείων προβολών τους από την αρχή του ΡΑ…(δεν είναι λογικό να βρίσκονται στην ίδια ομάδα το 1 με το 3 ας πούμε)</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Κατ αρχάς ορίζουμε</a:t>
            </a:r>
            <a:r>
              <a:rPr lang="el-GR" baseline="0" dirty="0" smtClean="0"/>
              <a:t> μία συνάρτηση κόστους με την οποία θα μπορούμε να επιλέξουμε αν θα ομαδοποιήσουμε κάποια ΚΑ μεταξύ τους ή όχι.</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Η λογική είναι ότι όσο μεγαλώνει η απόσταση μεταξύ των ΚΑ τόσο μεγαλώνει η τιμή της συνάρτησης.</a:t>
            </a:r>
            <a:endParaRPr lang="en-US" baseline="0" dirty="0" smtClean="0"/>
          </a:p>
          <a:p>
            <a:endParaRPr lang="el-GR" baseline="0" dirty="0" smtClean="0"/>
          </a:p>
          <a:p>
            <a:r>
              <a:rPr lang="el-GR" baseline="0" dirty="0" smtClean="0"/>
              <a:t>Αρχικά βρίσκουμε ποιο θα είναι το σημείο της ομάδας, δηλαδή που θα ενωθούν όλα τα ΚΑ της ομάδας πάνω στον ΡΑ. Επιλέγουμε τον μέσο όρο των προβολών των ΚΑ στον ΡΑ.</a:t>
            </a:r>
          </a:p>
          <a:p>
            <a:endParaRPr lang="el-GR" baseline="0" dirty="0" smtClean="0"/>
          </a:p>
          <a:p>
            <a:r>
              <a:rPr lang="el-GR" baseline="0" dirty="0" smtClean="0"/>
              <a:t>Πόσο μας κόστισε αυτή η ομαδοποίηση ;;;</a:t>
            </a:r>
          </a:p>
          <a:p>
            <a:endParaRPr lang="el-GR" baseline="0" dirty="0" smtClean="0"/>
          </a:p>
          <a:p>
            <a:r>
              <a:rPr lang="el-GR" baseline="0" dirty="0" smtClean="0"/>
              <a:t>Α) Αρχικά πρέπει να δούμε πόσο μεγάλωσαν οι αποστάσεις μεταξύ ΚΑ και ΡΑ. Αυτό μπορεί να ορισθεί από την </a:t>
            </a:r>
            <a:r>
              <a:rPr lang="el-GR" baseline="0" dirty="0" err="1" smtClean="0"/>
              <a:t>κανονικοποιημένη</a:t>
            </a:r>
            <a:r>
              <a:rPr lang="el-GR" baseline="0" dirty="0" smtClean="0"/>
              <a:t> μεταβολή της απόστασης, δηλαδή είναι…</a:t>
            </a:r>
          </a:p>
          <a:p>
            <a:endParaRPr lang="el-GR" baseline="0" dirty="0" smtClean="0"/>
          </a:p>
          <a:p>
            <a:r>
              <a:rPr lang="el-GR" baseline="0" dirty="0" smtClean="0"/>
              <a:t>Β) Από την στιγμή που ομαδοποιήσαμε δεν χρησιμοποιούμε κάποιο κομμάτι του ΡΑ. Αυτό το κομμάτι που χάσαμε είναι το κομμάτι που θα υπήρχε αν δεν ομαδοποιούσαμε αυτά τα ΚΑ και ισούται με το δεξιότερο σημείο προβολής μείον το αριστερό σημείο προβολής αυτών των ΚΑ. Για να βρούμε την </a:t>
            </a:r>
            <a:r>
              <a:rPr lang="el-GR" baseline="0" dirty="0" err="1" smtClean="0"/>
              <a:t>κανονικοποιημένη</a:t>
            </a:r>
            <a:r>
              <a:rPr lang="el-GR" baseline="0" dirty="0" smtClean="0"/>
              <a:t> μορφή του το διαιρούμε με τον συνολικό μήκος σκελετού που μπορεί να παραχθεί που ισούται με το δεξιότερο σημείο προβολής μείον το αριστερό σημείο προβολής όλων των ΚΑ.</a:t>
            </a:r>
          </a:p>
          <a:p>
            <a:endParaRPr lang="el-GR" baseline="0" dirty="0" smtClean="0"/>
          </a:p>
          <a:p>
            <a:r>
              <a:rPr lang="el-GR" baseline="0" dirty="0" smtClean="0"/>
              <a:t>Γ) Όμως υπάρχει μια περίεργη περίπτωση:  σε αυτή την περίπτωση ο συνολικός σκελετός που μπορεί να φτιαχτεί είναι πολύ μικρός σε σχέση το μήκος ΡΑ που βρίσκεται στο εσωτερικό του αντικειμένου. Τότε η τιμή του κομματιού που θα χάσουμε ως προς το συνολικό θα είναι πολύ μεγάλη με αποτέλεσμα την αύξηση της τιμής της συνάρτησης κόστους </a:t>
            </a:r>
            <a:r>
              <a:rPr lang="en-US" baseline="0" dirty="0" smtClean="0"/>
              <a:t>F1, </a:t>
            </a:r>
            <a:r>
              <a:rPr lang="el-GR" baseline="0" dirty="0" smtClean="0"/>
              <a:t>με συνέπεια</a:t>
            </a:r>
            <a:r>
              <a:rPr lang="en-US" baseline="0" dirty="0" smtClean="0"/>
              <a:t> </a:t>
            </a:r>
            <a:r>
              <a:rPr lang="el-GR" baseline="0" dirty="0" smtClean="0"/>
              <a:t>την μη ομαδοποίηση των ΚΑ που έρχεται σε αντίθεση με αυτό που θέλουμε όπως βλέπουμε και στο σχήμα. Για αυτό προτείνουμε να θέσουμε σε αυτή την περίπτωση το συνολικό μήκος του σκελετού που μπορεί να δημιουργηθεί σαν το 20% του μήκους του ΡΑ στο εσωτερικό του αντικειμένου.</a:t>
            </a:r>
          </a:p>
          <a:p>
            <a:endParaRPr lang="el-GR" baseline="0" dirty="0" smtClean="0"/>
          </a:p>
          <a:p>
            <a:r>
              <a:rPr lang="el-GR" baseline="0" dirty="0" smtClean="0"/>
              <a:t>Τέλος βλέπουμε τον συνολικό </a:t>
            </a:r>
            <a:r>
              <a:rPr lang="el-GR" baseline="0" dirty="0" err="1" smtClean="0"/>
              <a:t>κανονικοποιημένο</a:t>
            </a:r>
            <a:r>
              <a:rPr lang="el-GR" baseline="0" dirty="0" smtClean="0"/>
              <a:t> τύπο κόστους ομαδοποίησης…</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Τώρα θα ορίζουμε</a:t>
            </a:r>
            <a:r>
              <a:rPr lang="el-GR" baseline="0" dirty="0" smtClean="0"/>
              <a:t> την συνάρτηση κόστους μη συνένωσης 2 </a:t>
            </a:r>
            <a:r>
              <a:rPr lang="el-GR" baseline="0" dirty="0" err="1" smtClean="0"/>
              <a:t>υπερομάδων</a:t>
            </a:r>
            <a:r>
              <a:rPr lang="el-GR" baseline="0" dirty="0" smtClean="0"/>
              <a:t>, ώστε να συγκρίνουμε τις τιμές της με την προηγούμενη συνάρτηση.</a:t>
            </a:r>
          </a:p>
          <a:p>
            <a:r>
              <a:rPr lang="el-GR" baseline="0" dirty="0" smtClean="0"/>
              <a:t>Ως </a:t>
            </a:r>
            <a:r>
              <a:rPr lang="el-GR" baseline="0" dirty="0" err="1" smtClean="0"/>
              <a:t>υπερ</a:t>
            </a:r>
            <a:r>
              <a:rPr lang="el-GR" baseline="0" dirty="0" smtClean="0"/>
              <a:t>-ομάδα </a:t>
            </a:r>
            <a:r>
              <a:rPr lang="el-GR" baseline="0" dirty="0" err="1" smtClean="0"/>
              <a:t>ενοούμε</a:t>
            </a:r>
            <a:r>
              <a:rPr lang="el-GR" baseline="0" dirty="0" smtClean="0"/>
              <a:t> την ότι κάθε ομάδα περιέχει μία ή περισσότερες ομάδες.</a:t>
            </a:r>
          </a:p>
          <a:p>
            <a:endParaRPr lang="el-GR" baseline="0" dirty="0" smtClean="0"/>
          </a:p>
          <a:p>
            <a:r>
              <a:rPr lang="el-GR" baseline="0" dirty="0" smtClean="0"/>
              <a:t>Δηλαδή θέλουμε να δούμε ας πούμε αν είναι καλύτερη η ομαδοποίηση Ο = Ο1(1,2,3) ή η Ο = Ο1</a:t>
            </a:r>
            <a:r>
              <a:rPr lang="en-US" baseline="0" dirty="0" smtClean="0"/>
              <a:t>(1,2)</a:t>
            </a:r>
            <a:r>
              <a:rPr lang="el-GR" baseline="0" dirty="0" smtClean="0"/>
              <a:t> </a:t>
            </a:r>
            <a:r>
              <a:rPr lang="en-US" baseline="0" dirty="0" smtClean="0"/>
              <a:t>U O2(3).</a:t>
            </a:r>
            <a:endParaRPr lang="el-GR" baseline="0" dirty="0" smtClean="0"/>
          </a:p>
          <a:p>
            <a:endParaRPr lang="el-GR" baseline="0" dirty="0" smtClean="0"/>
          </a:p>
          <a:p>
            <a:r>
              <a:rPr lang="el-GR" baseline="0" dirty="0" smtClean="0"/>
              <a:t>Η λογική είναι ότι όσο μικραίνει η απόσταση μεταξύ των ομάδων τόσο μεγαλώνει η τιμή της συνάρτησης.</a:t>
            </a:r>
            <a:endParaRPr lang="en-US" baseline="0" dirty="0" smtClean="0"/>
          </a:p>
          <a:p>
            <a:endParaRPr lang="el-GR" baseline="0" dirty="0" smtClean="0"/>
          </a:p>
          <a:p>
            <a:r>
              <a:rPr lang="el-GR" baseline="0" dirty="0" smtClean="0"/>
              <a:t>Πόσο μας κόστισε αυτή η μη συνένωση;;;</a:t>
            </a:r>
          </a:p>
          <a:p>
            <a:endParaRPr lang="el-GR" baseline="0" dirty="0" smtClean="0"/>
          </a:p>
          <a:p>
            <a:r>
              <a:rPr lang="el-GR" baseline="0" dirty="0" smtClean="0"/>
              <a:t>Α) Πάλι πρέπει να λάβουμε υπόψη μας τις αποστάσεις των ΚΑ από το ΡΑ. Αυτές όμως τις έχουμε υπολογίσει σε προηγούμενα βήματα του αλγορίθμου λόγω του δυναμικού προγραμματισμού.</a:t>
            </a:r>
          </a:p>
          <a:p>
            <a:endParaRPr lang="el-GR" baseline="0" dirty="0" smtClean="0"/>
          </a:p>
          <a:p>
            <a:r>
              <a:rPr lang="el-GR" baseline="0" dirty="0" smtClean="0"/>
              <a:t>Β) Από την στιγμή που δεν συνενώνουμε χρησιμοποιούμε κάποιο κομμάτι του ΡΑ. Αυτό το κομμάτι που κρατάμε είναι το κομμάτι ισούται με την απόσταση του δεξιότερου σημείου προβολής της 2</a:t>
            </a:r>
            <a:r>
              <a:rPr lang="el-GR" baseline="30000" dirty="0" smtClean="0"/>
              <a:t>ης</a:t>
            </a:r>
            <a:r>
              <a:rPr lang="el-GR" baseline="0" dirty="0" smtClean="0"/>
              <a:t> ομάδας  μείον του αριστερότερου σημείου προβολής  της 1</a:t>
            </a:r>
            <a:r>
              <a:rPr lang="el-GR" baseline="30000" dirty="0" smtClean="0"/>
              <a:t>ης</a:t>
            </a:r>
            <a:r>
              <a:rPr lang="el-GR" baseline="0" dirty="0" smtClean="0"/>
              <a:t> ομάδας. Για να βρούμε την </a:t>
            </a:r>
            <a:r>
              <a:rPr lang="el-GR" baseline="0" dirty="0" err="1" smtClean="0"/>
              <a:t>κανονικοποιημένη</a:t>
            </a:r>
            <a:r>
              <a:rPr lang="el-GR" baseline="0" dirty="0" smtClean="0"/>
              <a:t> μορφή του το διαιρούμε με τον συνολικό μήκος σκελετού που μπορεί να παραχθεί που ισούται με το δεξιότερο σημείο προβολής μείον το αριστερό σημείο προβολής όλων των ΚΑ όπως πριν.</a:t>
            </a:r>
          </a:p>
          <a:p>
            <a:r>
              <a:rPr lang="el-GR" baseline="0" dirty="0" smtClean="0"/>
              <a:t>Όμως αφού αυτή η συνάρτηση περιγράφει το κόστος που θα έχουμε, παίρνουμε το συμπληρωματικό αυτή της τιμής.</a:t>
            </a:r>
          </a:p>
          <a:p>
            <a:endParaRPr lang="el-GR" baseline="0" dirty="0" smtClean="0"/>
          </a:p>
          <a:p>
            <a:r>
              <a:rPr lang="el-GR" baseline="0" dirty="0" smtClean="0"/>
              <a:t>Τέλος βλέπουμε τον συνολικό </a:t>
            </a:r>
            <a:r>
              <a:rPr lang="el-GR" baseline="0" dirty="0" err="1" smtClean="0"/>
              <a:t>κανονικοποιημένο</a:t>
            </a:r>
            <a:r>
              <a:rPr lang="el-GR" baseline="0" dirty="0" smtClean="0"/>
              <a:t> τύπο κόστους ομαδοποίησης…</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Αφού ομαδοποιήσουμε τα ΚΑ,</a:t>
            </a:r>
            <a:r>
              <a:rPr lang="el-GR" baseline="0" dirty="0" smtClean="0"/>
              <a:t> γνωρίζουμε για το κάθε ΚΑ με ποιο σημείο ενώνεται πάνω στο ΡΑ. Κατασκευάζουμε αυτά τα τμήματα.</a:t>
            </a:r>
          </a:p>
          <a:p>
            <a:endParaRPr lang="el-GR" baseline="0" dirty="0" smtClean="0"/>
          </a:p>
          <a:p>
            <a:r>
              <a:rPr lang="el-GR" dirty="0" smtClean="0"/>
              <a:t>Όμως υπάρχουν περιπτώσεις όπου μπορούμε να αυξήσουμε την συμμετοχή του ΡΑ στην κατασκευή</a:t>
            </a:r>
            <a:r>
              <a:rPr lang="el-GR" baseline="0" dirty="0" smtClean="0"/>
              <a:t> του σκελετού.</a:t>
            </a:r>
          </a:p>
          <a:p>
            <a:endParaRPr lang="el-GR" baseline="0" dirty="0" smtClean="0"/>
          </a:p>
          <a:p>
            <a:r>
              <a:rPr lang="el-GR" baseline="0" dirty="0" smtClean="0"/>
              <a:t>Αν έχουμε μόνο μία ομάδα τότε όλα τα ΚΑ ενώνονται εκεί άρα πρακτικά δεν έχουμε χρησιμοποιήσει καθόλου το ΡΑ.</a:t>
            </a:r>
          </a:p>
          <a:p>
            <a:endParaRPr lang="el-GR" baseline="0" dirty="0" smtClean="0"/>
          </a:p>
          <a:p>
            <a:r>
              <a:rPr lang="el-GR" baseline="0" dirty="0" smtClean="0"/>
              <a:t>Άρα αν η ομάδα/σημείο στον ΡΑ είναι αριστερά </a:t>
            </a:r>
            <a:r>
              <a:rPr lang="el-GR" baseline="0" dirty="0" err="1" smtClean="0"/>
              <a:t>τοπολογικά</a:t>
            </a:r>
            <a:r>
              <a:rPr lang="el-GR" baseline="0" dirty="0" smtClean="0"/>
              <a:t> στο ΡΑ τότε μπορούμε να κατασκευάσουμε ένα σκελετικό τμήμα ενώνοντας την ομάδα με το δεξί άκρο του ΡΑ. ΣΧΗΜΑ.</a:t>
            </a:r>
          </a:p>
          <a:p>
            <a:r>
              <a:rPr lang="el-GR" baseline="0" dirty="0" smtClean="0"/>
              <a:t>.</a:t>
            </a:r>
          </a:p>
          <a:p>
            <a:r>
              <a:rPr lang="el-GR" baseline="0" dirty="0" smtClean="0"/>
              <a:t>.</a:t>
            </a:r>
          </a:p>
          <a:p>
            <a:r>
              <a:rPr lang="el-GR" baseline="0" dirty="0" smtClean="0"/>
              <a:t>.</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Αν έχουμε μόνο περισσότερες τον μια ομάδες τότε πάλι υπάρχει περίπτωση να βρούμε παρόμοια σκελετικά τμήματα.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a:t>
            </a:r>
          </a:p>
          <a:p>
            <a:endParaRPr lang="el-GR" baseline="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Καλησπέρα,</a:t>
            </a:r>
            <a:r>
              <a:rPr lang="el-GR" baseline="0" dirty="0" smtClean="0"/>
              <a:t> ονομάζομαι Ανδρέας Βασιλάκης και βρισκόμαστε σήμερα εδώ για την παρουσίαση της μεταπτυχιακής εργασίας εξειδίκευσης στα πλαίσια λήψης του μεταπτυχιακού διπλώματος. Το θέμα της εργασίας μου είναι η </a:t>
            </a:r>
            <a:r>
              <a:rPr lang="el-GR" sz="1200" dirty="0" smtClean="0"/>
              <a:t>Εύρωστες Τεχνικές για την Κίνηση Αρθρωτών Αντικειμένων Βασισμένες στην Εξαγωγή Προσεγγιστικών Σκελετών</a:t>
            </a:r>
            <a:r>
              <a:rPr lang="el-GR" baseline="0" dirty="0" smtClean="0"/>
              <a:t>.</a:t>
            </a:r>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l-GR" dirty="0" smtClean="0"/>
              <a:t>Αυτό που θέλουμε να πετύχουμε με αυτή τη μέθοδο</a:t>
            </a:r>
            <a:r>
              <a:rPr lang="el-GR" baseline="0" dirty="0" smtClean="0"/>
              <a:t> είναι να βελτιώσουμε τον προσανατολισμό των κύριων κατευθύνσεων πραγματοποιώντας μικρές διορθώσεις χρησιμοποιώντας τοπική γνώση.</a:t>
            </a:r>
          </a:p>
          <a:p>
            <a:r>
              <a:rPr lang="el-GR" baseline="0" dirty="0" smtClean="0"/>
              <a:t>Δηλαδή μόνο περιστροφές των </a:t>
            </a:r>
            <a:r>
              <a:rPr lang="en-US" baseline="0" dirty="0" smtClean="0"/>
              <a:t>PD </a:t>
            </a:r>
            <a:r>
              <a:rPr lang="el-GR" baseline="0" dirty="0" smtClean="0"/>
              <a:t>της τάξης των 0-20 μοιρών είναι αποδεκτές.</a:t>
            </a:r>
          </a:p>
          <a:p>
            <a:endParaRPr lang="el-GR" baseline="0" dirty="0" smtClean="0"/>
          </a:p>
          <a:p>
            <a:r>
              <a:rPr lang="el-GR" baseline="0" dirty="0" smtClean="0"/>
              <a:t>Από την στιγμή που θέλουμε να βελτιώσουμε το ΡΑ, μπορούμε να χρησιμοποιήσουμε σκελετική πληροφορία χειρότερης</a:t>
            </a:r>
          </a:p>
          <a:p>
            <a:r>
              <a:rPr lang="el-GR" baseline="0" dirty="0" smtClean="0"/>
              <a:t>Έχουμε μιλήσει για 2 μεθόδους μέχρι τώρα..</a:t>
            </a:r>
          </a:p>
          <a:p>
            <a:r>
              <a:rPr lang="el-GR" baseline="0" dirty="0" smtClean="0"/>
              <a:t>Απορρίπτουμε την μέθοδο Ανοιγμάτων αφού είναι αναποτελεσματική και επιλέγουμε την μέθοδο των Κέντρων σαν βάση τοπικής σκελετικής γνώσης.</a:t>
            </a:r>
          </a:p>
          <a:p>
            <a:endParaRPr lang="el-GR" baseline="0" dirty="0" smtClean="0"/>
          </a:p>
          <a:p>
            <a:r>
              <a:rPr lang="el-GR" baseline="0" dirty="0" smtClean="0"/>
              <a:t>Αυτή η πληροφορία είναι τα σκελετικά διανύσματα που προκύπτουν από το κέντρο του πυρήνα προς τα ΚΑ.</a:t>
            </a:r>
          </a:p>
          <a:p>
            <a:endParaRPr lang="el-GR" baseline="0" dirty="0" smtClean="0"/>
          </a:p>
          <a:p>
            <a:r>
              <a:rPr lang="el-GR" baseline="0" dirty="0" smtClean="0"/>
              <a:t>Αλγόριθμος:</a:t>
            </a:r>
          </a:p>
          <a:p>
            <a:endParaRPr lang="el-GR" baseline="0" dirty="0" smtClean="0"/>
          </a:p>
          <a:p>
            <a:r>
              <a:rPr lang="el-GR" baseline="0" dirty="0" smtClean="0"/>
              <a:t>Αν έχουμε ένα χαρακτηριστικό/ διάνυσμα τότε απλά βρίσκομαι το κοντινότερο </a:t>
            </a:r>
            <a:r>
              <a:rPr lang="en-US" baseline="0" dirty="0" smtClean="0"/>
              <a:t>PD</a:t>
            </a:r>
            <a:r>
              <a:rPr lang="el-GR" baseline="0" dirty="0" smtClean="0"/>
              <a:t> – δηλαδή το </a:t>
            </a:r>
            <a:r>
              <a:rPr lang="en-US" baseline="0" dirty="0" smtClean="0"/>
              <a:t>PD </a:t>
            </a:r>
            <a:r>
              <a:rPr lang="el-GR" baseline="0" dirty="0" smtClean="0"/>
              <a:t>με την μικρότερη μεταξύ τους γωνία – και το περιστρέφουμε ώστε να ευθυγραμμιστεί με το δοσμένο διάνυσμα.</a:t>
            </a:r>
          </a:p>
          <a:p>
            <a:endParaRPr lang="el-G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baseline="0" dirty="0" smtClean="0"/>
              <a:t>Αν έχουμε περισσότερα του ένα διανύσματα τότε βρίσκομαι για κάθε ένα από αυτά το κοντινότερο του </a:t>
            </a:r>
            <a:r>
              <a:rPr lang="en-US" baseline="0" dirty="0" smtClean="0"/>
              <a:t>PD</a:t>
            </a:r>
            <a:r>
              <a:rPr lang="el-GR" baseline="0" dirty="0" smtClean="0"/>
              <a:t> και εκτελούμε μερική ευθυγράμμιση. Όπου μ</a:t>
            </a:r>
            <a:r>
              <a:rPr lang="el-GR" sz="1500" dirty="0" smtClean="0">
                <a:solidFill>
                  <a:prstClr val="black"/>
                </a:solidFill>
                <a:latin typeface="Calibri" pitchFamily="34" charset="0"/>
              </a:rPr>
              <a:t>ερική </a:t>
            </a:r>
            <a:r>
              <a:rPr lang="el-GR" sz="1600" dirty="0" smtClean="0">
                <a:solidFill>
                  <a:prstClr val="black"/>
                </a:solidFill>
              </a:rPr>
              <a:t>ευθυγράμμιση είναι</a:t>
            </a:r>
            <a:r>
              <a:rPr lang="el-GR" sz="1600" baseline="0" dirty="0" smtClean="0">
                <a:solidFill>
                  <a:prstClr val="black"/>
                </a:solidFill>
              </a:rPr>
              <a:t> η</a:t>
            </a:r>
            <a:r>
              <a:rPr lang="el-GR" sz="1600" dirty="0" smtClean="0">
                <a:solidFill>
                  <a:prstClr val="black"/>
                </a:solidFill>
              </a:rPr>
              <a:t> περιστροφή του επιλεγμένου </a:t>
            </a:r>
            <a:r>
              <a:rPr lang="el-GR" sz="1600" dirty="0" smtClean="0">
                <a:solidFill>
                  <a:prstClr val="black"/>
                </a:solidFill>
                <a:latin typeface="Calibri" pitchFamily="34" charset="0"/>
              </a:rPr>
              <a:t>PD με γωνία ίση με την γωνία ευθυγράμμισης δια το πλήθος των χαρακτηριστικών. Και αυτό γιατί θέλουμε</a:t>
            </a:r>
            <a:r>
              <a:rPr lang="el-GR" sz="1600" baseline="0" dirty="0" smtClean="0">
                <a:solidFill>
                  <a:prstClr val="black"/>
                </a:solidFill>
                <a:latin typeface="Calibri" pitchFamily="34" charset="0"/>
              </a:rPr>
              <a:t> η κάθε τοπική βελτίωση να μην αναιρεί τις προηγούμενες τις (αν </a:t>
            </a:r>
            <a:r>
              <a:rPr lang="el-GR" sz="1600" baseline="0" smtClean="0">
                <a:solidFill>
                  <a:prstClr val="black"/>
                </a:solidFill>
                <a:latin typeface="Calibri" pitchFamily="34" charset="0"/>
              </a:rPr>
              <a:t>κάναμε ευθυγραμμίσεις</a:t>
            </a:r>
            <a:r>
              <a:rPr lang="el-GR" sz="1600" baseline="0" dirty="0" smtClean="0">
                <a:solidFill>
                  <a:prstClr val="black"/>
                </a:solidFill>
                <a:latin typeface="Calibri" pitchFamily="34" charset="0"/>
              </a:rPr>
              <a:t>)</a:t>
            </a:r>
            <a:endParaRPr lang="el-GR" sz="1500" dirty="0" smtClean="0">
              <a:solidFill>
                <a:prstClr val="black"/>
              </a:solidFill>
              <a:latin typeface="Calibri" pitchFamily="34" charset="0"/>
            </a:endParaRPr>
          </a:p>
          <a:p>
            <a:endParaRPr lang="el-GR" baseline="0" dirty="0" smtClean="0"/>
          </a:p>
          <a:p>
            <a:endParaRPr lang="el-GR" baseline="0" dirty="0" smtClean="0"/>
          </a:p>
          <a:p>
            <a:endParaRPr lang="el-GR" baseline="0" dirty="0" smtClean="0"/>
          </a:p>
          <a:p>
            <a:endParaRPr lang="el-GR" baseline="0" dirty="0" smtClean="0"/>
          </a:p>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Εδώ</a:t>
            </a:r>
            <a:r>
              <a:rPr lang="el-GR" baseline="0" dirty="0" smtClean="0"/>
              <a:t> παρατηρούμε ένα παράδειγμα τοπικής ευθυγράμμισης με 1 ΚΑ…</a:t>
            </a:r>
            <a:endParaRPr lang="el-GR" dirty="0" smtClean="0"/>
          </a:p>
          <a:p>
            <a:endParaRPr lang="el-GR" dirty="0" smtClean="0"/>
          </a:p>
          <a:p>
            <a:endParaRPr lang="el-GR" dirty="0" smtClean="0"/>
          </a:p>
          <a:p>
            <a:r>
              <a:rPr lang="el-GR" dirty="0" smtClean="0"/>
              <a:t>Εδώ</a:t>
            </a:r>
            <a:r>
              <a:rPr lang="el-GR" baseline="0" dirty="0" smtClean="0"/>
              <a:t> παρατηρούμε ένα παράδειγμα τοπικής ευθυγράμμισης με 3 ΚΑ…</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Μέχρι στιγμής</a:t>
            </a:r>
            <a:r>
              <a:rPr lang="el-GR" baseline="0" dirty="0" smtClean="0"/>
              <a:t> πραγματοποιήσαμε  τοπικές βελτιώσεις σε κάθε τμήμα του αντικειμένου ξεχωριστά. Όμως θα ήταν καλό να υπάρχει μία ουσιώδες ομοιομορφία ως προς των προσανατολισμό ανάμεσα σε αυτά τα σκελετικά κομμάτια. Αυτό μπορούμε να το πετύχουμε με το να ευθυγραμμίσουμε τις κύριες κατευθύνσεις (εκτός των ΡΑ) του πατερά με τα παιδιά του και ακολούθως ξεκινώντας από τη ρίζα.</a:t>
            </a:r>
          </a:p>
          <a:p>
            <a:endParaRPr lang="el-GR" baseline="0" dirty="0" smtClean="0"/>
          </a:p>
          <a:p>
            <a:r>
              <a:rPr lang="el-GR" baseline="0" dirty="0" smtClean="0"/>
              <a:t>ΣΧΗΜΑ…</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Σε αυτό το σημείο θα παρουσιάζουμε την ενιαία αρχιτεκτονική που προτείνουμε για την εύρωστη σκελετική κινηματική αρθρωτών μοντέλων:</a:t>
            </a:r>
          </a:p>
          <a:p>
            <a:endParaRPr lang="el-GR"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dirty="0" smtClean="0"/>
              <a:t>Αρχικά ένα υποσύστημα </a:t>
            </a:r>
            <a:r>
              <a:rPr lang="en-US" dirty="0" err="1" smtClean="0"/>
              <a:t>Keyframming</a:t>
            </a:r>
            <a:r>
              <a:rPr lang="en-US" dirty="0" smtClean="0"/>
              <a:t> </a:t>
            </a:r>
            <a:r>
              <a:rPr lang="el-GR" dirty="0" smtClean="0"/>
              <a:t>κινηματική</a:t>
            </a:r>
            <a:r>
              <a:rPr lang="el-GR" baseline="0" dirty="0" smtClean="0"/>
              <a:t> αποτιμά τις τιμές των αρθρώσεων (βαθμοί ελευθερίας) για κάθε χρονική στιγμή.</a:t>
            </a:r>
          </a:p>
          <a:p>
            <a:pPr marL="0" marR="0" lvl="1"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baseline="0" dirty="0" smtClean="0"/>
              <a:t>Στην συνέχεια στο επόμενο υποσύστημα</a:t>
            </a:r>
            <a:r>
              <a:rPr lang="en-US" baseline="0" dirty="0" smtClean="0"/>
              <a:t>,</a:t>
            </a:r>
            <a:r>
              <a:rPr lang="el-GR" baseline="0" dirty="0" smtClean="0"/>
              <a:t> αυτές οι τιμές χρησιμοποιούνται για να ελέγξουμε αν παραβιάζονται φυσικοί περιορισμοί.</a:t>
            </a:r>
          </a:p>
          <a:p>
            <a:pPr marL="0" marR="0" lvl="1" indent="0" algn="l" defTabSz="914400" rtl="0" eaLnBrk="1" fontAlgn="auto" latinLnBrk="0" hangingPunct="1">
              <a:lnSpc>
                <a:spcPct val="100000"/>
              </a:lnSpc>
              <a:spcBef>
                <a:spcPts val="0"/>
              </a:spcBef>
              <a:spcAft>
                <a:spcPts val="0"/>
              </a:spcAft>
              <a:buClrTx/>
              <a:buSzTx/>
              <a:buFontTx/>
              <a:buNone/>
              <a:tabLst/>
              <a:defRPr/>
            </a:pPr>
            <a:r>
              <a:rPr lang="el-GR" baseline="0" dirty="0" smtClean="0"/>
              <a:t>Αν ναι, τότε δεν επιβάλουμε αυτήν την κίνηση στο μοντέλο. Αν όχι. η κίνηση πραγματοποιείται χρησιμοποιώντας την τεχνική εμπρόσθιας άκαμπτη παραμόρφωση επιφάνειας τεχνική.</a:t>
            </a:r>
          </a:p>
          <a:p>
            <a:pPr marL="0" marR="0" lvl="1"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baseline="0" dirty="0" smtClean="0"/>
              <a:t>Τέλος, προτείνουμε ένα πρωτότυπο υποσύστημα το οποίο έχει ως στόχο την επίλυση του προβλήματος ομαλότητας στις περιοχές των αρθρώσεων.</a:t>
            </a:r>
          </a:p>
          <a:p>
            <a:pPr marL="0" marR="0" lvl="1"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baseline="0" dirty="0" smtClean="0"/>
              <a:t>ΘΑ ΜΙΛΗΣΟΥΜΕ ΑΝΑΛΥΤΙΚΑ ΓΙΑ ΚΑΘΕ ΥΠΟΣΥΣΤΗΜΑ.</a:t>
            </a:r>
            <a:endParaRPr lang="el-GR" dirty="0" smtClean="0"/>
          </a:p>
          <a:p>
            <a:endParaRPr lang="el-GR"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Η πιο κατάλληλη και κλασική τεχνική σχεδιασμού κίνησης είναι </a:t>
            </a:r>
            <a:r>
              <a:rPr lang="en-US" dirty="0" err="1" smtClean="0"/>
              <a:t>Keyframming</a:t>
            </a:r>
            <a:r>
              <a:rPr lang="en-US" dirty="0" smtClean="0"/>
              <a:t>,</a:t>
            </a:r>
            <a:r>
              <a:rPr lang="el-GR" baseline="0" dirty="0" smtClean="0"/>
              <a:t> όπου ο σχεδιαστής αρχίζει από το πρώτο καρέ και ζωγραφίζει το ένα καρέ μετά το άλλο μέχρι να φτάσει στο τελευταίο. Σε αυτήν την τεχνική, η κίνηση έχει σχεδιαστεί προσεκτικά μέσου μίας σειράς σχετιζόμενων </a:t>
            </a:r>
            <a:r>
              <a:rPr lang="el-GR" dirty="0" smtClean="0"/>
              <a:t>αραιών καρέ και τα υπόλοιπα πιθανά καρέ υπολογίζονται</a:t>
            </a:r>
            <a:r>
              <a:rPr lang="el-GR" baseline="0" dirty="0" smtClean="0"/>
              <a:t> δυναμικά από τον υπολογιστή</a:t>
            </a:r>
            <a:r>
              <a:rPr lang="el-GR"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Κάθε χρονική</a:t>
            </a:r>
            <a:r>
              <a:rPr lang="el-GR" baseline="0" dirty="0" smtClean="0"/>
              <a:t> στιγμή η κατάστασης σκηνής που αποδίδουμε ορίζεται από ένα σύνολο αριθμών: π.χ. τις θέσεις, γωνίες των αρθρώσεων, την ένταση, θέση του φωτισμού, θέση </a:t>
            </a:r>
            <a:r>
              <a:rPr lang="el-GR" baseline="0" dirty="0" err="1" smtClean="0"/>
              <a:t>κάμερας,…κτλ</a:t>
            </a:r>
            <a:r>
              <a:rPr lang="el-GR" baseline="0" dirty="0" smtClean="0"/>
              <a:t>. Αυτοί οι ανεξάρτητοι αριθμοί ονομάζονται </a:t>
            </a:r>
            <a:r>
              <a:rPr lang="el-GR" dirty="0" smtClean="0"/>
              <a:t>Βαθμοί ελευθερίας (</a:t>
            </a:r>
            <a:r>
              <a:rPr lang="en-US" dirty="0" smtClean="0"/>
              <a:t>DOF)</a:t>
            </a:r>
            <a:r>
              <a:rPr lang="el-G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Αν</a:t>
            </a:r>
            <a:r>
              <a:rPr lang="el-GR" baseline="0" dirty="0" smtClean="0"/>
              <a:t> επικεντρωθούμε στο μοντέλο, μπορούμε να πούμε ότι η κατάσταση/πόζα του ορίζεται από ένα διάνυσμα που περιέχει </a:t>
            </a:r>
            <a:r>
              <a:rPr lang="en-US" baseline="0" dirty="0" smtClean="0"/>
              <a:t>DOFs</a:t>
            </a:r>
            <a:r>
              <a:rPr lang="el-GR" baseline="0" dirty="0" smtClean="0"/>
              <a:t> που περιγράφουν τις γωνίες περιστροφής των αρθρώσεων</a:t>
            </a:r>
            <a:r>
              <a:rPr lang="en-US" baseline="0" dirty="0" smtClean="0"/>
              <a:t>.</a:t>
            </a:r>
            <a:r>
              <a:rPr lang="el-GR" baseline="0" dirty="0" smtClean="0"/>
              <a:t> Άρα για κάθε άρθρωση έχουμε 3 </a:t>
            </a:r>
            <a:r>
              <a:rPr lang="en-US" baseline="0" dirty="0" smtClean="0"/>
              <a:t>DOFs</a:t>
            </a:r>
            <a:r>
              <a:rPr lang="el-GR" baseline="0" dirty="0" smtClean="0"/>
              <a:t>, (ένα για κάθε άξονα περιστροφής) εκτός από την ρίζα που μπορούμε να κάνουμε και μετατόπιση 3Δ(+ 3 </a:t>
            </a:r>
            <a:r>
              <a:rPr lang="en-US" baseline="0" dirty="0" smtClean="0"/>
              <a:t>DOFs</a:t>
            </a:r>
            <a:r>
              <a:rPr lang="el-GR"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Άρα μπορούμε να ορίσουμε την κίνηση σαν μια σταθερή καμπύλη στο χώρο της πόζας.</a:t>
            </a:r>
          </a:p>
          <a:p>
            <a:endParaRPr lang="el-GR" dirty="0" smtClean="0"/>
          </a:p>
          <a:p>
            <a:r>
              <a:rPr lang="el-GR" dirty="0" smtClean="0"/>
              <a:t>Αυτήν την </a:t>
            </a:r>
            <a:r>
              <a:rPr lang="en-US" dirty="0" smtClean="0"/>
              <a:t>n</a:t>
            </a:r>
            <a:r>
              <a:rPr lang="el-GR" dirty="0" smtClean="0"/>
              <a:t>Δ καμπύλη μπορούμε</a:t>
            </a:r>
            <a:r>
              <a:rPr lang="el-GR" baseline="0" dirty="0" smtClean="0"/>
              <a:t> να την διαχωρίσουμε με </a:t>
            </a:r>
            <a:r>
              <a:rPr lang="en-US" baseline="0" dirty="0" smtClean="0"/>
              <a:t>N </a:t>
            </a:r>
            <a:r>
              <a:rPr lang="el-GR" baseline="0" dirty="0" smtClean="0"/>
              <a:t>2Δ καμπύλες μίας για κάθε </a:t>
            </a:r>
            <a:r>
              <a:rPr lang="en-US" baseline="0" dirty="0" smtClean="0"/>
              <a:t>DOF. </a:t>
            </a:r>
            <a:r>
              <a:rPr lang="el-GR" baseline="0" dirty="0" smtClean="0"/>
              <a:t>Αυτές τις ονομάζουμε Κανάλια –</a:t>
            </a:r>
            <a:r>
              <a:rPr lang="en-US" baseline="0" dirty="0" smtClean="0"/>
              <a:t> (channels)</a:t>
            </a:r>
            <a:endParaRPr lang="el-GR" baseline="0" dirty="0" smtClean="0"/>
          </a:p>
          <a:p>
            <a:endParaRPr lang="el-GR" baseline="0" dirty="0" smtClean="0"/>
          </a:p>
          <a:p>
            <a:r>
              <a:rPr lang="el-GR" baseline="0" dirty="0" smtClean="0"/>
              <a:t>Ένα κανάλι μπορεί να αποθηκευτεί σαν μία ακολουθία </a:t>
            </a:r>
            <a:r>
              <a:rPr lang="en-US" sz="1200" dirty="0" smtClean="0">
                <a:latin typeface="Calibri" pitchFamily="34" charset="0"/>
              </a:rPr>
              <a:t>Key frames</a:t>
            </a:r>
            <a:r>
              <a:rPr lang="el-GR" sz="1200" dirty="0" smtClean="0">
                <a:latin typeface="Calibri" pitchFamily="34" charset="0"/>
              </a:rPr>
              <a:t>. </a:t>
            </a:r>
            <a:r>
              <a:rPr lang="en-US" sz="1200" dirty="0" smtClean="0">
                <a:latin typeface="Calibri" pitchFamily="34" charset="0"/>
              </a:rPr>
              <a:t>Key frames</a:t>
            </a:r>
            <a:r>
              <a:rPr lang="el-GR" sz="1200" dirty="0" smtClean="0">
                <a:latin typeface="Calibri" pitchFamily="34" charset="0"/>
              </a:rPr>
              <a:t> </a:t>
            </a:r>
            <a:r>
              <a:rPr lang="en-US" sz="1200" i="1" dirty="0" err="1" smtClean="0">
                <a:latin typeface="Calibri" pitchFamily="34" charset="0"/>
              </a:rPr>
              <a:t>tk</a:t>
            </a:r>
            <a:r>
              <a:rPr lang="en-US" sz="1200" baseline="0" dirty="0" smtClean="0">
                <a:latin typeface="Calibri" pitchFamily="34" charset="0"/>
              </a:rPr>
              <a:t> </a:t>
            </a:r>
            <a:r>
              <a:rPr lang="el-GR" sz="1200" dirty="0" smtClean="0">
                <a:latin typeface="Calibri" pitchFamily="34" charset="0"/>
              </a:rPr>
              <a:t>είναι κάποιες τιμές σε</a:t>
            </a:r>
            <a:r>
              <a:rPr lang="el-GR" sz="1200" baseline="0" dirty="0" smtClean="0">
                <a:latin typeface="Calibri" pitchFamily="34" charset="0"/>
              </a:rPr>
              <a:t> σημαντικές</a:t>
            </a:r>
            <a:r>
              <a:rPr lang="en-US" sz="1200" baseline="0" dirty="0" smtClean="0">
                <a:latin typeface="Calibri" pitchFamily="34" charset="0"/>
              </a:rPr>
              <a:t> </a:t>
            </a:r>
            <a:r>
              <a:rPr lang="el-GR" sz="1200" baseline="0" dirty="0" smtClean="0">
                <a:latin typeface="Calibri" pitchFamily="34" charset="0"/>
              </a:rPr>
              <a:t> στιγμές στο χρόνο για κάθε </a:t>
            </a:r>
            <a:r>
              <a:rPr lang="en-US" sz="1200" baseline="0" dirty="0" smtClean="0">
                <a:latin typeface="Calibri" pitchFamily="34" charset="0"/>
              </a:rPr>
              <a:t>DOF</a:t>
            </a:r>
            <a:r>
              <a:rPr lang="el-GR" sz="1200" baseline="0" dirty="0" smtClean="0">
                <a:latin typeface="Calibri" pitchFamily="34" charset="0"/>
              </a:rPr>
              <a:t> που έχει επιλεχθεί η τοποθέτηση τιμών στο </a:t>
            </a:r>
            <a:r>
              <a:rPr lang="en-US" sz="1200" baseline="0" dirty="0" smtClean="0">
                <a:latin typeface="Calibri" pitchFamily="34" charset="0"/>
              </a:rPr>
              <a:t>DOF </a:t>
            </a:r>
            <a:r>
              <a:rPr lang="en-US" sz="1200" i="1" baseline="0" dirty="0" err="1" smtClean="0">
                <a:latin typeface="Calibri" pitchFamily="34" charset="0"/>
              </a:rPr>
              <a:t>fk</a:t>
            </a:r>
            <a:r>
              <a:rPr lang="en-US" sz="1200" baseline="0" dirty="0" smtClean="0">
                <a:latin typeface="Calibr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endParaRPr lang="el-GR" sz="1200" baseline="0" dirty="0" smtClean="0">
              <a:latin typeface="Calibri" pitchFamily="34" charset="0"/>
            </a:endParaRPr>
          </a:p>
          <a:p>
            <a:r>
              <a:rPr lang="el-GR" sz="1200" baseline="0" dirty="0" smtClean="0">
                <a:latin typeface="Calibri" pitchFamily="34" charset="0"/>
              </a:rPr>
              <a:t>Ο σχεδιαστής πρέπει να συμμετέχει όσο το δυνατόν λιγότερο στον ορισμό της κίνησης, ορίζοντας μόνο τα βασικά σημεία αυτής. Για αυτό πρέπει να επέμβει ο υπολογιστής για να συμπληρώσει τα υπόλοιπα καρέ.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Η</a:t>
            </a:r>
            <a:r>
              <a:rPr lang="el-GR" baseline="0" dirty="0" smtClean="0"/>
              <a:t> διαδικασία παραγωγής των ενδιάμεσων καρέ ονομάζεται </a:t>
            </a:r>
            <a:r>
              <a:rPr lang="el-GR" sz="1200" dirty="0" smtClean="0">
                <a:latin typeface="Calibri" pitchFamily="34" charset="0"/>
              </a:rPr>
              <a:t>Προσαρμογή καμπύλης (</a:t>
            </a:r>
            <a:r>
              <a:rPr lang="en-US" sz="1200" dirty="0" smtClean="0">
                <a:latin typeface="Calibri" pitchFamily="34" charset="0"/>
              </a:rPr>
              <a:t>Curve Fitting)</a:t>
            </a:r>
            <a:r>
              <a:rPr lang="el-GR" sz="1200" dirty="0" smtClean="0">
                <a:latin typeface="Calibri" pitchFamily="34" charset="0"/>
              </a:rPr>
              <a:t> γιατί ψάχνουμε για μια ενιαία συνεχή καμπύλη</a:t>
            </a:r>
            <a:r>
              <a:rPr lang="el-GR" sz="1200" baseline="0" dirty="0" smtClean="0">
                <a:latin typeface="Calibri" pitchFamily="34" charset="0"/>
              </a:rPr>
              <a:t> που ταιριάζουν λογικά καλά στα δεδομένα</a:t>
            </a:r>
            <a:r>
              <a:rPr lang="el-GR" sz="1200" dirty="0" smtClean="0">
                <a:latin typeface="Calibri" pitchFamily="34" charset="0"/>
              </a:rPr>
              <a:t>.</a:t>
            </a:r>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r>
              <a:rPr lang="el-GR" sz="1200" dirty="0" smtClean="0">
                <a:latin typeface="Calibri" pitchFamily="34" charset="0"/>
              </a:rPr>
              <a:t>Όπως</a:t>
            </a:r>
            <a:r>
              <a:rPr lang="el-GR" sz="1200" baseline="0" dirty="0" smtClean="0">
                <a:latin typeface="Calibri" pitchFamily="34" charset="0"/>
              </a:rPr>
              <a:t> είναι λογικό, για να αποφύγουμε μεγάλες μεταβολές ταχύτητας απαιτείται συνέχεια 1</a:t>
            </a:r>
            <a:r>
              <a:rPr lang="el-GR" sz="1200" baseline="30000" dirty="0" smtClean="0">
                <a:latin typeface="Calibri" pitchFamily="34" charset="0"/>
              </a:rPr>
              <a:t>ου</a:t>
            </a:r>
            <a:r>
              <a:rPr lang="el-GR" sz="1200" baseline="0" dirty="0" smtClean="0">
                <a:latin typeface="Calibri" pitchFamily="34" charset="0"/>
              </a:rPr>
              <a:t>  βαθμού. Η συνέχεια 2</a:t>
            </a:r>
            <a:r>
              <a:rPr lang="el-GR" sz="1200" baseline="30000" dirty="0" smtClean="0">
                <a:latin typeface="Calibri" pitchFamily="34" charset="0"/>
              </a:rPr>
              <a:t>ου</a:t>
            </a:r>
            <a:r>
              <a:rPr lang="el-GR" sz="1200" baseline="0" dirty="0" smtClean="0">
                <a:latin typeface="Calibri" pitchFamily="34" charset="0"/>
              </a:rPr>
              <a:t>  βαθμού δεν μας ενδιαφέρει γιατί η επιτάχυνση μπορεί να βιώσει πολύ μεγάλες αλλαγές</a:t>
            </a:r>
            <a:r>
              <a:rPr lang="en-US" sz="1200" baseline="0" dirty="0" smtClean="0">
                <a:latin typeface="Calibri" pitchFamily="34" charset="0"/>
              </a:rPr>
              <a:t>.</a:t>
            </a:r>
          </a:p>
          <a:p>
            <a:endParaRPr lang="en-US" sz="1200" baseline="0" dirty="0" smtClean="0">
              <a:latin typeface="Calibri" pitchFamily="34" charset="0"/>
            </a:endParaRPr>
          </a:p>
          <a:p>
            <a:r>
              <a:rPr lang="el-GR" sz="1200" baseline="0" dirty="0" smtClean="0">
                <a:latin typeface="Calibri" pitchFamily="34" charset="0"/>
              </a:rPr>
              <a:t>Η καλύτερη επιλογή εύρεσης των χορδών μεταξύ των </a:t>
            </a:r>
            <a:r>
              <a:rPr lang="en-US" sz="1200" baseline="0" dirty="0" smtClean="0">
                <a:latin typeface="Calibri" pitchFamily="34" charset="0"/>
              </a:rPr>
              <a:t>key frames </a:t>
            </a:r>
            <a:r>
              <a:rPr lang="el-GR" sz="1200" baseline="0" dirty="0" smtClean="0">
                <a:latin typeface="Calibri" pitchFamily="34" charset="0"/>
              </a:rPr>
              <a:t>είναι χρησιμοποιώντας κυβικές καμπύλες </a:t>
            </a:r>
            <a:r>
              <a:rPr lang="en-US" sz="1200" baseline="0" dirty="0" smtClean="0">
                <a:latin typeface="Calibri" pitchFamily="34" charset="0"/>
              </a:rPr>
              <a:t>Hermite.</a:t>
            </a:r>
            <a:endParaRPr lang="el-GR" sz="1200" baseline="0" dirty="0" smtClean="0">
              <a:latin typeface="Calibri" pitchFamily="34" charset="0"/>
            </a:endParaRPr>
          </a:p>
          <a:p>
            <a:r>
              <a:rPr lang="el-GR" sz="1200" baseline="0" dirty="0" smtClean="0">
                <a:latin typeface="Calibri" pitchFamily="34" charset="0"/>
              </a:rPr>
              <a:t>Όμως είναι απαραίτητες και οι εφαπτόμενες στα σημεία, εκτός από τις τιμές στα σημεία. Όμως αντί να αποθηκεύουμε τις τιμές αυτών, μπορούμε να αποθηκεύουμε  ‘κανόνες’</a:t>
            </a:r>
            <a:r>
              <a:rPr lang="en-US" sz="1200" baseline="0" dirty="0" smtClean="0">
                <a:latin typeface="Calibri" pitchFamily="34" charset="0"/>
              </a:rPr>
              <a:t> </a:t>
            </a:r>
            <a:r>
              <a:rPr lang="el-GR" sz="1200" baseline="0" dirty="0" smtClean="0">
                <a:latin typeface="Calibri" pitchFamily="34" charset="0"/>
              </a:rPr>
              <a:t>και χρήση αυτών των κανόνων να υπολογίσουμε τις εφαπτόμενες.</a:t>
            </a:r>
          </a:p>
          <a:p>
            <a:endParaRPr lang="el-GR" sz="1200" baseline="0" dirty="0" smtClean="0">
              <a:latin typeface="Calibri" pitchFamily="34" charset="0"/>
            </a:endParaRPr>
          </a:p>
          <a:p>
            <a:r>
              <a:rPr lang="el-GR" sz="1200" baseline="0" dirty="0" smtClean="0">
                <a:latin typeface="Calibri" pitchFamily="34" charset="0"/>
              </a:rPr>
              <a:t>Επίπεδος : είναι 0 και χρησιμοποιείται στην εφαπτόμενη εισόδου του αρχικού καρέ για επιτάχυνση και στην εφαπτόμενη εξόδου του τελικού καρέ για επιβράδυνση.</a:t>
            </a:r>
          </a:p>
          <a:p>
            <a:endParaRPr lang="el-GR" sz="1200" baseline="0" dirty="0" smtClean="0">
              <a:latin typeface="Calibri" pitchFamily="34" charset="0"/>
            </a:endParaRPr>
          </a:p>
          <a:p>
            <a:r>
              <a:rPr lang="el-GR" sz="1200" baseline="0" dirty="0" smtClean="0">
                <a:latin typeface="Calibri" pitchFamily="34" charset="0"/>
              </a:rPr>
              <a:t>Γραμμικός : δείχνει προς το επόμενο καρέ και χρησιμοποιείται στην εφαπτόμενη εξόδου του αρχικού καρέ και στην εφαπτόμενη εισόδου του τελικού καρέ.</a:t>
            </a:r>
          </a:p>
          <a:p>
            <a:endParaRPr lang="el-GR" sz="1200" baseline="0" dirty="0" smtClean="0">
              <a:latin typeface="Calibri" pitchFamily="34" charset="0"/>
            </a:endParaRPr>
          </a:p>
          <a:p>
            <a:r>
              <a:rPr lang="el-GR" sz="1200" baseline="0" dirty="0" smtClean="0">
                <a:latin typeface="Calibri" pitchFamily="34" charset="0"/>
              </a:rPr>
              <a:t>Ομαλός : χρησιμοποιείται για αυτόματη ρύθμιση της εφαπτόμενης για ομαλά αποτελέσματα σε όλα τα υπόλοιπα καρέ.</a:t>
            </a:r>
          </a:p>
          <a:p>
            <a:endParaRPr lang="el-GR" sz="1200" baseline="0" dirty="0" smtClean="0">
              <a:latin typeface="Calibri" pitchFamily="34" charset="0"/>
            </a:endParaRPr>
          </a:p>
          <a:p>
            <a:r>
              <a:rPr lang="el-GR" sz="1200" baseline="0" dirty="0" smtClean="0">
                <a:latin typeface="Calibri" pitchFamily="34" charset="0"/>
              </a:rPr>
              <a:t>Αφού υπολογίσουμε τις εφαπτόμενες χρησιμοποιώντας τους κανόνες, βρίσκουμε τους συντελεστές της </a:t>
            </a:r>
            <a:r>
              <a:rPr lang="en-US" sz="1200" baseline="0" dirty="0" smtClean="0">
                <a:latin typeface="Calibri" pitchFamily="34" charset="0"/>
              </a:rPr>
              <a:t>Hermite.</a:t>
            </a:r>
            <a:endParaRPr lang="el-GR" sz="1200" baseline="0" dirty="0" smtClean="0">
              <a:latin typeface="Calibri" pitchFamily="34" charset="0"/>
            </a:endParaRPr>
          </a:p>
          <a:p>
            <a:endParaRPr lang="el-GR" sz="1200" baseline="0" dirty="0" smtClean="0">
              <a:latin typeface="Calibri" pitchFamily="34" charset="0"/>
            </a:endParaRPr>
          </a:p>
          <a:p>
            <a:r>
              <a:rPr lang="el-GR" sz="1200" baseline="0" dirty="0" smtClean="0">
                <a:latin typeface="Calibri" pitchFamily="34" charset="0"/>
              </a:rPr>
              <a:t>Τέλος, πρέπει να ορίσουμε για κάθε κανάλι πως θα συμπεριφέρεται πριν και μετά το αρχικό και τελικό</a:t>
            </a:r>
            <a:r>
              <a:rPr lang="en-US" sz="1200" baseline="0" dirty="0" smtClean="0">
                <a:latin typeface="Calibri" pitchFamily="34" charset="0"/>
              </a:rPr>
              <a:t> </a:t>
            </a:r>
            <a:r>
              <a:rPr lang="el-GR" sz="1200" baseline="0" dirty="0" smtClean="0">
                <a:latin typeface="Calibri" pitchFamily="34" charset="0"/>
              </a:rPr>
              <a:t>καρέ. Οι </a:t>
            </a:r>
            <a:r>
              <a:rPr lang="en-US" sz="1200" baseline="0" dirty="0" smtClean="0">
                <a:latin typeface="Calibri" pitchFamily="34" charset="0"/>
              </a:rPr>
              <a:t>extrapolation </a:t>
            </a:r>
            <a:r>
              <a:rPr lang="el-GR" sz="1200" baseline="0" dirty="0" smtClean="0">
                <a:latin typeface="Calibri" pitchFamily="34" charset="0"/>
              </a:rPr>
              <a:t>επιλογές που μπορούμε να έχουμε είναι:</a:t>
            </a:r>
          </a:p>
          <a:p>
            <a:endParaRPr lang="el-GR" sz="1200" baseline="0" dirty="0" smtClean="0">
              <a:latin typeface="Calibri" pitchFamily="34" charset="0"/>
            </a:endParaRPr>
          </a:p>
          <a:p>
            <a:r>
              <a:rPr lang="el-GR" sz="1200" baseline="0" dirty="0" smtClean="0">
                <a:latin typeface="Calibri" pitchFamily="34" charset="0"/>
              </a:rPr>
              <a:t>Διατήρηση τιμών : τότε η συμπεριφορά θα παραμείνει ίδια με το αρχικό και τελικό</a:t>
            </a:r>
            <a:r>
              <a:rPr lang="en-US" sz="1200" baseline="0" dirty="0" smtClean="0">
                <a:latin typeface="Calibri" pitchFamily="34" charset="0"/>
              </a:rPr>
              <a:t> </a:t>
            </a:r>
            <a:r>
              <a:rPr lang="el-GR" sz="1200" baseline="0" dirty="0" smtClean="0">
                <a:latin typeface="Calibri" pitchFamily="34" charset="0"/>
              </a:rPr>
              <a:t>καρέ.</a:t>
            </a:r>
          </a:p>
          <a:p>
            <a:r>
              <a:rPr lang="el-GR" sz="1200" baseline="0" dirty="0" smtClean="0">
                <a:latin typeface="Calibri" pitchFamily="34" charset="0"/>
              </a:rPr>
              <a:t>Γραμμική : θα ακολουθήσει τις εφαπτόμενες του αρχικού και τελικού</a:t>
            </a:r>
            <a:r>
              <a:rPr lang="en-US" sz="1200" baseline="0" dirty="0" smtClean="0">
                <a:latin typeface="Calibri" pitchFamily="34" charset="0"/>
              </a:rPr>
              <a:t> </a:t>
            </a:r>
            <a:r>
              <a:rPr lang="el-GR" sz="1200" baseline="0" dirty="0" smtClean="0">
                <a:latin typeface="Calibri" pitchFamily="34" charset="0"/>
              </a:rPr>
              <a:t>καρέ.</a:t>
            </a:r>
          </a:p>
          <a:p>
            <a:r>
              <a:rPr lang="el-GR" sz="1200" baseline="0" dirty="0" smtClean="0">
                <a:latin typeface="Calibri" pitchFamily="34" charset="0"/>
              </a:rPr>
              <a:t>Κυκλική : θα επαναληφθεί ολόκληρο το κανάλι</a:t>
            </a:r>
            <a:endParaRPr lang="en-US" sz="1200" dirty="0" smtClean="0">
              <a:latin typeface="Calibri" pitchFamily="34" charset="0"/>
            </a:endParaRP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Κατά</a:t>
            </a:r>
            <a:r>
              <a:rPr lang="el-GR" baseline="0" dirty="0" smtClean="0"/>
              <a:t> την διάρκεια αναπαραγωγής της κίνησης πρέπει να βρίσκουμε σε ποια καμπύλη βρισκόμαστε γρήγορα γιατί αυτή η συνάρτηση καλείται  πάρα πολλές φορές. Υπάρχουν πολλές λύσεις, που λύνουν το πρόβλημα αλλά όχι με την ταχύτητα που εμείς επιθυμούμε γιατί διασχίζουν  τις καμπύλες.</a:t>
            </a:r>
          </a:p>
          <a:p>
            <a:r>
              <a:rPr lang="el-GR" baseline="0" dirty="0" smtClean="0"/>
              <a:t>Η καλύτερη λύση είναι να κρατάμε την καμπύλη που βρεθήκαμε τελευταία φορά, γιατί ή θα παραμείνουμε εκεί ή θα πάμε στην ακριβώς επόμενη.</a:t>
            </a:r>
          </a:p>
          <a:p>
            <a:endParaRPr lang="el-GR" baseline="0" dirty="0" smtClean="0"/>
          </a:p>
          <a:p>
            <a:r>
              <a:rPr lang="el-GR" baseline="0" dirty="0" smtClean="0"/>
              <a:t>Αφού βρούμε τη σωστή καμπύλη του</a:t>
            </a:r>
            <a:r>
              <a:rPr lang="en-US" baseline="0" dirty="0" smtClean="0"/>
              <a:t> </a:t>
            </a:r>
            <a:r>
              <a:rPr lang="el-GR" baseline="0" dirty="0" smtClean="0"/>
              <a:t>καναλιού</a:t>
            </a:r>
            <a:r>
              <a:rPr lang="en-US" baseline="0" dirty="0" smtClean="0"/>
              <a:t> </a:t>
            </a:r>
            <a:r>
              <a:rPr lang="el-GR" baseline="0" dirty="0" smtClean="0"/>
              <a:t>υπάρχουν 4 περιπτώσεις στις οποίες μπορούμε να βρισκόμαστε στην επιλεγμένη καμπύλη για κάποια χρονική στιγμή </a:t>
            </a:r>
            <a:r>
              <a:rPr lang="en-US" baseline="0" dirty="0" smtClean="0"/>
              <a:t>t:</a:t>
            </a:r>
            <a:endParaRPr lang="el-GR" baseline="0" dirty="0" smtClean="0"/>
          </a:p>
          <a:p>
            <a:pPr marL="228600" indent="-228600">
              <a:buAutoNum type="arabicPeriod"/>
            </a:pPr>
            <a:r>
              <a:rPr lang="el-GR" baseline="0" dirty="0" smtClean="0"/>
              <a:t>Πριν το πρώτο </a:t>
            </a:r>
            <a:r>
              <a:rPr lang="en-US" baseline="0" dirty="0" smtClean="0"/>
              <a:t>key frame</a:t>
            </a:r>
            <a:r>
              <a:rPr lang="el-GR" baseline="0" dirty="0" smtClean="0"/>
              <a:t> τότε χρησιμοποιούμε την </a:t>
            </a:r>
            <a:r>
              <a:rPr lang="en-US" baseline="0" dirty="0" smtClean="0"/>
              <a:t>extrapolation </a:t>
            </a:r>
            <a:r>
              <a:rPr lang="el-GR" baseline="0" dirty="0" smtClean="0"/>
              <a:t>κατάσταση</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baseline="0" dirty="0" smtClean="0"/>
              <a:t>Μετά το τελευταίο </a:t>
            </a:r>
            <a:r>
              <a:rPr lang="en-US" baseline="0" dirty="0" smtClean="0"/>
              <a:t>key frame</a:t>
            </a:r>
            <a:r>
              <a:rPr lang="el-GR" baseline="0" dirty="0" smtClean="0"/>
              <a:t> τότε χρησιμοποιούμε την </a:t>
            </a:r>
            <a:r>
              <a:rPr lang="en-US" baseline="0" dirty="0" smtClean="0"/>
              <a:t>extrapolation </a:t>
            </a:r>
            <a:r>
              <a:rPr lang="el-GR" baseline="0" dirty="0" smtClean="0"/>
              <a:t>κατάσταση</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baseline="0" dirty="0" smtClean="0"/>
              <a:t>Αν πέσει ακριβώς πάνω σε κάποιο </a:t>
            </a:r>
            <a:r>
              <a:rPr lang="en-US" baseline="0" dirty="0" smtClean="0"/>
              <a:t>key frame</a:t>
            </a:r>
            <a:r>
              <a:rPr lang="el-GR" baseline="0" dirty="0" smtClean="0"/>
              <a:t> τότε χρησιμοποιούμε την τιμή αυτού</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baseline="0" dirty="0" smtClean="0"/>
              <a:t>Αν πέσει ανάμεσα σε 2 </a:t>
            </a:r>
            <a:r>
              <a:rPr lang="en-US" baseline="0" dirty="0" smtClean="0"/>
              <a:t>key frame</a:t>
            </a:r>
            <a:r>
              <a:rPr lang="el-GR" baseline="0" dirty="0" smtClean="0"/>
              <a:t> τότε υπολογίζουμε την τιμή του από την εξίσωση </a:t>
            </a:r>
            <a:r>
              <a:rPr lang="en-US" baseline="0" dirty="0" smtClean="0"/>
              <a:t>hermite </a:t>
            </a:r>
            <a:r>
              <a:rPr lang="el-GR" baseline="0" smtClean="0"/>
              <a:t>καμπύλης.</a:t>
            </a:r>
            <a:endParaRPr lang="el-GR"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dirty="0" smtClean="0"/>
          </a:p>
          <a:p>
            <a:pPr marL="228600" indent="-228600">
              <a:buAutoNum type="arabicPeriod"/>
            </a:pP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29</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Εδώ παρατηρούμε</a:t>
            </a:r>
            <a:r>
              <a:rPr lang="el-GR" baseline="0" dirty="0" smtClean="0"/>
              <a:t> την αρχιτεκτονική του υποσυστήματος ΑΥΤΟΥ. Εκτός από την κίνηση που θα επιβάλλουμε προσθέσαμε κάποιου είδους φυσικούς περιορισμούς στο σύστημα μας.</a:t>
            </a:r>
          </a:p>
          <a:p>
            <a:endParaRPr lang="el-GR" baseline="0" dirty="0" smtClean="0"/>
          </a:p>
          <a:p>
            <a:r>
              <a:rPr lang="el-GR" baseline="0" dirty="0" smtClean="0"/>
              <a:t>Αρχικά ελέγχουμε αν η γωνία περιστροφής του σκελετικού τμήματος βρίσκεται μέσα στα επιτρεπόμενα όρια δυνατής άρθρωσης που δίνει ο χρήστης. Αν ναι τότε ελέγχουμε αν υπάρχει σύγκρουση μεταξύ των κινούμενων τμημάτων με αυτά που δεν παρέμειναν σταθερά  ή μεταξύ των κινούμενων τμημάτων αυτή την χρονική στιγμή. </a:t>
            </a:r>
          </a:p>
          <a:p>
            <a:endParaRPr lang="el-GR" baseline="0" dirty="0" smtClean="0"/>
          </a:p>
          <a:p>
            <a:r>
              <a:rPr lang="el-GR" baseline="0" dirty="0" smtClean="0"/>
              <a:t>Τέλος εκτελούμε την κλασική τεχνική εμπρόσθιας κινηματικής χρησιμοποιώντας  άκαμπτη παραμόρφωση.</a:t>
            </a:r>
          </a:p>
          <a:p>
            <a:endParaRPr lang="el-GR" baseline="0" dirty="0" smtClean="0"/>
          </a:p>
          <a:p>
            <a:r>
              <a:rPr lang="el-GR" baseline="0" dirty="0" smtClean="0"/>
              <a:t>Θα μιλήσουμε αναλυτικά πως υλοποιείται το κάθε υποσύστημα.</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Αφού μιλάμε για</a:t>
            </a:r>
            <a:r>
              <a:rPr lang="el-GR" baseline="0" dirty="0" smtClean="0"/>
              <a:t> στερεά αντικείμενα γ</a:t>
            </a:r>
            <a:r>
              <a:rPr lang="el-GR" dirty="0" smtClean="0"/>
              <a:t>ια να είναι μία κίνηση επιτρεπτή</a:t>
            </a:r>
            <a:r>
              <a:rPr lang="el-GR" baseline="0" dirty="0" smtClean="0"/>
              <a:t> πρέπει το κινούμενο τμήμα να μην συγκρούεται με κανένα άλλο τμήμα. </a:t>
            </a:r>
            <a:r>
              <a:rPr lang="el-GR" dirty="0" smtClean="0"/>
              <a:t>Κάθε</a:t>
            </a:r>
            <a:r>
              <a:rPr lang="el-GR" baseline="0" dirty="0" smtClean="0"/>
              <a:t> τμήμα είναι αδύνατο να συγκρουστεί με αυτά που βρίσκονται στο </a:t>
            </a:r>
            <a:r>
              <a:rPr lang="el-GR" baseline="0" dirty="0" err="1" smtClean="0"/>
              <a:t>υποδέντρο</a:t>
            </a:r>
            <a:r>
              <a:rPr lang="el-GR" baseline="0" dirty="0" smtClean="0"/>
              <a:t> του, άρα μπορεί να συγκρουστεί με όλα τα υπόλοιπα (αφαιρούμε τον πατέρα γιατί υπάρχει πάντα σύγκρουση). Η λίστα για κάθε τμήμα των πιθανών τμημάτων για σύγκρουση μπορεί να βρεθεί </a:t>
            </a:r>
            <a:r>
              <a:rPr lang="en-US" baseline="0" dirty="0" smtClean="0"/>
              <a:t>pre-processing.</a:t>
            </a: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Από τη στιγμή που είναι αδύνατη μία απόλυτη ανίχνευση σύγκρουση μεταξύ των τμημάτων ,προσπαθούμε να προσεγγίσουμε την σύγκρουση. Αν χρησιμοποιήσουμε τα κυρτά περιβλήματα αυτών πάλι η απόδοση θα είναι χαμηλή.</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Η επόμενη λύση στο πρόβλημα είναι η χρήση ΒΒ, όπου ΒΒ είναι ένα ορθογώνιο παρ/</a:t>
            </a:r>
            <a:r>
              <a:rPr lang="el-GR" baseline="0" dirty="0" err="1" smtClean="0"/>
              <a:t>δο</a:t>
            </a:r>
            <a:r>
              <a:rPr lang="el-GR" baseline="0" dirty="0" smtClean="0"/>
              <a:t> που περιέχει το αντικείμενο.</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Δεν χρησιμοποιούμε τα ΑΑΒΒ αν και πιο γρήγορα στο υπολογισμό γιατί για κάθε περιστροφή του αντικείμενου που περικλείουν πρέπει να υπολογιστεί ξανά.</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Το καλό με τα ΟΒΒ είναι ο μετασχηματισμός του αντικειμένου δρα και πάνω στο ΟΒΒ. Επίσης, ένα κομμάτι του υπολογισμού του έχει γίνει κατά την διάρκεια </a:t>
            </a:r>
            <a:r>
              <a:rPr lang="el-GR" baseline="0" dirty="0" err="1" smtClean="0"/>
              <a:t>σκελετοποίησης</a:t>
            </a:r>
            <a:r>
              <a:rPr lang="el-GR" baseline="0" dirty="0" smtClean="0"/>
              <a:t> με ΡΑ. Οι </a:t>
            </a:r>
            <a:r>
              <a:rPr lang="en-US" baseline="0" dirty="0" smtClean="0"/>
              <a:t>PD </a:t>
            </a:r>
            <a:r>
              <a:rPr lang="el-GR" baseline="0" dirty="0" smtClean="0"/>
              <a:t>είναι και οι άξονες που ορίζουν το ΟΒΒ.</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Αν θέλουμε να ελέγξουμε αν 2 ΟΒΒ συγκρούονται απλά χρησιμοποιούμε το θεώρημα </a:t>
            </a:r>
            <a:r>
              <a:rPr lang="en-US" baseline="0" dirty="0" smtClean="0"/>
              <a:t>SA. </a:t>
            </a:r>
            <a:r>
              <a:rPr lang="el-GR" baseline="0" dirty="0" smtClean="0"/>
              <a:t>Αυτό μας λέει ότι μπορούμε να προβάλουμε τα κουτιά σε κάποιον άξονα και να παρατηρήσουμε αν υπάρχει επικάλυψη. Υπάρχουν 15 τέτοια </a:t>
            </a:r>
            <a:r>
              <a:rPr lang="el-GR" baseline="0" dirty="0" err="1" smtClean="0"/>
              <a:t>τέστ</a:t>
            </a:r>
            <a:r>
              <a:rPr lang="el-GR" baseline="0" dirty="0" smtClean="0"/>
              <a:t>. Αν σε όλα υπάρχει επικάλυψη τότε έχουμε σύγκρουση.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Παρόλο αυτά και αυτή η μέθοδος είναι αργή για μεγάλο αριθμό ελέγχων. Για αυτό προτείνουμε να κάνουμε ένα γρήγορο έλεγχο χρησιμοποιώντας σφαίρες που περικλείουν τα αντικείμενα και αυτά τα οποία βρέθηκαν να συγκρούονται ελέγχονται με το </a:t>
            </a:r>
            <a:r>
              <a:rPr lang="en-US" baseline="0" dirty="0" smtClean="0"/>
              <a:t>SA</a:t>
            </a:r>
            <a:r>
              <a:rPr lang="el-GR" baseline="0" dirty="0" smtClean="0"/>
              <a:t> για να επιβεβαιώσουμε αν συγκρούονται με μεγαλύτερη ακρίβεια.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Για να ελέγξουμε αν 2 σφαίρες συγκρούονται απλά κοιτάμε αν οι απόσταση των κέντρων τους είναι μικρότερη από το άθροισμα των ακτινών τους.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Για να κάνουμε ακόμα πιο γρήγορο τον έλεγχο βάζουμε και ένα βάρος σε κάθε σύγκρουση ίσο με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Όσο πιο μικρό είναι το βάρος τόσο πιο πιθανή είναι η σύγκρουση.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Άρα, ταξινομούμε τις συγκρούσεις κατά το βάρος τους έτσι ώστε να ελέγχουμε  με το </a:t>
            </a:r>
            <a:r>
              <a:rPr lang="en-US" baseline="0" dirty="0" smtClean="0"/>
              <a:t>SA</a:t>
            </a:r>
            <a:r>
              <a:rPr lang="el-GR" baseline="0" dirty="0" smtClean="0"/>
              <a:t> πρώτα αυτά με την μεγαλύτερη πιθανότητα.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endParaRPr lang="en-US" dirty="0" smtClean="0"/>
          </a:p>
          <a:p>
            <a:r>
              <a:rPr lang="el-GR" dirty="0" smtClean="0"/>
              <a:t>Πριν μιλήσουμε</a:t>
            </a:r>
            <a:r>
              <a:rPr lang="el-GR" baseline="0" dirty="0" smtClean="0"/>
              <a:t> για το υποσύστημα Εμπρόσθιας άκαμπτης παραμόρφωσης επιφάνειας, πρέπει να περιγράψουμε με ποια είναι η καλύτερη δομή αναπαράσταση μετασχηματισμού ενός σημείου.</a:t>
            </a:r>
            <a:endParaRPr lang="en-US" dirty="0" smtClean="0"/>
          </a:p>
          <a:p>
            <a:r>
              <a:rPr lang="el-GR" dirty="0" smtClean="0"/>
              <a:t/>
            </a:r>
            <a:br>
              <a:rPr lang="el-GR" dirty="0" smtClean="0"/>
            </a:br>
            <a:r>
              <a:rPr lang="el-GR" baseline="0" dirty="0" smtClean="0"/>
              <a:t>Το θεώρημα του </a:t>
            </a:r>
            <a:r>
              <a:rPr lang="en-US" baseline="0" dirty="0" smtClean="0"/>
              <a:t>Euler </a:t>
            </a:r>
            <a:r>
              <a:rPr lang="el-GR" baseline="0" dirty="0" smtClean="0"/>
              <a:t>λέει ότι μία ακολουθία περιστροφών ισούται με μία περιστροφή γύρω από έναν αυθαίρετο άξονα. Αυτό σημαίνει ότι οποιαδήποτε περιστροφή μπορεί να αποκτηθεί κάνοντας περιστροφές γύρω από τον </a:t>
            </a:r>
            <a:r>
              <a:rPr lang="en-US" baseline="0" dirty="0" smtClean="0"/>
              <a:t>x, y, z </a:t>
            </a:r>
            <a:r>
              <a:rPr lang="el-GR" baseline="0" dirty="0" smtClean="0"/>
              <a:t>άξονες χρησιμοποιώντας 3 γωνίες. Αυτές οι γωνίες ονομάζονται </a:t>
            </a:r>
            <a:r>
              <a:rPr lang="en-US" baseline="0" dirty="0" smtClean="0"/>
              <a:t>Euler </a:t>
            </a:r>
            <a:r>
              <a:rPr lang="el-GR" baseline="0" dirty="0" smtClean="0"/>
              <a:t>γωνίες. Άρα οποιαδήποτε περιστροφή μπορούμε να την αναπαραστήσουμε με ένα έναν </a:t>
            </a:r>
            <a:r>
              <a:rPr lang="en-US" baseline="0" dirty="0" smtClean="0"/>
              <a:t>4x4</a:t>
            </a:r>
            <a:r>
              <a:rPr lang="el-GR" baseline="0" dirty="0" smtClean="0"/>
              <a:t> πίνακα σε ομογενείς συντεταγμένες. Ο λόγος που δεν χρησιμοποιούνται οι πίνακες είναι το πρόβλημα του </a:t>
            </a:r>
            <a:r>
              <a:rPr lang="en-US" baseline="0" dirty="0" err="1" smtClean="0"/>
              <a:t>Gimbal</a:t>
            </a:r>
            <a:r>
              <a:rPr lang="en-US" baseline="0" dirty="0" smtClean="0"/>
              <a:t> Lock.</a:t>
            </a:r>
            <a:r>
              <a:rPr lang="el-GR" baseline="0" dirty="0" smtClean="0"/>
              <a:t> Αυτό προκύπτει επειδή αυτή η μέθοδος αγνοεί την αλληλεπίδραση των ξεχωριστών αξόνων με συνέπεια το χάσιμο ενός βαθμού ελευθερίας.</a:t>
            </a:r>
            <a:endParaRPr lang="en-US" baseline="0" dirty="0" smtClean="0"/>
          </a:p>
          <a:p>
            <a:endParaRPr lang="el-GR" dirty="0" smtClean="0"/>
          </a:p>
          <a:p>
            <a:r>
              <a:rPr lang="el-GR" dirty="0" smtClean="0"/>
              <a:t>Αντίθετα,</a:t>
            </a:r>
            <a:r>
              <a:rPr lang="el-GR" baseline="0" dirty="0" smtClean="0"/>
              <a:t>  τα </a:t>
            </a:r>
            <a:r>
              <a:rPr lang="en-US" baseline="0" dirty="0" smtClean="0"/>
              <a:t>quaternions </a:t>
            </a:r>
            <a:r>
              <a:rPr lang="el-GR" baseline="0" dirty="0" smtClean="0"/>
              <a:t>είναι μία προέκταση των μιγαδικών. Όπως λέει και το όνομα τους, αποτελούνται από 4 αριθμούς (1 πραγματικό και 3 μιγαδικούς)  και αποφεύγουν το πρόβλημα του </a:t>
            </a:r>
            <a:r>
              <a:rPr lang="en-US" baseline="0" dirty="0" err="1" smtClean="0"/>
              <a:t>Gimbal</a:t>
            </a:r>
            <a:r>
              <a:rPr lang="en-US" baseline="0" dirty="0" smtClean="0"/>
              <a:t> Lock. </a:t>
            </a:r>
            <a:r>
              <a:rPr lang="el-GR" baseline="0" dirty="0" smtClean="0"/>
              <a:t>Με αυτή την αναπαράσταση παρέχουμε τους 4 βαθμούς ελευθέριας (γωνία περιστροφής και άξονα περιστροφής) του θεωρήματος </a:t>
            </a:r>
            <a:r>
              <a:rPr lang="en-US" baseline="0" dirty="0" smtClean="0"/>
              <a:t>Euler.</a:t>
            </a:r>
          </a:p>
          <a:p>
            <a:endParaRPr lang="en-US" baseline="0" dirty="0" smtClean="0"/>
          </a:p>
          <a:p>
            <a:r>
              <a:rPr lang="el-GR" baseline="0" dirty="0" smtClean="0"/>
              <a:t>Εκτός από την αποφυγή του </a:t>
            </a:r>
            <a:r>
              <a:rPr lang="en-US" baseline="0" dirty="0" smtClean="0"/>
              <a:t>GL</a:t>
            </a:r>
            <a:r>
              <a:rPr lang="el-GR" baseline="0" dirty="0" smtClean="0"/>
              <a:t> τα </a:t>
            </a:r>
            <a:r>
              <a:rPr lang="en-US" baseline="0" dirty="0" smtClean="0"/>
              <a:t>q </a:t>
            </a:r>
            <a:r>
              <a:rPr lang="el-GR" baseline="0" dirty="0" smtClean="0"/>
              <a:t>έχουν πλεονέκτημα απόδοσης στις περισσότερες λειτουργίες, εκτός από την περιστροφή διανύσματος. Για αυτό επιλέξαμε να χρησιμοποιούμε ένα ‘υβριδικό μοντέλο’, όπου όλες τις λειτουργίες τις κάνουμε με </a:t>
            </a:r>
            <a:r>
              <a:rPr lang="en-US" baseline="0" dirty="0" smtClean="0"/>
              <a:t>q </a:t>
            </a:r>
            <a:r>
              <a:rPr lang="el-GR" baseline="0" dirty="0" smtClean="0"/>
              <a:t>κ στο τέλος μετατρέπουμε το </a:t>
            </a:r>
            <a:r>
              <a:rPr lang="en-US" baseline="0" dirty="0" smtClean="0"/>
              <a:t>q </a:t>
            </a:r>
            <a:r>
              <a:rPr lang="el-GR" baseline="0" dirty="0" smtClean="0"/>
              <a:t>στον αντίστοιχο πίνακα μετασχηματισμού για την απόδοση στη οθόνη.</a:t>
            </a:r>
            <a:endParaRPr lang="el-GR" dirty="0" smtClean="0"/>
          </a:p>
          <a:p>
            <a:endParaRPr lang="el-GR" dirty="0" smtClean="0"/>
          </a:p>
          <a:p>
            <a:endParaRPr lang="en-US" dirty="0" smtClean="0"/>
          </a:p>
          <a:p>
            <a:endParaRPr lang="en-US" dirty="0" smtClean="0"/>
          </a:p>
          <a:p>
            <a:r>
              <a:rPr lang="el-GR" dirty="0" smtClean="0"/>
              <a:t>Όπως είπαμε και στην εισαγωγή,</a:t>
            </a:r>
            <a:r>
              <a:rPr lang="el-GR" baseline="0" dirty="0" smtClean="0"/>
              <a:t> το μοντέλο μας αποτελείται από 2 επίπεδα. Την επιφάνεια και τον σκελετό.</a:t>
            </a:r>
          </a:p>
          <a:p>
            <a:r>
              <a:rPr lang="el-GR" baseline="0" dirty="0" smtClean="0"/>
              <a:t>Έτσι, επιβάλουμε καθολικό μετασχηματισμό ή περιστροφή των αρθρώσεων και η επιφάνεια ακολουθεί την κίνηση αυτή. </a:t>
            </a:r>
          </a:p>
          <a:p>
            <a:r>
              <a:rPr lang="el-GR" baseline="0" dirty="0" smtClean="0"/>
              <a:t>Κάθε άρθρωση δρα σαν πατέρας για την ιεραρχία από κάτω της. Άρα η ρίζα αναπαριστά όλο το μοντέλο και είναι τοποθετημένο στο παγκόσμιο σύστημα συντεταγμένων.</a:t>
            </a:r>
          </a:p>
          <a:p>
            <a:endParaRPr lang="el-GR" baseline="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Έχοντας</a:t>
            </a:r>
            <a:r>
              <a:rPr lang="el-GR" baseline="0" dirty="0" smtClean="0"/>
              <a:t> μία αποδεκτή κίνηση</a:t>
            </a:r>
            <a:r>
              <a:rPr lang="en-US" baseline="0" dirty="0" smtClean="0"/>
              <a:t>, </a:t>
            </a:r>
            <a:r>
              <a:rPr lang="el-GR" baseline="0" dirty="0" smtClean="0"/>
              <a:t>τότε κάνουμε μία διάσχιση βάθους στο δέντρο μας ώστε να υπολογίσουμε την τιμή της δομής μετασχηματισμού των αρθρώσεων ξεκινώντας από την ρίζα. </a:t>
            </a:r>
          </a:p>
          <a:p>
            <a:endParaRPr lang="en-US" baseline="0" dirty="0" smtClean="0"/>
          </a:p>
          <a:p>
            <a:r>
              <a:rPr lang="el-GR" baseline="0" dirty="0" smtClean="0"/>
              <a:t>Χρησιμοποιούμε την δομή </a:t>
            </a:r>
            <a:r>
              <a:rPr lang="en-US" baseline="0" dirty="0" smtClean="0"/>
              <a:t>QT, </a:t>
            </a:r>
            <a:r>
              <a:rPr lang="el-GR" baseline="0" dirty="0" smtClean="0"/>
              <a:t>σαν την δομή μετασχηματισμού έχοντας τα </a:t>
            </a:r>
            <a:r>
              <a:rPr lang="en-US" baseline="0" dirty="0" smtClean="0"/>
              <a:t>quaternion </a:t>
            </a:r>
            <a:r>
              <a:rPr lang="el-GR" baseline="0" dirty="0" smtClean="0"/>
              <a:t>για την περιστροφή και ένα διάνυσμα </a:t>
            </a:r>
            <a:r>
              <a:rPr lang="en-US" baseline="0" dirty="0" smtClean="0"/>
              <a:t>T </a:t>
            </a:r>
            <a:r>
              <a:rPr lang="el-GR" baseline="0" dirty="0" smtClean="0"/>
              <a:t>για τν μετατόπιση.</a:t>
            </a:r>
            <a:r>
              <a:rPr lang="en-US" baseline="0" dirty="0" smtClean="0"/>
              <a:t> </a:t>
            </a:r>
            <a:r>
              <a:rPr lang="el-GR" baseline="0" dirty="0" smtClean="0"/>
              <a:t>Κάθε τοπικός μετασχηματισμός άρθρωσης εξαρτάται από τον προηγούμενο μετασχηματισμό συν το νέο μετασχηματισμό που ορίζεται από τις γωνίες περιστροφής ως προς τους βασικούς άξονες όπως φαίνεται από τον τύπο…</a:t>
            </a:r>
            <a:endParaRPr lang="en-US" baseline="0" dirty="0" smtClean="0"/>
          </a:p>
          <a:p>
            <a:endParaRPr lang="el-GR" baseline="0" dirty="0" smtClean="0"/>
          </a:p>
          <a:p>
            <a:r>
              <a:rPr lang="el-GR" baseline="0" dirty="0" smtClean="0"/>
              <a:t>Πως ορίζεται ο νέος μετασχηματισμός; Από την στιγμή που δεν έχει νόημα η περιστροφή γύρω από τα Χ, Υ, Ζ… θέλουμε να περιστρέφουμε τα οστά σύμφωνα με το σύστημα συντεταγμένων του πατέρα του.</a:t>
            </a:r>
          </a:p>
          <a:p>
            <a:r>
              <a:rPr lang="el-GR" baseline="0" dirty="0" smtClean="0"/>
              <a:t> Άρα τοποθετώντας το διάνυσμα </a:t>
            </a:r>
            <a:r>
              <a:rPr lang="en-US" baseline="0" dirty="0" smtClean="0"/>
              <a:t>parent axis, </a:t>
            </a:r>
            <a:r>
              <a:rPr lang="el-GR" baseline="0" dirty="0" smtClean="0"/>
              <a:t>ένα διάνυσμα από το σημείο της άρθρωσης προς το κέντρο του πυρήνα του πατέρα</a:t>
            </a:r>
            <a:r>
              <a:rPr lang="en-US" baseline="0" dirty="0" smtClean="0"/>
              <a:t> </a:t>
            </a:r>
            <a:r>
              <a:rPr lang="el-GR" baseline="0" dirty="0" smtClean="0"/>
              <a:t>πάνω στο Ζ άξονα, η περιστροφή γύρω από τα Χ, Υ, Ζ θα είχαν νόημα… </a:t>
            </a:r>
          </a:p>
          <a:p>
            <a:r>
              <a:rPr lang="el-GR" baseline="0" dirty="0" smtClean="0"/>
              <a:t>δείξε παράδειγμα με το χέρι σου…</a:t>
            </a:r>
          </a:p>
          <a:p>
            <a:r>
              <a:rPr lang="el-GR" baseline="0" dirty="0" smtClean="0"/>
              <a:t>Αυτό τον μετασχηματισμό μπορούμε να τον πετύχουμε με το </a:t>
            </a:r>
            <a:r>
              <a:rPr lang="en-US" baseline="0" dirty="0" smtClean="0"/>
              <a:t>q</a:t>
            </a:r>
            <a:r>
              <a:rPr lang="el-GR" baseline="0" dirty="0" smtClean="0"/>
              <a:t>_</a:t>
            </a:r>
            <a:r>
              <a:rPr lang="en-US" baseline="0" dirty="0" err="1" smtClean="0"/>
              <a:t>allign</a:t>
            </a:r>
            <a:r>
              <a:rPr lang="en-US" baseline="0" dirty="0" smtClean="0"/>
              <a:t>.</a:t>
            </a:r>
            <a:endParaRPr lang="el-GR" baseline="0" dirty="0" smtClean="0"/>
          </a:p>
          <a:p>
            <a:r>
              <a:rPr lang="el-GR" baseline="0" dirty="0" smtClean="0"/>
              <a:t>Βέβαια πρέπει να έχουμε φέρει το σημείο της άρθρωσης στην αρχή των αξόνων.</a:t>
            </a:r>
            <a:endParaRPr lang="en-US" baseline="0" dirty="0" smtClean="0"/>
          </a:p>
          <a:p>
            <a:endParaRPr lang="el-GR" baseline="0" dirty="0" smtClean="0"/>
          </a:p>
          <a:p>
            <a:r>
              <a:rPr lang="el-GR" baseline="0" dirty="0" smtClean="0"/>
              <a:t>Άρα περιστρέφουμε το διάνυσμα </a:t>
            </a:r>
            <a:r>
              <a:rPr lang="en-US" baseline="0" dirty="0" smtClean="0"/>
              <a:t>parent axis </a:t>
            </a:r>
            <a:r>
              <a:rPr lang="el-GR" baseline="0" dirty="0" smtClean="0"/>
              <a:t>πάνω στο Ζ άξονα,</a:t>
            </a:r>
          </a:p>
          <a:p>
            <a:r>
              <a:rPr lang="el-GR" baseline="0" dirty="0" smtClean="0"/>
              <a:t>Κάνουμε τις περιστροφές που θέλουμε </a:t>
            </a:r>
            <a:r>
              <a:rPr lang="en-US" baseline="0" dirty="0" err="1" smtClean="0"/>
              <a:t>Qx</a:t>
            </a:r>
            <a:r>
              <a:rPr lang="en-US" baseline="0" dirty="0" smtClean="0"/>
              <a:t>, </a:t>
            </a:r>
            <a:r>
              <a:rPr lang="en-US" baseline="0" dirty="0" err="1" smtClean="0"/>
              <a:t>Qy</a:t>
            </a:r>
            <a:r>
              <a:rPr lang="en-US" baseline="0" dirty="0" smtClean="0"/>
              <a:t>, </a:t>
            </a:r>
            <a:r>
              <a:rPr lang="en-US" baseline="0" dirty="0" err="1" smtClean="0"/>
              <a:t>Qz</a:t>
            </a:r>
            <a:r>
              <a:rPr lang="en-US" baseline="0" dirty="0" smtClean="0"/>
              <a:t>,…</a:t>
            </a:r>
            <a:endParaRPr lang="el-GR" baseline="0" dirty="0" smtClean="0"/>
          </a:p>
          <a:p>
            <a:r>
              <a:rPr lang="el-GR" baseline="0" dirty="0" smtClean="0"/>
              <a:t>Και επαναφέρουμε το </a:t>
            </a:r>
            <a:r>
              <a:rPr lang="en-US" baseline="0" dirty="0" smtClean="0"/>
              <a:t>parent axis </a:t>
            </a:r>
            <a:r>
              <a:rPr lang="el-GR" baseline="0" dirty="0" smtClean="0"/>
              <a:t>στην αρχική του θέση με το αρνητικό  </a:t>
            </a:r>
            <a:r>
              <a:rPr lang="en-US" baseline="0" dirty="0" smtClean="0"/>
              <a:t>q</a:t>
            </a:r>
            <a:r>
              <a:rPr lang="el-GR" baseline="0" dirty="0" smtClean="0"/>
              <a:t>_</a:t>
            </a:r>
            <a:r>
              <a:rPr lang="en-US" baseline="0" dirty="0" err="1" smtClean="0"/>
              <a:t>allign</a:t>
            </a:r>
            <a:r>
              <a:rPr lang="el-GR" baseline="0" dirty="0" smtClean="0"/>
              <a:t>.</a:t>
            </a:r>
          </a:p>
          <a:p>
            <a:endParaRPr lang="en-US" baseline="0" dirty="0" smtClean="0"/>
          </a:p>
          <a:p>
            <a:r>
              <a:rPr lang="el-GR" baseline="0" dirty="0" smtClean="0"/>
              <a:t>Ο παγκόσμιος </a:t>
            </a:r>
            <a:r>
              <a:rPr lang="en-US" baseline="0" dirty="0" smtClean="0"/>
              <a:t>QT</a:t>
            </a:r>
            <a:r>
              <a:rPr lang="el-GR" baseline="0" dirty="0" smtClean="0"/>
              <a:t> είναι το γινόμενο του παγκόσμιου μετασχηματισμού του πατέρα του με το τοπικό μετασχηματισμό του.</a:t>
            </a:r>
            <a:endParaRPr lang="en-US" baseline="0" dirty="0" smtClean="0"/>
          </a:p>
          <a:p>
            <a:r>
              <a:rPr lang="el-GR" baseline="0" dirty="0" smtClean="0"/>
              <a:t>Τέλος υπολογίζουμε το πίνακα μετασχηματισμού από το παγκόσμιο </a:t>
            </a:r>
            <a:r>
              <a:rPr lang="en-US" baseline="0" dirty="0" smtClean="0"/>
              <a:t>QT </a:t>
            </a:r>
            <a:r>
              <a:rPr lang="el-GR" baseline="0" dirty="0" smtClean="0"/>
              <a:t>για τον γρήγορο μετασχηματισμό των κορυφών.</a:t>
            </a:r>
          </a:p>
          <a:p>
            <a:endParaRPr lang="el-GR" baseline="0" dirty="0" smtClean="0"/>
          </a:p>
          <a:p>
            <a:r>
              <a:rPr lang="el-GR" baseline="0" dirty="0" smtClean="0"/>
              <a:t>Όπως έχουμε πει στην άκαμπτη παραμόρφωση επιφάνειας, η επιφάνεια ακολουθεί τον σκελετό, δηλαδή ακολουθεί τον μετασχηματισμό του με τον τύπο … . Όσο αναφορά το </a:t>
            </a:r>
            <a:r>
              <a:rPr lang="en-US" baseline="0" dirty="0" smtClean="0"/>
              <a:t>Normal </a:t>
            </a:r>
            <a:r>
              <a:rPr lang="el-GR" baseline="0" dirty="0" smtClean="0"/>
              <a:t>διάνυσμα κάθε κορυφής μετασχηματίζεται μόνο από το 3</a:t>
            </a:r>
            <a:r>
              <a:rPr lang="en-US" baseline="0" dirty="0" smtClean="0"/>
              <a:t>x3</a:t>
            </a:r>
            <a:r>
              <a:rPr lang="el-GR" baseline="0" dirty="0" smtClean="0"/>
              <a:t> πίνακα περιστροφής του.</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33</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Με</a:t>
            </a:r>
            <a:r>
              <a:rPr lang="el-GR" baseline="0" dirty="0" smtClean="0"/>
              <a:t> αυτό το υποσύστημα προσπαθούμε να επιλύσουμε το πρόβλημα της ομαλότητας της επιφάνειας στο σημείο της άρθρωσης. Εμφανίζονται 2 προβλήματα. Ένα ότι ένα κομμάτι του κινούμενο τμήματος εισέρχεται στο εσωτερικό του πατέρα του και από την άλλη μεριά εμφανίζεται μία τρύπα.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Για αυτό αναπτύξαμε ένα σύστημα για την επίλυση αυτού του προβλήματος. Αποτελείται από τις παρακάτω μεθόδους</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1,2,3,4</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Το</a:t>
            </a:r>
            <a:r>
              <a:rPr lang="el-GR" baseline="0" dirty="0" smtClean="0"/>
              <a:t> πρώτο βήμα της τεχνικής είναι να βρούμε ποια σημεία από τα γειτονικά</a:t>
            </a:r>
            <a:r>
              <a:rPr lang="en-US" baseline="0" dirty="0" smtClean="0"/>
              <a:t> </a:t>
            </a:r>
            <a:r>
              <a:rPr lang="el-GR" baseline="0" dirty="0" smtClean="0"/>
              <a:t>τμήματα (πατέρας-</a:t>
            </a:r>
            <a:r>
              <a:rPr lang="el-GR" baseline="0" dirty="0" err="1" smtClean="0"/>
              <a:t>παιδ</a:t>
            </a:r>
            <a:r>
              <a:rPr lang="el-GR" baseline="0" dirty="0" smtClean="0"/>
              <a:t>ί) βρίσκονται στο εσωτερικό τους και να τα απομακρύνουμε ώστε να μην αποδοθούν στην οθόνη. Η πιο ακριβής λύση είναι να ελέγξουμε ένα το σημείο βρίσκεται στο εσωτερικό του ή στο εσωτερικό του κυρτού περιβλήματος του. Αυτοί οι τρόποι έχουν όμως υψηλή πολυπλοκότητα.</a:t>
            </a:r>
          </a:p>
          <a:p>
            <a:endParaRPr lang="el-GR" baseline="0" dirty="0" smtClean="0"/>
          </a:p>
          <a:p>
            <a:r>
              <a:rPr lang="el-GR" baseline="0" dirty="0" smtClean="0"/>
              <a:t>Για αυτό ελέγχουμε το κάθε σημείο με το ΟΒΒ που έχουμε υπολογίσει από πριν. Η έλεγχος αν βρίσκεται στο εσωτερικό του ΟΒΒ είναι 6 υπολογισμοί των αποστάσεων αυτού του σημείου από τα 6 επίπεδα που ορίζουν το ΟΒΒ. Αν είναι όλες αρνητικές βρίσκεται μέσα. Όμως το ΟΒΒ δεν αναπαριστά επακριβώς </a:t>
            </a:r>
            <a:r>
              <a:rPr lang="en-US" baseline="0" dirty="0" smtClean="0"/>
              <a:t> </a:t>
            </a:r>
            <a:r>
              <a:rPr lang="el-GR" baseline="0" dirty="0" smtClean="0"/>
              <a:t>το σχήμα του αντικειμένου, άρα μπορεί να αφαιρέσουμε επιπλέον σημεία.</a:t>
            </a:r>
          </a:p>
          <a:p>
            <a:endParaRPr lang="el-GR" baseline="0" dirty="0" smtClean="0"/>
          </a:p>
          <a:p>
            <a:r>
              <a:rPr lang="el-GR" baseline="0" dirty="0" smtClean="0"/>
              <a:t>Για αυτό εισάγουμε ακόμα έναν έλεγχο χρησιμοποιώντας τα </a:t>
            </a:r>
            <a:r>
              <a:rPr lang="en-US" baseline="0" dirty="0" smtClean="0"/>
              <a:t>opening planes</a:t>
            </a:r>
            <a:r>
              <a:rPr lang="el-GR" baseline="0" dirty="0" smtClean="0"/>
              <a:t> για να βελτιώσουμε τη μέθοδο</a:t>
            </a:r>
            <a:r>
              <a:rPr lang="en-US" baseline="0" dirty="0" smtClean="0"/>
              <a:t>. </a:t>
            </a:r>
            <a:r>
              <a:rPr lang="el-GR" baseline="0" dirty="0" smtClean="0"/>
              <a:t>Ένα </a:t>
            </a:r>
            <a:r>
              <a:rPr lang="en-US" baseline="0" dirty="0" smtClean="0"/>
              <a:t>opening plane</a:t>
            </a:r>
            <a:r>
              <a:rPr lang="el-GR" baseline="0" dirty="0" smtClean="0"/>
              <a:t> είναι το επίπεδο που ορίζεται από τα κοινά σημεία των γειτονικών τμημάτων και υπολογίζεται με την </a:t>
            </a:r>
            <a:r>
              <a:rPr lang="en-US" baseline="0" dirty="0" smtClean="0"/>
              <a:t>PCA.</a:t>
            </a:r>
            <a:r>
              <a:rPr lang="el-GR" baseline="0" dirty="0" smtClean="0"/>
              <a:t> Το κάθετο διάνυσμα του επιπέδου είναι το </a:t>
            </a:r>
            <a:r>
              <a:rPr lang="el-GR" baseline="0" dirty="0" err="1" smtClean="0"/>
              <a:t>ιδιοδιάνυσμα</a:t>
            </a:r>
            <a:r>
              <a:rPr lang="el-GR" baseline="0" dirty="0" smtClean="0"/>
              <a:t> με την μικρότερη </a:t>
            </a:r>
            <a:r>
              <a:rPr lang="el-GR" baseline="0" dirty="0" err="1" smtClean="0"/>
              <a:t>ιδιοτιμή</a:t>
            </a:r>
            <a:r>
              <a:rPr lang="el-GR" baseline="0" dirty="0" smtClean="0"/>
              <a:t>.</a:t>
            </a:r>
          </a:p>
          <a:p>
            <a:endParaRPr lang="el-GR" baseline="0" dirty="0" smtClean="0"/>
          </a:p>
          <a:p>
            <a:r>
              <a:rPr lang="el-GR" baseline="0" dirty="0" smtClean="0"/>
              <a:t>Ο αλγόριθμος έχει ως εξής:</a:t>
            </a:r>
          </a:p>
          <a:p>
            <a:endParaRPr lang="el-GR" baseline="0" dirty="0" smtClean="0"/>
          </a:p>
          <a:p>
            <a:r>
              <a:rPr lang="el-GR" baseline="0" dirty="0" smtClean="0"/>
              <a:t>Αφού μόνο ένα μικρό ποσοστό θα αφαιρεθεί ξεκινάμε από αυτά που έχουν μεγαλύτερη πιθανότητα να αφαιρεθούν έτσι ώστε να βρούμε το τέλειο κόψιμο με τους λιγότερους ελέγχους. Αυτά είναι τα σημεία στο άνοιγμα.</a:t>
            </a:r>
          </a:p>
          <a:p>
            <a:r>
              <a:rPr lang="el-GR" baseline="0" dirty="0" smtClean="0"/>
              <a:t>Κτλ</a:t>
            </a:r>
          </a:p>
          <a:p>
            <a:r>
              <a:rPr lang="el-GR" baseline="0" dirty="0" smtClean="0"/>
              <a:t>Κτλ</a:t>
            </a:r>
          </a:p>
          <a:p>
            <a:r>
              <a:rPr lang="el-GR" baseline="0" dirty="0" smtClean="0"/>
              <a:t>Γείτονες είναι οι κορυφές που ανήκουν σε κοινή ακμή.</a:t>
            </a:r>
          </a:p>
          <a:p>
            <a:endParaRPr lang="el-GR" baseline="0" dirty="0" smtClean="0"/>
          </a:p>
          <a:p>
            <a:r>
              <a:rPr lang="el-GR" baseline="0" dirty="0" smtClean="0"/>
              <a:t>Από το σχήμα παρατηρούμε την διαφορά αν χρησιμοποιήσουμε η όχι το </a:t>
            </a:r>
            <a:r>
              <a:rPr lang="en-US" baseline="0" dirty="0" smtClean="0"/>
              <a:t>opening plane</a:t>
            </a:r>
            <a:endParaRPr lang="el-GR" baseline="0" dirty="0" smtClean="0"/>
          </a:p>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36</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Αφού</a:t>
            </a:r>
            <a:r>
              <a:rPr lang="el-GR" baseline="0" dirty="0" smtClean="0"/>
              <a:t> μιλήσαμε για τις κλάσεις των κορυφών, πρέπει να βρούμε τα νέα σημεία που θα κλείσουν τις παραγόμενες τρύπες. Μπορούμε να χωρίσουμε αυτό το βήμα σε 2 διαδικασίες , μία για κάθε τρύπα.</a:t>
            </a:r>
          </a:p>
          <a:p>
            <a:endParaRPr lang="el-GR" baseline="0" dirty="0" smtClean="0"/>
          </a:p>
          <a:p>
            <a:r>
              <a:rPr lang="el-GR" baseline="0" dirty="0" smtClean="0"/>
              <a:t>Η πρώτη διαδικασία χρησιμοποιεί μόνο την κλάση </a:t>
            </a:r>
            <a:r>
              <a:rPr lang="en-US" baseline="0" dirty="0" smtClean="0"/>
              <a:t>Circle </a:t>
            </a:r>
            <a:r>
              <a:rPr lang="el-GR" baseline="0" dirty="0" smtClean="0"/>
              <a:t>του κινούμενου τμήματος.</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Η δεύτερη διαδικασία χρησιμοποιεί τις κλάσεις </a:t>
            </a:r>
            <a:r>
              <a:rPr lang="en-US" baseline="0" dirty="0" smtClean="0"/>
              <a:t>Bezier</a:t>
            </a:r>
            <a:r>
              <a:rPr lang="el-GR" baseline="0" dirty="0" smtClean="0"/>
              <a:t> του κινούμενου τμήματος και του γονέα αυτού και την κλάση </a:t>
            </a:r>
            <a:r>
              <a:rPr lang="en-US" baseline="0" dirty="0" smtClean="0"/>
              <a:t>Middle </a:t>
            </a:r>
            <a:r>
              <a:rPr lang="el-GR" baseline="0" dirty="0" smtClean="0"/>
              <a:t>του κινούμενου τμήματος.</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37</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a:t>
            </a:r>
            <a:r>
              <a:rPr lang="el-GR" baseline="0" dirty="0" smtClean="0"/>
              <a:t> ιδέα πίσω από την πρώτη διαδικασία είναι ότι η περιστροφή ενός σημείου ως προς ένα άξονα περιγράφει κυκλική τροχιά. Άρα αν βρούμε για κάθε </a:t>
            </a:r>
            <a:r>
              <a:rPr lang="en-US" baseline="0" dirty="0" smtClean="0"/>
              <a:t>Circle </a:t>
            </a:r>
            <a:r>
              <a:rPr lang="el-GR" baseline="0" dirty="0" smtClean="0"/>
              <a:t>κορυφή του κινούμενου τμήματος  τον κύκλο στον οποίο κινείται τότε μπορούμε να βρούμε νέα σημεία κάνοντας γραμμική παρεμβολή από την τελική θέση έως την αρχική χρησιμοποιώντας την παραμετρική εξίσωση του κύκλου. Η παραμετρική μορφή του κύκλου είναι…</a:t>
            </a:r>
          </a:p>
          <a:p>
            <a:r>
              <a:rPr lang="el-GR" baseline="0" dirty="0" smtClean="0"/>
              <a:t>Όπου </a:t>
            </a:r>
            <a:r>
              <a:rPr lang="en-US" baseline="0" dirty="0" smtClean="0"/>
              <a:t>C = </a:t>
            </a:r>
            <a:r>
              <a:rPr lang="el-GR" baseline="0" dirty="0" smtClean="0"/>
              <a:t>Κέντρο, </a:t>
            </a:r>
            <a:r>
              <a:rPr lang="en-US" baseline="0" dirty="0" smtClean="0"/>
              <a:t>R = </a:t>
            </a:r>
            <a:r>
              <a:rPr lang="el-GR" baseline="0" dirty="0" smtClean="0"/>
              <a:t>ακτίνα, </a:t>
            </a:r>
            <a:r>
              <a:rPr lang="en-US" baseline="0" dirty="0" smtClean="0"/>
              <a:t> U </a:t>
            </a:r>
            <a:r>
              <a:rPr lang="el-GR" baseline="0" dirty="0" smtClean="0"/>
              <a:t>= </a:t>
            </a:r>
            <a:r>
              <a:rPr lang="el-GR" baseline="0" dirty="0" err="1" smtClean="0"/>
              <a:t>κανικοποιημένο</a:t>
            </a:r>
            <a:r>
              <a:rPr lang="el-GR" baseline="0" dirty="0" smtClean="0"/>
              <a:t> διάνυσμα από το κέντρο προς ένα σημείο, </a:t>
            </a:r>
            <a:r>
              <a:rPr lang="en-US" baseline="0" dirty="0" smtClean="0"/>
              <a:t>V =</a:t>
            </a:r>
            <a:r>
              <a:rPr lang="el-GR" baseline="0" dirty="0" smtClean="0"/>
              <a:t> </a:t>
            </a:r>
            <a:r>
              <a:rPr lang="en-US" baseline="0" dirty="0" smtClean="0"/>
              <a:t>U x</a:t>
            </a:r>
            <a:r>
              <a:rPr lang="el-GR" baseline="0" dirty="0" smtClean="0"/>
              <a:t> Ν.</a:t>
            </a:r>
          </a:p>
          <a:p>
            <a:endParaRPr lang="el-GR" baseline="0" dirty="0" smtClean="0"/>
          </a:p>
          <a:p>
            <a:r>
              <a:rPr lang="el-GR" baseline="0" dirty="0" smtClean="0"/>
              <a:t>Επίσης ισχυριζόμαστε ότι πρέπει να υπάρχει μια συγκεκριμένη ίση απόσταση μεταξύ των νέων σημείων. Ορίζουμε να είναι ο μέσος όρος του μέσου μήκους ακμών των γειτονικών τμημάτων.</a:t>
            </a:r>
          </a:p>
          <a:p>
            <a:endParaRPr lang="el-GR" baseline="0" dirty="0" smtClean="0"/>
          </a:p>
          <a:p>
            <a:r>
              <a:rPr lang="el-GR" baseline="0" dirty="0" smtClean="0"/>
              <a:t>Όμως μας λείπει ένα σημείο, γιατί έχουμε μόνο 2. την αρχική και τελική θέση. Όμως γνωρίζουμε ότι ένας μετασχηματισμός μπορεί να διασπαστεί σε μία ακολουθία μετασχηματισμών. Άρα να διασπάσουμε τον μετασχηματισμό που έχουμε σε γινόμενο 2 ίσων μετασχηματισμών θα βρούμε ένα επιπλέον σημείο, αυτό που θα παραχθεί αν μετασχηματίσουμε την αρχική θέση με τον παραγόμενο μετασχηματισμό.</a:t>
            </a:r>
          </a:p>
          <a:p>
            <a:endParaRPr lang="el-GR" baseline="0" dirty="0" smtClean="0"/>
          </a:p>
          <a:p>
            <a:r>
              <a:rPr lang="el-GR" baseline="0" dirty="0" smtClean="0"/>
              <a:t>Η διάσπαση του </a:t>
            </a:r>
            <a:r>
              <a:rPr lang="en-US" baseline="0" dirty="0" smtClean="0"/>
              <a:t>quaternion </a:t>
            </a:r>
            <a:r>
              <a:rPr lang="el-GR" baseline="0" dirty="0" smtClean="0"/>
              <a:t>φαίνεται σε αυτούς τους τύπους. Ενώ η διάσπαση του διανύσματος μετατόπισης δίνεται επιλύοντας ένα σύστημα γραμμικών εξισώσεων </a:t>
            </a:r>
            <a:r>
              <a:rPr lang="en-US" baseline="0" dirty="0" smtClean="0"/>
              <a:t>Ax=b</a:t>
            </a:r>
            <a:r>
              <a:rPr lang="el-GR" baseline="0" dirty="0" smtClean="0"/>
              <a:t> με την Απαλοιφή </a:t>
            </a:r>
            <a:r>
              <a:rPr lang="en-US" baseline="0" dirty="0" smtClean="0"/>
              <a:t>Gauss.</a:t>
            </a:r>
          </a:p>
          <a:p>
            <a:endParaRPr lang="en-US" baseline="0" dirty="0" smtClean="0"/>
          </a:p>
          <a:p>
            <a:r>
              <a:rPr lang="el-GR" baseline="0" dirty="0" smtClean="0"/>
              <a:t>Με την Απαλοιφή </a:t>
            </a:r>
            <a:r>
              <a:rPr lang="en-US" baseline="0" dirty="0" smtClean="0"/>
              <a:t>Gauss </a:t>
            </a:r>
            <a:r>
              <a:rPr lang="el-GR" baseline="0" dirty="0" smtClean="0"/>
              <a:t>αρχικά μειώνουμε το σύστημα κάνοντας αλλαγές γραμμών στηλών σε τριγωνική μορφή </a:t>
            </a:r>
            <a:r>
              <a:rPr lang="en-US" baseline="0" dirty="0" err="1" smtClean="0"/>
              <a:t>Ux</a:t>
            </a:r>
            <a:r>
              <a:rPr lang="en-US" baseline="0" dirty="0" smtClean="0"/>
              <a:t> = y</a:t>
            </a:r>
            <a:r>
              <a:rPr lang="el-GR" baseline="0" dirty="0" smtClean="0"/>
              <a:t>, το οποίο λύνεται πολλή εύκολα με οπισθοδρόμηση.</a:t>
            </a:r>
          </a:p>
          <a:p>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Η δεύτερη διαδικασία προσπαθεί</a:t>
            </a:r>
            <a:r>
              <a:rPr lang="el-GR" baseline="0" dirty="0" smtClean="0"/>
              <a:t> να βρει νέα σημεία στην περιοχή όπου υπήρχε επαφή των  γειτονικών τμημάτων. Το βασικό πρόβλημα σε αυτή την περιοχή είναι ότι έχουμε μόνο τα τελικά σημεία (</a:t>
            </a:r>
            <a:r>
              <a:rPr lang="en-US" baseline="0" dirty="0" smtClean="0"/>
              <a:t>Bezier) </a:t>
            </a:r>
            <a:r>
              <a:rPr lang="el-GR" baseline="0" dirty="0" smtClean="0"/>
              <a:t>αυτών των τμημάτων χωρίς κάποια συσχέτιση μεταξύ τους.</a:t>
            </a:r>
            <a:endParaRPr lang="en-US" baseline="0" dirty="0" smtClean="0"/>
          </a:p>
          <a:p>
            <a:endParaRPr lang="en-US" baseline="0" dirty="0" smtClean="0"/>
          </a:p>
          <a:p>
            <a:r>
              <a:rPr lang="el-GR" baseline="0" dirty="0" smtClean="0"/>
              <a:t>Μία επιπλέον πληροφορία που θα ήταν χρήσιμη για την κατασκευή νέων σημείων είναι η κλάση </a:t>
            </a:r>
            <a:r>
              <a:rPr lang="en-US" baseline="0" dirty="0" smtClean="0"/>
              <a:t>Middle</a:t>
            </a:r>
            <a:r>
              <a:rPr lang="el-GR" baseline="0" dirty="0" smtClean="0"/>
              <a:t> που αναφέραμε προηγουμένως.</a:t>
            </a:r>
          </a:p>
          <a:p>
            <a:endParaRPr lang="el-GR" baseline="0" dirty="0" smtClean="0"/>
          </a:p>
          <a:p>
            <a:r>
              <a:rPr lang="el-GR" baseline="0" dirty="0" smtClean="0"/>
              <a:t>Η ιδέα είναι να :</a:t>
            </a:r>
          </a:p>
          <a:p>
            <a:pPr marL="228600" indent="-228600">
              <a:buAutoNum type="arabicPeriod"/>
            </a:pPr>
            <a:r>
              <a:rPr lang="el-GR" baseline="0" dirty="0" smtClean="0"/>
              <a:t>συσχετίζουμε αυτά τα τρία σύνολα σημείων δηλαδή να βρούμε την καλύτερη τριάδα (ένα από κάθε σύνολο) για κάθε </a:t>
            </a:r>
            <a:r>
              <a:rPr lang="en-US" baseline="0" dirty="0" smtClean="0"/>
              <a:t>Middle </a:t>
            </a:r>
            <a:r>
              <a:rPr lang="el-GR" baseline="0" dirty="0" smtClean="0"/>
              <a:t>σημείο (επειδή είναι λιγότερα αυτά). Ποια είναι η καλύτερη τριάδα για κάθε </a:t>
            </a:r>
            <a:r>
              <a:rPr lang="en-US" baseline="0" dirty="0" smtClean="0"/>
              <a:t>Middle </a:t>
            </a:r>
            <a:r>
              <a:rPr lang="el-GR" baseline="0" dirty="0" smtClean="0"/>
              <a:t>σημείο ; Είναι αυτή που το επίπεδο που ορίζεται από αυτήν την τριάδα που είναι πιο κοντά στο επίπεδο που ορίζεται από τον άξονα περιστροφής. Ας πούμε στο σχήμα εδώ…</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baseline="0" dirty="0" smtClean="0"/>
              <a:t>Για κάθε τριάδα να βρούμε την εξίσωση της καμπύλης που ορίζεται από τα 3 σημεία. Μία ρητή </a:t>
            </a:r>
            <a:r>
              <a:rPr lang="en-US" baseline="0" dirty="0" smtClean="0"/>
              <a:t>Bezier </a:t>
            </a:r>
            <a:r>
              <a:rPr lang="el-GR" baseline="0" dirty="0" smtClean="0"/>
              <a:t>μπορεί να αναπαραστήσει οποιαδήποτε  κωνική καμπύλη. Όμως είναι απαραίτητες οι εφαπτόμενες στα σημεία ελέγχου. Οι εφαπτόμενες είναι οι προβολές των </a:t>
            </a:r>
            <a:r>
              <a:rPr lang="en-US" baseline="0" dirty="0" smtClean="0"/>
              <a:t>child </a:t>
            </a:r>
            <a:r>
              <a:rPr lang="el-GR" baseline="0" dirty="0" smtClean="0"/>
              <a:t>και </a:t>
            </a:r>
            <a:r>
              <a:rPr lang="en-US" baseline="0" dirty="0" smtClean="0"/>
              <a:t>father axis</a:t>
            </a:r>
            <a:r>
              <a:rPr lang="el-GR" baseline="0" dirty="0" smtClean="0"/>
              <a:t> με αντίθετη κατεύθυνση πάνω στο επίπεδο τους. Μπορεί όμως το </a:t>
            </a:r>
            <a:r>
              <a:rPr lang="en-US" baseline="0" dirty="0" smtClean="0"/>
              <a:t>Middle </a:t>
            </a:r>
            <a:r>
              <a:rPr lang="el-GR" baseline="0" dirty="0" smtClean="0"/>
              <a:t>σημείο να βρίσκεται στο εξωτερικό του τριγώνου που ορίζουν τα σημεία ελέγχου και το σημείο τομής των εφαπτόμενων (αυτών που βρήκαμε πριν). Για αυτό παίρνουμε σημείο από το εσωτερικό του τριγώνου κοντά στο σημείο τομής των εφαπτόμενων με </a:t>
            </a:r>
            <a:r>
              <a:rPr lang="el-GR" baseline="0" dirty="0" err="1" smtClean="0"/>
              <a:t>βαρυκεντρικές</a:t>
            </a:r>
            <a:r>
              <a:rPr lang="el-GR" baseline="0" dirty="0" smtClean="0"/>
              <a:t> συντεταγμένες. (με βάρος 0.15, 0.7,  0.15). Παρόλα αυτά υπάρχει περίπτωση να μην μπορεί να ορισθεί καμπύλη με αυτά τα δεδομένα. Έτσι η καλύτερη από τις επιλογές μας είναι να χρησιμοποιήσουμε την ευθεία που ενώνει τα σημεία 1 και 3 με σκοπό να γεμίσουμε εκείνο το σημείο.</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baseline="0" dirty="0" smtClean="0"/>
              <a:t>Παρεμβολή αυτής της εξίσωσης από την θέση του 1</a:t>
            </a:r>
            <a:r>
              <a:rPr lang="el-GR" baseline="30000" dirty="0" smtClean="0"/>
              <a:t>ου</a:t>
            </a:r>
            <a:r>
              <a:rPr lang="el-GR" baseline="0" dirty="0" smtClean="0"/>
              <a:t>  σημείου </a:t>
            </a:r>
            <a:r>
              <a:rPr lang="el-GR" baseline="0" dirty="0" err="1" smtClean="0"/>
              <a:t>εως</a:t>
            </a:r>
            <a:r>
              <a:rPr lang="el-GR" baseline="0" dirty="0" smtClean="0"/>
              <a:t> του 3</a:t>
            </a:r>
            <a:r>
              <a:rPr lang="el-GR" baseline="30000" dirty="0" smtClean="0"/>
              <a:t>ου</a:t>
            </a:r>
            <a:r>
              <a:rPr lang="el-GR" baseline="0" dirty="0" smtClean="0"/>
              <a:t> σημείου με απόσταση όση με πριν. Εδώ όμως πρέπει να ελέγχουμε και με τα υπόλοιπα κατασκευασμένα σημεία την ίδια απόσταση.</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39</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Αφού</a:t>
            </a:r>
            <a:r>
              <a:rPr lang="el-GR" baseline="0" dirty="0" smtClean="0"/>
              <a:t> υπολογίζουμε τα σημεία του μπαλώματος χρησιμοποιούμε την μέθοδο </a:t>
            </a:r>
            <a:r>
              <a:rPr lang="en-US" baseline="0" dirty="0" smtClean="0"/>
              <a:t>Tight </a:t>
            </a:r>
            <a:r>
              <a:rPr lang="en-US" baseline="0" dirty="0" err="1" smtClean="0"/>
              <a:t>cocone</a:t>
            </a:r>
            <a:r>
              <a:rPr lang="en-US" baseline="0" dirty="0" smtClean="0"/>
              <a:t> </a:t>
            </a:r>
            <a:r>
              <a:rPr lang="el-GR" baseline="0" dirty="0" smtClean="0"/>
              <a:t>για να τα </a:t>
            </a:r>
            <a:r>
              <a:rPr lang="el-GR" baseline="0" dirty="0" err="1" smtClean="0"/>
              <a:t>τργωνοποιήσουμε</a:t>
            </a:r>
            <a:r>
              <a:rPr lang="el-GR" baseline="0" dirty="0" smtClean="0"/>
              <a:t>. </a:t>
            </a:r>
          </a:p>
          <a:p>
            <a:r>
              <a:rPr lang="el-GR" baseline="0" dirty="0" smtClean="0"/>
              <a:t>Όμως εμείς χρειαζόμαστε 2 τμήματα από την συνολική </a:t>
            </a:r>
            <a:r>
              <a:rPr lang="el-GR" baseline="0" dirty="0" err="1" smtClean="0"/>
              <a:t>τριγωνοποίηση</a:t>
            </a:r>
            <a:r>
              <a:rPr lang="el-GR" baseline="0" dirty="0" smtClean="0"/>
              <a:t>. Αυτά που κλείνουν τις 2 τρύπες.</a:t>
            </a:r>
          </a:p>
          <a:p>
            <a:r>
              <a:rPr lang="el-GR" baseline="0" dirty="0" smtClean="0"/>
              <a:t>Άρα πρέπει να αφαιρέσουμε τα μη απαραίτητα τρίγωνα αν και δεν φαίνονται στον χρήστη, για τον ακριβή υπολογισμό των κάθετων διανυσμάτων  των κορυφών  για την σωστή απόδοση του τμήματος στα σημεία αυτά. </a:t>
            </a:r>
          </a:p>
          <a:p>
            <a:endParaRPr lang="el-GR" baseline="0" dirty="0" smtClean="0"/>
          </a:p>
          <a:p>
            <a:r>
              <a:rPr lang="el-GR" baseline="0" dirty="0" smtClean="0"/>
              <a:t>Προτού το κάνουμε αυτό πρέπει να βρούμε την σωστή κατεύθυνση του κάθετου διανύσματος  για κάθε τρίγωνο. Αν η κατεύθυνση του κάθετου διανύσματος πηγαίνει προς το κέντρο του </a:t>
            </a:r>
            <a:r>
              <a:rPr lang="el-GR" baseline="0" dirty="0" err="1" smtClean="0"/>
              <a:t>τριγωνοποιημένου</a:t>
            </a:r>
            <a:r>
              <a:rPr lang="el-GR" baseline="0" dirty="0" smtClean="0"/>
              <a:t> αντικειμένου τότε πρέπει να το αντιστρέψουμε.</a:t>
            </a:r>
          </a:p>
          <a:p>
            <a:endParaRPr lang="el-GR" baseline="0" dirty="0" smtClean="0"/>
          </a:p>
          <a:p>
            <a:r>
              <a:rPr lang="el-GR" baseline="0" dirty="0" smtClean="0"/>
              <a:t>1.Τα τρίγωνα που είναι σίγουρο ότι δεν θα αφαιρεθούν είναι αυτά που έχουν νέες κορυφές που κατασκευάσαμε εμείς γιατί θα συμμετέχουν στο κλείσιμο των 2 τρυπών.</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2.Τα σίγουρα τρίγωνα για αφαίρεση είναι αυτά που όλες οι κορυφές του ανήκουν στο σύνολο </a:t>
            </a:r>
            <a:r>
              <a:rPr lang="en-US" baseline="0" dirty="0" smtClean="0"/>
              <a:t>Extra</a:t>
            </a:r>
            <a:r>
              <a:rPr lang="el-GR" baseline="0" dirty="0" smtClean="0"/>
              <a:t> γιατί αυτά τα τρίγωνα θα υπάρχουν.</a:t>
            </a:r>
          </a:p>
          <a:p>
            <a:r>
              <a:rPr lang="el-GR" baseline="0" dirty="0" smtClean="0"/>
              <a:t>3.Τρίγωνα τα οποία είναι πιθανά για αφαίρεση είναι αυτά που οι κορυφές του ανήκουν όλες σε ένα τμήμα</a:t>
            </a:r>
          </a:p>
          <a:p>
            <a:endParaRPr lang="el-GR" baseline="0" dirty="0" smtClean="0"/>
          </a:p>
          <a:p>
            <a:r>
              <a:rPr lang="el-GR" baseline="0" dirty="0" smtClean="0"/>
              <a:t>Ένα τρίγωνο αφαιρείται αν το κάθετο διάνυσμα του δεν είναι σχεδόν παράλληλο με τα κάθετα διανύσματα των κορυφών του.</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40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baseline="0" dirty="0" smtClean="0"/>
              <a:t>Σε αυτή την εργασία ασχοληθήκαμε με την πιο συχνή χρησιμοποιούμενη τεχνική απόδοσης κίνησης μοντέλων. Την κινηματική χρησιμοποιώντας σκελετό.</a:t>
            </a:r>
          </a:p>
          <a:p>
            <a:endParaRPr lang="el-GR" baseline="0" dirty="0" smtClean="0"/>
          </a:p>
          <a:p>
            <a:r>
              <a:rPr lang="el-GR" baseline="0" dirty="0" smtClean="0"/>
              <a:t>Είναι η τεχνική όπου το μοντέλο αναπαριστάται από το λιγότερο 2 κύρια επίπεδα :</a:t>
            </a:r>
          </a:p>
          <a:p>
            <a:endParaRPr lang="el-GR" baseline="0" dirty="0" smtClean="0"/>
          </a:p>
          <a:p>
            <a:pPr marL="228600" indent="-228600">
              <a:buAutoNum type="arabicParenR"/>
            </a:pPr>
            <a:r>
              <a:rPr lang="el-GR" baseline="0" dirty="0" smtClean="0"/>
              <a:t>Μία υψηλής λεπτομέρειας επιφάνειας που αναπαριστά την εξωτερική μεριά του αντικειμένου, όπου είναι και αυτό που αποδίδεται στην εικόνα.</a:t>
            </a:r>
          </a:p>
          <a:p>
            <a:pPr marL="228600" indent="-228600">
              <a:buAutoNum type="arabicParenR"/>
            </a:pPr>
            <a:r>
              <a:rPr lang="el-GR" baseline="0" dirty="0" smtClean="0"/>
              <a:t>Ο σκελετός βρίσκεται στο εσωτερικό της επιφάνειας και αναπαριστά μία ιεραρχική δομή αρθρώσεων και οστών παρέχοντας το μοντέλο κίνησης.</a:t>
            </a:r>
          </a:p>
          <a:p>
            <a:pPr marL="228600" indent="-228600">
              <a:buAutoNum type="arabicParenR"/>
            </a:pPr>
            <a:r>
              <a:rPr lang="el-GR" baseline="0" dirty="0" smtClean="0"/>
              <a:t>Μπορούμε να εισάγουμε και άλλα επίπεδα για να αυξήσουμε την ακρίβεια της κίνησης όπως ένα επίπεδο αναπαράστασης των μυών ενός ανθρώπινου μοντέλου.</a:t>
            </a:r>
          </a:p>
          <a:p>
            <a:pPr marL="228600" indent="-228600">
              <a:buAutoNum type="arabicParenR"/>
            </a:pPr>
            <a:endParaRPr lang="el-GR" baseline="0" dirty="0" smtClean="0"/>
          </a:p>
          <a:p>
            <a:pPr marL="228600" indent="-228600">
              <a:buNone/>
            </a:pPr>
            <a:r>
              <a:rPr lang="el-GR" baseline="0" dirty="0" smtClean="0"/>
              <a:t>Εμείς χρησιμοποιήσαμε το απλό μοντέλο των 2 επιπέδων.</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Η λογική της</a:t>
            </a:r>
            <a:r>
              <a:rPr lang="el-GR" baseline="0" dirty="0" smtClean="0"/>
              <a:t> κινηματικής με σκελετό είναι η κατασκευή και προσκόλληση του σκελετού πάνω στην επιφάνεια του μοντέλου. Έτσι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αντί να κινούμε την επιφάνεια του μοντέλου, κινούμε τον εσωτερικό σκελετό του και η επιφάνεια ακολουθεί την κίνηση αυτή. </a:t>
            </a:r>
          </a:p>
          <a:p>
            <a:endParaRPr lang="en-US" baseline="0" dirty="0" smtClean="0"/>
          </a:p>
          <a:p>
            <a:r>
              <a:rPr lang="el-GR" baseline="0" dirty="0" smtClean="0"/>
              <a:t>Μία άλλη τεχνική κινηματικής είναι η Κινηματική Κορυφών όπου αντί να κινούμε τον σκελετό και οι θέσεις των κορυφών  να υπολογίζονται συναρτήσει αυτής της κίνησης, η ακριβής θέση των κορυφών κινείται. Κυρίως χρησιμοποιείται στην κίνηση του προσώπου.</a:t>
            </a:r>
          </a:p>
          <a:p>
            <a:r>
              <a:rPr lang="el-GR" baseline="0" dirty="0" smtClean="0"/>
              <a:t>Υπάρχουν 2 τύποι:</a:t>
            </a:r>
          </a:p>
          <a:p>
            <a:pPr marL="228600" indent="-228600">
              <a:buAutoNum type="arabicPeriod"/>
            </a:pPr>
            <a:r>
              <a:rPr lang="el-GR" baseline="0" dirty="0" smtClean="0"/>
              <a:t>Μορφών όπου αποθηκεύεται σε κάθε καρέ οι νέες θέσεις των σημείων.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baseline="0" dirty="0" smtClean="0"/>
              <a:t>Πόζων όπου αποθηκεύεται σε κάθε καρέ οι μετατοπίσεις των θέσεων των σημείων.</a:t>
            </a:r>
          </a:p>
          <a:p>
            <a:endParaRPr lang="el-GR" baseline="0" dirty="0" smtClean="0"/>
          </a:p>
          <a:p>
            <a:r>
              <a:rPr lang="el-GR" baseline="0" dirty="0" smtClean="0"/>
              <a:t>Η σκελετική κινηματική είναι χρήσιμη σε πολλές εφαρμογές όπως: </a:t>
            </a:r>
          </a:p>
          <a:p>
            <a:r>
              <a:rPr lang="el-GR" baseline="0" dirty="0" smtClean="0"/>
              <a:t>1) Βιομηχανία παιχνιδιών</a:t>
            </a:r>
          </a:p>
          <a:p>
            <a:r>
              <a:rPr lang="el-GR" baseline="0" dirty="0" smtClean="0"/>
              <a:t>2) Βιομηχανία ταινιών</a:t>
            </a:r>
          </a:p>
          <a:p>
            <a:r>
              <a:rPr lang="el-GR" baseline="0" dirty="0" smtClean="0"/>
              <a:t>3) Διάφορα μηχανικά στερεά αντικείμενα </a:t>
            </a:r>
          </a:p>
          <a:p>
            <a:r>
              <a:rPr lang="en-US" baseline="0" dirty="0" smtClean="0"/>
              <a:t>4) </a:t>
            </a:r>
            <a:r>
              <a:rPr lang="el-GR" baseline="0" dirty="0" smtClean="0"/>
              <a:t>Εφαρμογές εικονικής πραγματικότητας</a:t>
            </a:r>
          </a:p>
          <a:p>
            <a:r>
              <a:rPr lang="el-GR" baseline="0" dirty="0" smtClean="0"/>
              <a:t>5) κτλ</a:t>
            </a:r>
          </a:p>
          <a:p>
            <a:endParaRPr lang="el-GR"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Τέλος πρέπει να διορθώσουμε τα κάθετα διανύσματα</a:t>
            </a:r>
            <a:r>
              <a:rPr lang="el-GR" baseline="0" dirty="0" smtClean="0"/>
              <a:t> των τελικών σημείων και να υπολογίζουμε αυτά των νέων σημείων</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41</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l-GR" dirty="0" smtClean="0"/>
              <a:t>Σε αυτό</a:t>
            </a:r>
            <a:r>
              <a:rPr lang="el-GR" baseline="0" dirty="0" smtClean="0"/>
              <a:t> το σημείο θα παρουσιάσουμε και αναλύσουμε τα πειραματικά αποτελέσματα της δουλειάς μας. Με την χρήση ενός συνόλου αρθρωτών μοντέλων προσπαθούμε να καταδείξουμε την αποτελεσματικότητα και απόδοση των προτεινόμενων τεχνικών. Αρχικά, θα συγκρίνουμε τα αποτελέσματα </a:t>
            </a:r>
            <a:r>
              <a:rPr lang="el-GR" baseline="0" dirty="0" err="1" smtClean="0"/>
              <a:t>σκελετοποίησης</a:t>
            </a:r>
            <a:r>
              <a:rPr lang="el-GR" baseline="0" dirty="0" smtClean="0"/>
              <a:t> χρησιμοποιώντας τις 3 προ-αναφερόμενες μεθόδους και τέλος θα παρουσιάσουμε ακολουθίες εικόνων που περιγράφουν κινήσεις των μοντέλων αυτών .</a:t>
            </a:r>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43</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l-GR" baseline="0" dirty="0" smtClean="0"/>
              <a:t>Σε αυτόν τον πίνακα παρατηρούμε τα μοντέλα που χρησιμοποιήθηκαν για την εξαγωγή συμπερασμάτων από το πειραματικό κομμάτι. Βλέπουμε ότι τα μοντέλα είναι επιλεγμένα ώστε να διαφέρουν τόσο στο μέγεθος (κορυφές και τρίγωνα) όσο και στα </a:t>
            </a:r>
            <a:r>
              <a:rPr lang="el-GR" baseline="0" dirty="0" err="1" smtClean="0"/>
              <a:t>συνιστώντα</a:t>
            </a:r>
            <a:r>
              <a:rPr lang="el-GR" baseline="0" dirty="0" smtClean="0"/>
              <a:t> μέρη.</a:t>
            </a:r>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44</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Όπως</a:t>
            </a:r>
            <a:r>
              <a:rPr lang="el-GR" baseline="0" dirty="0" smtClean="0"/>
              <a:t> περιγράψαμε νωρίτερα η μέθοδος Ανοιγμάτων είναι η απλούστερη και ταχύτερη μέθοδος. Το κύριο προτέρημα της είναι ότι δεν εξαρτάται από το μέγεθος του αντικειμένου που </a:t>
            </a:r>
            <a:r>
              <a:rPr lang="el-GR" baseline="0" dirty="0" err="1" smtClean="0"/>
              <a:t>σκελετοποιείται</a:t>
            </a:r>
            <a:r>
              <a:rPr lang="el-GR" baseline="0" dirty="0" smtClean="0"/>
              <a:t> αλλά από τον αριθμό των μερών του. Όπου συνεπάγεται ότι η πολυπλοκότητα αυτής της μεθόδου είναι γραμμική.</a:t>
            </a:r>
          </a:p>
          <a:p>
            <a:endParaRPr lang="el-GR" baseline="0" dirty="0" smtClean="0"/>
          </a:p>
          <a:p>
            <a:r>
              <a:rPr lang="el-GR" baseline="0" dirty="0" smtClean="0"/>
              <a:t>Αντιθέτως, οι μέθοδοι Κέντρων και Κύριου άξονα εξαρτώνται από τον αριθμό των μερών και το μέγεθος του μοντέλου. Αυτό είναι εμφανές από τον πίνακα με τους χρόνους στα μοντέλα </a:t>
            </a:r>
            <a:r>
              <a:rPr lang="en-US" i="1" baseline="0" dirty="0" smtClean="0"/>
              <a:t>Homer</a:t>
            </a:r>
            <a:r>
              <a:rPr lang="en-US" baseline="0" dirty="0" smtClean="0"/>
              <a:t>  </a:t>
            </a:r>
            <a:r>
              <a:rPr lang="el-GR" baseline="0" dirty="0" smtClean="0"/>
              <a:t>και </a:t>
            </a:r>
            <a:r>
              <a:rPr lang="en-US" i="1" baseline="0" dirty="0" smtClean="0"/>
              <a:t>Camel </a:t>
            </a:r>
            <a:r>
              <a:rPr lang="el-GR" i="0" baseline="0" dirty="0" smtClean="0"/>
              <a:t>όπου ο χρόνος εκτέλεσης τους είναι ταχύτερος και πιο αργός από μοντέλα με μικρότερο και μεγαλύτερο μέγεθος, αντίστοιχα.</a:t>
            </a:r>
          </a:p>
          <a:p>
            <a:endParaRPr lang="el-GR" i="0" baseline="0" dirty="0" smtClean="0"/>
          </a:p>
          <a:p>
            <a:r>
              <a:rPr lang="el-GR" i="0" baseline="0" dirty="0" smtClean="0"/>
              <a:t>Τέλος όσον αφορά την πολυπλοκότητα αυτών των μεθόδων…</a:t>
            </a:r>
          </a:p>
          <a:p>
            <a:r>
              <a:rPr lang="el-GR" i="0" baseline="0" dirty="0" smtClean="0"/>
              <a:t>Ο χρόνος εκτέλεσης της μεθόδου Κέντρων είναι ίσος με τον χρόνο υπολογισμού των κέντρων των πυρήνων των μερών του μοντέλου όπου ισούται με το άθροισμα ... Όπου Ο(</a:t>
            </a:r>
            <a:r>
              <a:rPr lang="en-US" i="0" baseline="0" dirty="0" smtClean="0"/>
              <a:t>n</a:t>
            </a:r>
            <a:r>
              <a:rPr lang="el-GR" i="0" baseline="0" dirty="0" smtClean="0"/>
              <a:t>) είναι ή πολυπλοκότητα εύρεσης των σημείων τομής των Ν επιπέδων (δηλαδή εύρεση των </a:t>
            </a:r>
            <a:r>
              <a:rPr lang="en-US" i="0" baseline="0" dirty="0" smtClean="0"/>
              <a:t>‘r’</a:t>
            </a:r>
            <a:r>
              <a:rPr lang="el-GR" i="0" baseline="0" dirty="0" smtClean="0"/>
              <a:t> σημείων του πυρήνα) και </a:t>
            </a:r>
            <a:r>
              <a:rPr lang="en-US" i="0" baseline="0" dirty="0" smtClean="0"/>
              <a:t>O(r </a:t>
            </a:r>
            <a:r>
              <a:rPr lang="en-US" i="1" baseline="0" dirty="0" smtClean="0"/>
              <a:t>log </a:t>
            </a:r>
            <a:r>
              <a:rPr lang="en-US" i="0" baseline="0" dirty="0" smtClean="0"/>
              <a:t>r) </a:t>
            </a:r>
            <a:r>
              <a:rPr lang="el-GR" i="0" baseline="0" dirty="0" smtClean="0"/>
              <a:t>η πολυπλοκότητα υπολογισμού του κέντρου χρήσης του κυρτού περιβλήματος.</a:t>
            </a:r>
          </a:p>
          <a:p>
            <a:endParaRPr lang="el-GR" i="0" baseline="0" dirty="0" smtClean="0"/>
          </a:p>
          <a:p>
            <a:r>
              <a:rPr lang="el-GR" i="0" baseline="0" dirty="0" smtClean="0"/>
              <a:t>Επίσης, ο χρόνος εκτέλεσης της μεθόδου του Κύριου άξονα ισούται με τον χρόνο υπολογισμού των κέντρων των πυρήνων των μερών του μοντέλου όπως και με την προηγούμενη μέθοδο συν τον χρόνο υπολογισμού των κύριων αξόνων που ισούται με </a:t>
            </a:r>
            <a:r>
              <a:rPr lang="en-US" i="0" baseline="0" dirty="0" smtClean="0"/>
              <a:t>O(n </a:t>
            </a:r>
            <a:r>
              <a:rPr lang="en-US" i="1" baseline="0" dirty="0" smtClean="0"/>
              <a:t>log n</a:t>
            </a:r>
            <a:r>
              <a:rPr lang="en-US" i="0" baseline="0" dirty="0" smtClean="0"/>
              <a:t>), </a:t>
            </a:r>
            <a:r>
              <a:rPr lang="el-GR" i="0" baseline="0" dirty="0" smtClean="0"/>
              <a:t>με </a:t>
            </a:r>
            <a:r>
              <a:rPr lang="en-US" i="0" baseline="0" dirty="0" smtClean="0"/>
              <a:t>n</a:t>
            </a:r>
            <a:r>
              <a:rPr lang="el-GR" i="0" baseline="0" dirty="0" smtClean="0"/>
              <a:t> ο αριθμός των κορυφών.</a:t>
            </a:r>
          </a:p>
          <a:p>
            <a:endParaRPr lang="el-GR" i="0" baseline="0" dirty="0" smtClean="0"/>
          </a:p>
          <a:p>
            <a:r>
              <a:rPr lang="el-GR" i="0" baseline="0" dirty="0" smtClean="0"/>
              <a:t>Τέλος από τον πίνακα παρατηρούμε ότι η επίδραση των επεκτάσεων μας (διαφορετική ομαδοποίηση, ευθυγραμμίσεις) πάνω στην μέθοδο του Κύριου άξονα είναι πολύ μικρές σε χρόνο σε σχέση με τον ολικό χρόνο.</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45</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Αριστερό</a:t>
            </a:r>
            <a:r>
              <a:rPr lang="el-GR" baseline="0" dirty="0" smtClean="0"/>
              <a:t> μπροστά-πίσω πόδι…</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48</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Πόδια…</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51</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Αριστερό</a:t>
            </a:r>
            <a:r>
              <a:rPr lang="el-GR" baseline="0" dirty="0" smtClean="0"/>
              <a:t> μπροστά-πίσω πόδι…</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54</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err="1" smtClean="0"/>
              <a:t>Μοιρός</a:t>
            </a:r>
            <a:r>
              <a:rPr lang="el-GR" dirty="0" smtClean="0"/>
              <a:t> , λαιμός, κεφάλι…</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57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Πίσω</a:t>
            </a:r>
            <a:r>
              <a:rPr lang="el-GR" baseline="0" dirty="0" smtClean="0"/>
              <a:t> καλάμια…</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58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Στήθος…</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60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Μπορούμε να χωρίσουμε</a:t>
            </a:r>
            <a:r>
              <a:rPr lang="el-GR" baseline="0" dirty="0" smtClean="0"/>
              <a:t> την τεχνική κινηματικής με σκελετό σε 3 </a:t>
            </a:r>
            <a:r>
              <a:rPr lang="el-GR" baseline="0" dirty="0" err="1" smtClean="0"/>
              <a:t>υποπροβλήματα</a:t>
            </a:r>
            <a:r>
              <a:rPr lang="el-GR" baseline="0" dirty="0" smtClean="0"/>
              <a:t>:</a:t>
            </a:r>
          </a:p>
          <a:p>
            <a:endParaRPr lang="el-GR" baseline="0" dirty="0" smtClean="0"/>
          </a:p>
          <a:p>
            <a:r>
              <a:rPr lang="el-GR" b="1" baseline="0" dirty="0" smtClean="0"/>
              <a:t>ΣΚΕΛΕΤΟΠΟΙΗΣΗ: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Ο τρόπος κατασκευής σκελετού μέσα στο μοντέλο που θέλουμε να κινήσουμε…</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baseline="0" dirty="0" smtClean="0"/>
              <a:t>ΚΙΝΗΜΑΤΙΚΗ ΧΡΟΝΙΚΩΝ ΠΛΑΙΣΙΩΝ:</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Η παραγωγή κίνησης</a:t>
            </a:r>
            <a:r>
              <a:rPr lang="el-GR" baseline="0" dirty="0" smtClean="0"/>
              <a:t> πραγματοποιείται από την ακολουθία των τιμών στις αρθρώσεις του μοντέλων στις διάφορες χρονικές στιγμές που ορίζονται από κάποιον σχεδιαστή κίνησης είτε από έτοιμες ψηφιακά καταγεγραμμένες κινήσεις αντικειμένων.</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Υπάρχουν 2 τεχνικές κινηματικής αρθρωτών μοντέλων.</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l-GR" sz="1200" b="1" dirty="0" smtClean="0"/>
              <a:t>Εμπρόσθια :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l-GR" sz="1200" b="1" dirty="0" smtClean="0"/>
              <a:t>     </a:t>
            </a:r>
            <a:r>
              <a:rPr lang="el-GR" sz="1200" dirty="0" smtClean="0"/>
              <a:t>Η ιδέα</a:t>
            </a:r>
            <a:r>
              <a:rPr lang="el-GR" sz="1200" baseline="0" dirty="0" smtClean="0"/>
              <a:t> αυτής της τεχνικής είναι ότι η θέση των ξεχωριστών τμημάτων του μοντέλου για κάποια χρονική στιγμή υπολογίζεται από την πληροφορία άρθρωσης τους μαζί με αυτήν των από πάνω στην σκελετική ιεραρχία. Όλοι οι παράμετροι περιστροφής των αρθρώσεων πρέπει να δοθούν από τον χρήστη.</a:t>
            </a: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l-GR" sz="1200" b="1" dirty="0" smtClean="0"/>
              <a:t>Ανάστροφη:</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l-GR" sz="1200" dirty="0" smtClean="0"/>
              <a:t>     Αντίθετα ,</a:t>
            </a:r>
            <a:r>
              <a:rPr lang="el-GR" sz="1200" baseline="0" dirty="0" smtClean="0"/>
              <a:t> ε</a:t>
            </a:r>
            <a:r>
              <a:rPr lang="el-GR" sz="1200" dirty="0" smtClean="0"/>
              <a:t>δώ έχουμε την ανάποδη τεχνική,</a:t>
            </a:r>
            <a:r>
              <a:rPr lang="el-GR" sz="1200" baseline="0" dirty="0" smtClean="0"/>
              <a:t> δηλαδή δεν χρειάζεται να ορίσουμε τις θέσεις όλων των τμημάτων. Είναι μια διαδικασία παραγωγής μίας ιεραρχικής σειράς θέσεων ενδιάμεσων οστών γνωρίζοντας μόνο την αρχική και τελική επιθυμητή θέση ενός οστού.</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l-GR" sz="1200" b="1" dirty="0" smtClean="0"/>
              <a:t>ΠΑΡΑΜΟΡΦΩΣΗ ΕΠΙΦΑΝΕΙΑΣ</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l-GR" sz="1200" b="1"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l-GR" sz="1200" b="0" dirty="0" smtClean="0"/>
              <a:t>     Όταν</a:t>
            </a:r>
            <a:r>
              <a:rPr lang="el-GR" sz="1200" b="0" baseline="0" dirty="0" smtClean="0"/>
              <a:t>  ο σκελετός αλλάζει θέση, δρα σαν συγκεκριμένος τύπος παραμόρφωσης της επιφάνειας του μοντέλου. Η κίνηση μεταφέρεται στην επιφάνεια αναθέτοντας σε κάθε κορυφή ένα (</a:t>
            </a:r>
            <a:r>
              <a:rPr lang="el-GR" sz="1200" b="1" baseline="0" dirty="0" smtClean="0"/>
              <a:t>Άκαμπτη</a:t>
            </a:r>
            <a:r>
              <a:rPr lang="el-GR" sz="1200" b="0" baseline="0" dirty="0" smtClean="0"/>
              <a:t>) ή περισσότερα (</a:t>
            </a:r>
            <a:r>
              <a:rPr lang="el-GR" sz="1200" b="1" baseline="0" dirty="0" smtClean="0"/>
              <a:t>Ομαλή</a:t>
            </a:r>
            <a:r>
              <a:rPr lang="el-GR" sz="1200" b="0" baseline="0" dirty="0" smtClean="0"/>
              <a:t>) οστά σαν οδηγούς.</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l-GR" sz="1200"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0" baseline="0" dirty="0" smtClean="0"/>
              <a:t>Στην άκαμπτη τεχνική η κορυφή είναι καρφωμένη πάνω στο οστό και επαναλαμβάνει την κίνηση του οστού. Με το μεγάλο του πρόβλημα  είναι ότι δεν μπορεί να παράγει επαρκώς ομαλή επιφάνεια στην περιοχή κοντά στις αρθρώσεις.</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0" baseline="0" dirty="0" smtClean="0"/>
              <a:t>Στην ομαλή τεχνική πολλά οστά επηρεάζουν μία κορυφή επιφάνειας σύμφωνα με κάποια βάρη που έχουν οριστεί από κάποιον σχεδιαστή δίνοντας πιο λεπτομερή έλεγχο στη κίνηση αλλά με άλλα προβλήματα.</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0"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l-GR" sz="1200" b="0"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l-GR" sz="1200" b="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smtClean="0"/>
              <a:t>Ουρά, πόδια…(μεγάλες αλλαγές)</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63</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i="0" baseline="0" dirty="0" smtClean="0"/>
              <a:t>Χρησιμοποιώντας τους σκελετούς από την δικιά μας μέθοδο Κύριου Άξονα, μπορούμε να κινήσουμε τα μέρη των μοντέλων μας.</a:t>
            </a:r>
            <a:endParaRPr lang="en-US" i="0" baseline="0" dirty="0" smtClean="0"/>
          </a:p>
          <a:p>
            <a:endParaRPr lang="el-GR" i="0" baseline="0" dirty="0" smtClean="0"/>
          </a:p>
          <a:p>
            <a:r>
              <a:rPr lang="el-GR" i="0" baseline="0" dirty="0" smtClean="0"/>
              <a:t>Αρχικά η προτεινόμενη μέθοδος λύνει το πρόβλημα εξομάλυνσης στα σημεία κοντά στις αρθρώσεις που αντιμετωπίζουμε  χρησιμοποιώντας την τεχνική </a:t>
            </a:r>
            <a:r>
              <a:rPr lang="en-US" i="0" baseline="0" dirty="0" smtClean="0"/>
              <a:t>Rigid Skinning.</a:t>
            </a:r>
            <a:endParaRPr lang="el-GR" i="0" baseline="0" dirty="0" smtClean="0"/>
          </a:p>
          <a:p>
            <a:r>
              <a:rPr lang="el-GR" i="0" baseline="0" dirty="0" smtClean="0"/>
              <a:t>Οι παραγόμενες πόζες των μοντέλων στις διάφορες χρονικές στιγμές είναι εύρωστες και έχουν μεγάλη ακρίβεια και ομαλότητα.</a:t>
            </a:r>
          </a:p>
          <a:p>
            <a:r>
              <a:rPr lang="el-GR" i="0" baseline="0" dirty="0" smtClean="0"/>
              <a:t>Ο έλεγχος σύγκρουσης μεταξύ των κινούμενων και μη μερών πραγματοποιείται ταχύτατα.</a:t>
            </a:r>
          </a:p>
          <a:p>
            <a:endParaRPr lang="el-GR" i="0" baseline="0" dirty="0" smtClean="0"/>
          </a:p>
          <a:p>
            <a:r>
              <a:rPr lang="el-GR" i="0" baseline="0" dirty="0" smtClean="0"/>
              <a:t>Όμως, όσον αφορά τα μειονεκτήματα :</a:t>
            </a:r>
          </a:p>
          <a:p>
            <a:endParaRPr lang="el-GR" i="0" baseline="0" dirty="0" smtClean="0"/>
          </a:p>
          <a:p>
            <a:r>
              <a:rPr lang="el-GR" i="0" baseline="0" dirty="0" smtClean="0"/>
              <a:t>Η μέθοδος είναι γενικά πολύ ευαίσθητη γιατί απαιτεί τα σημεία του μοντέλου να είναι ομοιόμορφα κατανεμημένα και διατεταγμένα πάνω στην επιφάνεια</a:t>
            </a:r>
            <a:r>
              <a:rPr lang="en-US" i="0" baseline="0" dirty="0" smtClean="0"/>
              <a:t> </a:t>
            </a:r>
            <a:r>
              <a:rPr lang="el-GR" i="0" baseline="0" dirty="0" smtClean="0"/>
              <a:t>και με μικρή απόσταση μεταξύ τους. </a:t>
            </a:r>
          </a:p>
          <a:p>
            <a:endParaRPr lang="el-GR" i="0" baseline="0" dirty="0" smtClean="0"/>
          </a:p>
          <a:p>
            <a:r>
              <a:rPr lang="el-GR" i="0" baseline="0" dirty="0" smtClean="0"/>
              <a:t>Επίσης, η κατασκευή του </a:t>
            </a:r>
            <a:r>
              <a:rPr lang="en-US" i="0" baseline="0" dirty="0" smtClean="0"/>
              <a:t>patch </a:t>
            </a:r>
            <a:r>
              <a:rPr lang="el-GR" i="0" baseline="0" dirty="0" smtClean="0"/>
              <a:t>είναι πολύ χρονοβόρα. Οι κύριοι λόγοι είναι 2 :</a:t>
            </a:r>
          </a:p>
          <a:p>
            <a:r>
              <a:rPr lang="el-GR" i="0" baseline="0" dirty="0" smtClean="0"/>
              <a:t>α) Στο σημείο υπολογισμού νέων σημείων από την μεριά με τις </a:t>
            </a:r>
            <a:r>
              <a:rPr lang="en-US" i="0" baseline="0" dirty="0" smtClean="0"/>
              <a:t>Rational Bezier, </a:t>
            </a:r>
            <a:r>
              <a:rPr lang="el-GR" i="0" baseline="0" dirty="0" smtClean="0"/>
              <a:t>η εύρεση των τριάδων έχει κυβική πολυπλοκότητα.</a:t>
            </a:r>
          </a:p>
          <a:p>
            <a:r>
              <a:rPr lang="el-GR" i="0" baseline="0" dirty="0" smtClean="0"/>
              <a:t>β) Το πιο αργό κομμάτι είναι ο υπολογισμός του </a:t>
            </a:r>
            <a:r>
              <a:rPr lang="en-US" i="0" baseline="0" dirty="0" smtClean="0"/>
              <a:t>patch</a:t>
            </a:r>
            <a:r>
              <a:rPr lang="el-GR" i="0" baseline="0" dirty="0" smtClean="0"/>
              <a:t>, που πραγματοποιείται με την εφαρμογή </a:t>
            </a:r>
            <a:r>
              <a:rPr lang="en-US" i="0" baseline="0" dirty="0" smtClean="0"/>
              <a:t>Tight </a:t>
            </a:r>
            <a:r>
              <a:rPr lang="en-US" i="0" baseline="0" dirty="0" err="1" smtClean="0"/>
              <a:t>Cocone</a:t>
            </a:r>
            <a:r>
              <a:rPr lang="en-US" i="0" baseline="0" dirty="0" smtClean="0"/>
              <a:t> </a:t>
            </a:r>
            <a:r>
              <a:rPr lang="el-GR" i="0" baseline="0" dirty="0" smtClean="0"/>
              <a:t>που έχει τετραγωνική πολυπλοκότητα, όπου </a:t>
            </a:r>
            <a:r>
              <a:rPr lang="en-US" i="0" baseline="0" dirty="0" smtClean="0"/>
              <a:t>n</a:t>
            </a:r>
            <a:r>
              <a:rPr lang="el-GR" i="0" baseline="0" dirty="0" smtClean="0"/>
              <a:t> είναι ο αριθμός των σημείων που θα </a:t>
            </a:r>
            <a:r>
              <a:rPr lang="el-GR" i="0" baseline="0" dirty="0" err="1" smtClean="0"/>
              <a:t>τριγωνοποιηθούν</a:t>
            </a:r>
            <a:r>
              <a:rPr lang="el-GR" i="0" baseline="0" dirty="0" smtClean="0"/>
              <a:t>. Άρα, όσο αυξάνονται τα σημεία, τόσο πιο χρονοβόρο γίνεται. Ο αριθμός των σημείων εξαρτάται από </a:t>
            </a:r>
          </a:p>
          <a:p>
            <a:pPr marL="228600" indent="-228600">
              <a:buAutoNum type="arabicParenR"/>
            </a:pPr>
            <a:r>
              <a:rPr lang="el-GR" i="0" baseline="0" dirty="0" smtClean="0"/>
              <a:t>Το μέσο όρο των μέσων μηκών ακμής του κινούμενου μέρους κ του γονέα του.</a:t>
            </a:r>
          </a:p>
          <a:p>
            <a:pPr marL="228600" indent="-228600">
              <a:buAutoNum type="arabicParenR"/>
            </a:pPr>
            <a:r>
              <a:rPr lang="el-GR" i="0" baseline="0" dirty="0" smtClean="0"/>
              <a:t>Η διαφορά περιστροφής από την αρχική κατάσταση. Όσο μεγαλώνει , τόσο περισσότερη αφαίρεση σημείων έχουμε, άρα περισσότερα σημεία χρειάζονται για να κλείσει η τρύπα</a:t>
            </a:r>
          </a:p>
          <a:p>
            <a:endParaRPr lang="el-GR" i="0" baseline="0" dirty="0" smtClean="0"/>
          </a:p>
          <a:p>
            <a:r>
              <a:rPr lang="el-GR" i="0" baseline="0" dirty="0" smtClean="0"/>
              <a:t>Στην συνέχεια παρέχουμε πίνακες απόδοσης των </a:t>
            </a:r>
            <a:r>
              <a:rPr lang="el-GR" i="0" baseline="0" dirty="0" err="1" smtClean="0"/>
              <a:t>επιμέρων</a:t>
            </a:r>
            <a:r>
              <a:rPr lang="el-GR" i="0" baseline="0" dirty="0" smtClean="0"/>
              <a:t> διεργασιών πραγμάτωσης της κίνησης. Δηλαδή παρέχουμε χρόνους για τα 4 βήματα του αλγορίθμου : Αφαίρεση σημείων, υπολογισμός νέων σημείων, </a:t>
            </a:r>
            <a:r>
              <a:rPr lang="el-GR" i="0" baseline="0" dirty="0" err="1" smtClean="0"/>
              <a:t>τριγωνοποίηση</a:t>
            </a:r>
            <a:r>
              <a:rPr lang="el-GR" i="0" baseline="0" dirty="0" smtClean="0"/>
              <a:t> νέων σημείων και υπολογισμός </a:t>
            </a:r>
            <a:r>
              <a:rPr lang="en-US" i="0" baseline="0" dirty="0" smtClean="0"/>
              <a:t>normal </a:t>
            </a:r>
            <a:r>
              <a:rPr lang="el-GR" i="0" baseline="0" dirty="0" smtClean="0"/>
              <a:t>διανυσμάτων της κατασκευασμένης επιφάνειας.</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64</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endParaRPr lang="el-GR" i="0" baseline="0"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65</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i="0" baseline="0" dirty="0" smtClean="0"/>
              <a:t>Στην συνέχεια παρέχουμε ακολουθίες εικόνων από διάφορες κινήσεις κάποιων από τα δοθέντα μοντέλα.</a:t>
            </a:r>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66</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Τέλος,</a:t>
            </a:r>
            <a:r>
              <a:rPr lang="el-GR" baseline="0" dirty="0" smtClean="0"/>
              <a:t> θα μιλήσουμε για κάποιες ιδέες βελτίωσης της υπάρχουσας εργασίας που μπορούμε να υλοποιήσουμε στο μέλλον…</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71</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l-GR" baseline="0" dirty="0" smtClean="0"/>
              <a:t>Οι μέθοδοι ‘Ανοιγμάτων’ και ‘Κέντρων’ λόγω της απλότητας τους δεν μπορούν να δεχτούν και πολλές βελτιώσεις. Αντιθέτως,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υπάρχουν</a:t>
            </a:r>
            <a:r>
              <a:rPr lang="el-GR" baseline="0" dirty="0" smtClean="0"/>
              <a:t> πολλοί τρόποι για να επεκτείνουμε την τωρινή δουλεία στο κομμάτι της σκελετοποίησης με βάση τον ‘Κύριο Άξονα’.</a:t>
            </a:r>
          </a:p>
          <a:p>
            <a:endParaRPr lang="el-GR" baseline="0" dirty="0" smtClean="0"/>
          </a:p>
          <a:p>
            <a:r>
              <a:rPr lang="el-GR" baseline="0" dirty="0" smtClean="0"/>
              <a:t>Αρχικά, με την χρήση των προβολών των ‘κέντρων των ανοιγμάτων’ πάνω στον κύριο άξονα δεν αποφεύγεται η δημιουργία σκελετικών ευθυγράμμων τμημάτων που τέμνουν την επιφάνεια του αντικειμένου. Άρα θα ήταν καλύτερο να βρεθούν σημεία τα οποία αποφεύγουν αυτό το πρόβλημα και η απόσταση τους από τα ‘κέντρων των ανοιγμάτων’  είναι η μικρότερη.</a:t>
            </a:r>
          </a:p>
          <a:p>
            <a:endParaRPr lang="el-GR" baseline="0" dirty="0" smtClean="0"/>
          </a:p>
          <a:p>
            <a:r>
              <a:rPr lang="el-GR" baseline="0" dirty="0" smtClean="0"/>
              <a:t>Αρχικά, αντί της χρήσης των προβολών των ‘κέντρων των ανοιγμάτων’ πάνω στον κύριο άξονα θα ήταν καλύτερο να χρησιμοποιήσουμε </a:t>
            </a:r>
          </a:p>
          <a:p>
            <a:r>
              <a:rPr lang="el-GR" baseline="0" dirty="0" smtClean="0"/>
              <a:t>τα σημεία με την μικρότερη απόσταση από αυτά όπου το διάνυσμα που φτιάχνεται δεν τέμνεται από την επιφάνεια του τμήματος. </a:t>
            </a:r>
          </a:p>
          <a:p>
            <a:endParaRPr lang="el-GR" baseline="0" dirty="0" smtClean="0"/>
          </a:p>
          <a:p>
            <a:r>
              <a:rPr lang="el-GR" baseline="0" dirty="0" smtClean="0"/>
              <a:t>Επίσης, θα ήταν καλό να βρούμε συναρτήσεις που ομαδοποιούν με πιο ποιοτικά χαρακτηριστικά τα </a:t>
            </a:r>
            <a:r>
              <a:rPr lang="en-US" baseline="0" dirty="0" smtClean="0"/>
              <a:t>‘</a:t>
            </a:r>
            <a:r>
              <a:rPr lang="el-GR" baseline="0" dirty="0" smtClean="0"/>
              <a:t>Κέντρα των ανοιγμάτων</a:t>
            </a:r>
            <a:r>
              <a:rPr lang="en-US" baseline="0" dirty="0" smtClean="0"/>
              <a:t>’</a:t>
            </a:r>
            <a:r>
              <a:rPr lang="el-GR" baseline="0" dirty="0" smtClean="0"/>
              <a:t> του μοντέλου.</a:t>
            </a:r>
          </a:p>
          <a:p>
            <a:endParaRPr lang="el-GR" baseline="0" dirty="0" smtClean="0"/>
          </a:p>
          <a:p>
            <a:r>
              <a:rPr lang="el-GR" baseline="0" dirty="0" smtClean="0"/>
              <a:t>Τέλος, μία σκέψη είναι η αλλαγή της μεθόδους τοπικής ευθυγράμμισης των κύριων αξόνων με την χρήση μιας μεθόδους βελτιστοποίησης που θα προσεγγίζει με μεγαλύτερη ακρίβεια τον τέλειο προσανατολισμό των αξόνων αυτών.</a:t>
            </a:r>
          </a:p>
          <a:p>
            <a:endParaRPr lang="el-GR" baseline="0" dirty="0" smtClean="0"/>
          </a:p>
          <a:p>
            <a:r>
              <a:rPr lang="el-GR" baseline="0" dirty="0" smtClean="0"/>
              <a:t>Υπάρχει πολλή δουλειά που πρέπει να γίνει στο τομέα κατασκευής του </a:t>
            </a:r>
            <a:r>
              <a:rPr lang="en-US" baseline="0" dirty="0" smtClean="0"/>
              <a:t>patch.</a:t>
            </a:r>
            <a:endParaRPr lang="el-GR" baseline="0" dirty="0" smtClean="0"/>
          </a:p>
          <a:p>
            <a:endParaRPr lang="el-GR" baseline="0" dirty="0" smtClean="0"/>
          </a:p>
          <a:p>
            <a:r>
              <a:rPr lang="el-GR" baseline="0" dirty="0" smtClean="0"/>
              <a:t>Πρώτα από όλα πρέπει να αντιμετωπίσουμε το πρόβλημα απόδοσης της μεθόδου μας. Έχουμε σκεφτεί 2 τρόπους:</a:t>
            </a:r>
          </a:p>
          <a:p>
            <a:r>
              <a:rPr lang="el-GR" baseline="0" dirty="0" smtClean="0"/>
              <a:t>1) Μπορούμε να ταξινομήσουμε τα </a:t>
            </a:r>
            <a:r>
              <a:rPr lang="el-GR" sz="1200" dirty="0" smtClean="0">
                <a:latin typeface="Calibri" pitchFamily="34" charset="0"/>
              </a:rPr>
              <a:t>σύνολα σημείων '</a:t>
            </a:r>
            <a:r>
              <a:rPr lang="el-GR" sz="1200" dirty="0" err="1" smtClean="0">
                <a:latin typeface="Calibri" pitchFamily="34" charset="0"/>
              </a:rPr>
              <a:t>end</a:t>
            </a:r>
            <a:r>
              <a:rPr lang="el-GR" sz="1200" dirty="0" smtClean="0">
                <a:latin typeface="Calibri" pitchFamily="34" charset="0"/>
              </a:rPr>
              <a:t>' και ‘</a:t>
            </a:r>
            <a:r>
              <a:rPr lang="el-GR" sz="1200" dirty="0" err="1" smtClean="0">
                <a:latin typeface="Calibri" pitchFamily="34" charset="0"/>
              </a:rPr>
              <a:t>middle</a:t>
            </a:r>
            <a:r>
              <a:rPr lang="el-GR" sz="1200" dirty="0" smtClean="0">
                <a:latin typeface="Calibri" pitchFamily="34" charset="0"/>
              </a:rPr>
              <a:t>’,</a:t>
            </a:r>
            <a:r>
              <a:rPr lang="el-GR" sz="1200" baseline="0" dirty="0" smtClean="0">
                <a:latin typeface="Calibri" pitchFamily="34" charset="0"/>
              </a:rPr>
              <a:t> ώστε να αποφύγουμε το </a:t>
            </a:r>
            <a:r>
              <a:rPr lang="en-US" sz="1200" baseline="0" dirty="0" smtClean="0">
                <a:latin typeface="Calibri" pitchFamily="34" charset="0"/>
              </a:rPr>
              <a:t>O(n^3) </a:t>
            </a:r>
            <a:r>
              <a:rPr lang="el-GR" sz="1200" baseline="0" dirty="0" smtClean="0">
                <a:latin typeface="Calibri" pitchFamily="34" charset="0"/>
              </a:rPr>
              <a:t>στην εύρεση νέων σημείων.</a:t>
            </a:r>
            <a:endParaRPr lang="el-GR" baseline="0" dirty="0" smtClean="0"/>
          </a:p>
          <a:p>
            <a:r>
              <a:rPr lang="el-GR" baseline="0" dirty="0" smtClean="0"/>
              <a:t>2) Χρησιμοποίηση της βιβλιοθήκης </a:t>
            </a:r>
            <a:r>
              <a:rPr lang="en-US" baseline="0" dirty="0" smtClean="0"/>
              <a:t>CGAL </a:t>
            </a:r>
            <a:r>
              <a:rPr lang="el-GR" baseline="0" dirty="0" smtClean="0"/>
              <a:t>για την </a:t>
            </a:r>
            <a:r>
              <a:rPr lang="el-GR" baseline="0" dirty="0" err="1" smtClean="0"/>
              <a:t>τριγωνοποίηση</a:t>
            </a:r>
            <a:r>
              <a:rPr lang="el-GR" baseline="0" dirty="0" smtClean="0"/>
              <a:t> των σημείων για την αποφυγή των χρόνων </a:t>
            </a:r>
            <a:r>
              <a:rPr lang="en-US" baseline="0" dirty="0" smtClean="0"/>
              <a:t>read/write </a:t>
            </a:r>
            <a:r>
              <a:rPr lang="el-GR" baseline="0" dirty="0" smtClean="0"/>
              <a:t>με </a:t>
            </a:r>
          </a:p>
          <a:p>
            <a:r>
              <a:rPr lang="el-GR" baseline="0" dirty="0" smtClean="0"/>
              <a:t>    τα αρχεία εισόδου/εξόδου της μεθόδου </a:t>
            </a:r>
            <a:r>
              <a:rPr lang="en-US" baseline="0" dirty="0" smtClean="0"/>
              <a:t>Tight </a:t>
            </a:r>
            <a:r>
              <a:rPr lang="en-US" baseline="0" dirty="0" err="1" smtClean="0"/>
              <a:t>Cocone</a:t>
            </a:r>
            <a:r>
              <a:rPr lang="el-GR" baseline="0" dirty="0" smtClean="0"/>
              <a:t>.</a:t>
            </a:r>
          </a:p>
          <a:p>
            <a:endParaRPr lang="el-GR" baseline="0" dirty="0" smtClean="0"/>
          </a:p>
          <a:p>
            <a:r>
              <a:rPr lang="el-GR" baseline="0" dirty="0" smtClean="0"/>
              <a:t>Τέλος, με την χρήση μιας μεθόδου εξομάλυνσης επιφάνειας θα μπορούσαμε να αφαιρούσαμε τον θόρυβο (δηλαδή κάποια ‘κακά’ σημεία) που δημιουργούνται από τα προηγούμενα στάδια της μεθόδου, με χαμηλό κόστος εκτέλεσης.</a:t>
            </a:r>
          </a:p>
          <a:p>
            <a:r>
              <a:rPr lang="el-GR" baseline="0" dirty="0" smtClean="0"/>
              <a:t>    </a:t>
            </a:r>
            <a:endParaRPr lang="en-US" baseline="0" dirty="0" smtClean="0"/>
          </a:p>
          <a:p>
            <a:endParaRPr lang="en-US" baseline="0" dirty="0" smtClean="0"/>
          </a:p>
          <a:p>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72</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73</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l-GR" dirty="0" smtClean="0"/>
              <a:t>Σε</a:t>
            </a:r>
            <a:r>
              <a:rPr lang="el-GR" baseline="0" dirty="0" smtClean="0"/>
              <a:t> αυτό το σημείο θα επικεντρωθούμε στο πως μπορούμε να κατασκευάσουμε σκελετούς μέσα στο μοντέλο που θέλουμε να κινήσουμε…</a:t>
            </a:r>
            <a:endParaRPr lang="el-GR" dirty="0"/>
          </a:p>
        </p:txBody>
      </p:sp>
      <p:sp>
        <p:nvSpPr>
          <p:cNvPr id="4" name="Rectangle 3"/>
          <p:cNvSpPr>
            <a:spLocks noGrp="1"/>
          </p:cNvSpPr>
          <p:nvPr>
            <p:ph type="sldNum" sz="quarter" idx="10"/>
          </p:nvPr>
        </p:nvSpPr>
        <p:spPr/>
        <p:txBody>
          <a:bodyPr/>
          <a:lstStyle>
            <a:extLst/>
          </a:lstStyle>
          <a:p>
            <a:fld id="{CA5D3BF3-D352-46FC-8343-31F56E6730EA}"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b="1" i="0" dirty="0" smtClean="0"/>
              <a:t>Σκελετός </a:t>
            </a:r>
            <a:r>
              <a:rPr lang="el-GR" dirty="0" smtClean="0"/>
              <a:t>είναι ένα μικρότερης διάστασης αντικείμενο το οποίο αναπαριστά ουσιωδώς το σχήμα του μοντέλου,</a:t>
            </a:r>
            <a:r>
              <a:rPr lang="el-GR" baseline="0" dirty="0" smtClean="0"/>
              <a:t> σύμφωνα με την ανθρώπινη οπτική αντίληψη. Αντίστοιχα, </a:t>
            </a:r>
            <a:r>
              <a:rPr lang="el-GR" b="1" i="0" dirty="0" err="1" smtClean="0"/>
              <a:t>Σκελετοποίηση</a:t>
            </a:r>
            <a:r>
              <a:rPr lang="el-GR" b="1" i="0" dirty="0" smtClean="0"/>
              <a:t> </a:t>
            </a:r>
            <a:r>
              <a:rPr lang="el-GR" dirty="0" smtClean="0"/>
              <a:t>είναι η διαδικασία εξαγωγής σκελετού.</a:t>
            </a:r>
          </a:p>
          <a:p>
            <a:endParaRPr lang="el-GR" dirty="0" smtClean="0"/>
          </a:p>
          <a:p>
            <a:r>
              <a:rPr lang="el-GR" dirty="0" smtClean="0"/>
              <a:t>Το μεγάλο πλεονέκτημα της σκελετικής αναπαράστασης</a:t>
            </a:r>
            <a:r>
              <a:rPr lang="el-GR" baseline="0" dirty="0" smtClean="0"/>
              <a:t> είναι ότι λόγω της απλούστερης δομής του από το πρωτότυπο μοντέλο πολλές λειτουργίες μπορούν να εκτελεστούν πιο αποτελεσματικά και γρήγορα στο σκελετό παρά σε όλο το μοντέλο. Τέτοιες λειτουργίες είναι:</a:t>
            </a:r>
          </a:p>
          <a:p>
            <a:r>
              <a:rPr lang="el-GR" baseline="0" dirty="0" smtClean="0"/>
              <a:t>1) Αναγνώριση σχήματος</a:t>
            </a:r>
          </a:p>
          <a:p>
            <a:r>
              <a:rPr lang="el-GR" baseline="0" dirty="0" smtClean="0"/>
              <a:t>2) Κατάτμηση σχήματος</a:t>
            </a:r>
          </a:p>
          <a:p>
            <a:endParaRPr lang="el-GR" baseline="0" dirty="0" smtClean="0"/>
          </a:p>
          <a:p>
            <a:r>
              <a:rPr lang="el-GR" baseline="0" dirty="0" smtClean="0"/>
              <a:t>Η σκελετική αναπαράσταση είναι χρήσιμη σε πολλές εφαρμογές όπως: </a:t>
            </a:r>
          </a:p>
          <a:p>
            <a:r>
              <a:rPr lang="el-GR" baseline="0" dirty="0" smtClean="0"/>
              <a:t>1) Ταίριασμα σχήματος – </a:t>
            </a:r>
            <a:r>
              <a:rPr lang="en-US" baseline="0" dirty="0" smtClean="0"/>
              <a:t>Shape matching</a:t>
            </a:r>
            <a:endParaRPr lang="el-GR" baseline="0" dirty="0" smtClean="0"/>
          </a:p>
          <a:p>
            <a:r>
              <a:rPr lang="el-GR" baseline="0" dirty="0" smtClean="0"/>
              <a:t>2) Κινηματική</a:t>
            </a:r>
            <a:r>
              <a:rPr lang="en-US" baseline="0" dirty="0" smtClean="0"/>
              <a:t> - Animation</a:t>
            </a:r>
            <a:endParaRPr lang="el-GR" baseline="0" dirty="0" smtClean="0"/>
          </a:p>
          <a:p>
            <a:r>
              <a:rPr lang="el-GR" baseline="0" dirty="0" smtClean="0"/>
              <a:t>3) Ανάστροφη μηχανική</a:t>
            </a:r>
            <a:r>
              <a:rPr lang="en-US" baseline="0" dirty="0" smtClean="0"/>
              <a:t> – Reverse Engineering</a:t>
            </a:r>
          </a:p>
          <a:p>
            <a:r>
              <a:rPr lang="en-US" baseline="0" dirty="0" smtClean="0"/>
              <a:t>4) </a:t>
            </a:r>
            <a:r>
              <a:rPr lang="el-GR" baseline="0" dirty="0" smtClean="0"/>
              <a:t>και άλλες…</a:t>
            </a:r>
          </a:p>
          <a:p>
            <a:endParaRPr lang="el-GR" dirty="0" smtClean="0"/>
          </a:p>
          <a:p>
            <a:r>
              <a:rPr lang="el-GR" dirty="0" smtClean="0"/>
              <a:t>Οι μέθοδοι </a:t>
            </a:r>
            <a:r>
              <a:rPr lang="el-GR" dirty="0" err="1" smtClean="0"/>
              <a:t>σκελετοποίησης</a:t>
            </a:r>
            <a:r>
              <a:rPr lang="el-GR" dirty="0" smtClean="0"/>
              <a:t> </a:t>
            </a:r>
            <a:r>
              <a:rPr lang="el-GR" dirty="0" err="1" smtClean="0"/>
              <a:t>τμηματοποιημένων</a:t>
            </a:r>
            <a:r>
              <a:rPr lang="el-GR" dirty="0" smtClean="0"/>
              <a:t> μοντέλων</a:t>
            </a:r>
            <a:r>
              <a:rPr lang="el-GR" baseline="0" dirty="0" smtClean="0"/>
              <a:t> κατασκευάζουν ικανοποιητικούς σκελετούς  ως προς την εμφάνιση από τα τοπικά σκελετικά τμήματα ( </a:t>
            </a:r>
            <a:r>
              <a:rPr lang="el-GR" b="1" baseline="0" dirty="0" smtClean="0"/>
              <a:t>οστό</a:t>
            </a:r>
            <a:r>
              <a:rPr lang="el-GR" baseline="0" dirty="0" smtClean="0"/>
              <a:t> - </a:t>
            </a:r>
            <a:r>
              <a:rPr lang="en-US" b="1" baseline="0" dirty="0" smtClean="0"/>
              <a:t>bone</a:t>
            </a:r>
            <a:r>
              <a:rPr lang="el-GR" baseline="0" dirty="0" smtClean="0"/>
              <a:t>)</a:t>
            </a:r>
            <a:r>
              <a:rPr lang="en-US" baseline="0" dirty="0" smtClean="0"/>
              <a:t> </a:t>
            </a:r>
            <a:r>
              <a:rPr lang="el-GR" baseline="0" dirty="0" smtClean="0"/>
              <a:t>κάθε κομματιού και από τα κέντρα των σημείων ( </a:t>
            </a:r>
            <a:r>
              <a:rPr lang="el-GR" b="1" baseline="0" dirty="0" err="1" smtClean="0"/>
              <a:t>αρθρωση</a:t>
            </a:r>
            <a:r>
              <a:rPr lang="el-GR" baseline="0" dirty="0" smtClean="0"/>
              <a:t> - </a:t>
            </a:r>
            <a:r>
              <a:rPr lang="en-US" b="1" baseline="0" dirty="0" smtClean="0"/>
              <a:t>joint</a:t>
            </a:r>
            <a:r>
              <a:rPr lang="el-GR" baseline="0" dirty="0" smtClean="0"/>
              <a:t>) όπου τα συνδεδεμένα τμήματα ενώνονται ώστε να σχηματίσουν ένα καθολικό σκελετό.</a:t>
            </a:r>
            <a:endParaRPr lang="el-GR" dirty="0" smtClean="0"/>
          </a:p>
          <a:p>
            <a:endParaRPr lang="el-GR" dirty="0" smtClean="0"/>
          </a:p>
          <a:p>
            <a:r>
              <a:rPr lang="el-GR" dirty="0" smtClean="0"/>
              <a:t>Για να είναι δυνατή η </a:t>
            </a:r>
            <a:r>
              <a:rPr lang="el-GR" dirty="0" err="1" smtClean="0"/>
              <a:t>Σκελετοποίηση</a:t>
            </a:r>
            <a:r>
              <a:rPr lang="el-GR" baseline="0" dirty="0" smtClean="0"/>
              <a:t> με τους προτεινόμενους μεθόδους, τα μέρη των μοντέλων μας πρέπει να πληρούν κάποιους περιορισμούς </a:t>
            </a:r>
            <a:endParaRPr lang="en-US" baseline="0" dirty="0" smtClean="0"/>
          </a:p>
          <a:p>
            <a:pPr marL="228600" indent="-228600">
              <a:buAutoNum type="arabicParenR"/>
            </a:pPr>
            <a:r>
              <a:rPr lang="el-GR" baseline="0" dirty="0" smtClean="0"/>
              <a:t>Πρέπει να βρίσκονται σε στερεή μορφή και να ανήκουν στην κατηγορία πολυέδρων </a:t>
            </a:r>
            <a:r>
              <a:rPr lang="en-US" baseline="0" dirty="0" smtClean="0"/>
              <a:t>star-shaped</a:t>
            </a:r>
            <a:r>
              <a:rPr lang="el-GR" baseline="0" dirty="0" smtClean="0"/>
              <a:t>:</a:t>
            </a:r>
          </a:p>
          <a:p>
            <a:pPr marL="228600" indent="-228600">
              <a:buNone/>
            </a:pPr>
            <a:r>
              <a:rPr lang="el-GR" baseline="0" dirty="0" smtClean="0"/>
              <a:t>	</a:t>
            </a:r>
            <a:r>
              <a:rPr lang="en-US" baseline="0" dirty="0" smtClean="0"/>
              <a:t>Star-shaped </a:t>
            </a:r>
            <a:r>
              <a:rPr lang="el-GR" baseline="0" dirty="0" smtClean="0"/>
              <a:t>είναι όλα τα κυρτά αλλά όχι όλα τα μη κυρτά πολύεδρα και είναι τα σχήματα τα οποία υπάρχουν σημεία είναι εμφανή από όλα  τα σημεία του πολυέδρου.</a:t>
            </a:r>
          </a:p>
          <a:p>
            <a:pPr marL="228600" indent="-228600">
              <a:buNone/>
            </a:pPr>
            <a:r>
              <a:rPr lang="el-GR" dirty="0" smtClean="0"/>
              <a:t>2) Τα</a:t>
            </a:r>
            <a:r>
              <a:rPr lang="el-GR" baseline="0" dirty="0" smtClean="0"/>
              <a:t> σημεία των αντικειμένων πρέπει να βρίσκονται πάνω σε κάποια άγνωστη επιφάνεια. Δηλαδή να μην υπάρχουν σημεία ας πούμε στο εσωτερικό του αντικειμένου…</a:t>
            </a:r>
          </a:p>
          <a:p>
            <a:pPr marL="228600" indent="-228600">
              <a:buNone/>
            </a:pPr>
            <a:r>
              <a:rPr lang="el-GR" baseline="0" dirty="0" smtClean="0"/>
              <a:t>3)  Είναι απαραίτητη η πληροφορία δενδρικής ιεραρχίας των μερών του μοντέλου… </a:t>
            </a:r>
            <a:endParaRPr lang="el-GR" dirty="0" smtClean="0"/>
          </a:p>
          <a:p>
            <a:endParaRPr lang="el-GR" dirty="0" smtClean="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dirty="0" smtClean="0"/>
              <a:t>Μελετήσαμε 3 διαφορετικούς αλγορίθμους </a:t>
            </a:r>
            <a:r>
              <a:rPr lang="el-GR" dirty="0" err="1" smtClean="0"/>
              <a:t>σκελετοποίσης</a:t>
            </a:r>
            <a:r>
              <a:rPr lang="el-GR" dirty="0" smtClean="0"/>
              <a:t> των </a:t>
            </a:r>
            <a:r>
              <a:rPr lang="el-GR" dirty="0" err="1" smtClean="0"/>
              <a:t>επιμέρων</a:t>
            </a:r>
            <a:r>
              <a:rPr lang="el-GR" dirty="0" smtClean="0"/>
              <a:t> τμημάτων. Οι μέθοδοι αυτοί είναι </a:t>
            </a:r>
          </a:p>
          <a:p>
            <a:pPr marL="0" marR="0" lvl="1" indent="0" algn="l" defTabSz="914400" rtl="0" eaLnBrk="1" fontAlgn="auto" latinLnBrk="0" hangingPunct="1">
              <a:lnSpc>
                <a:spcPct val="100000"/>
              </a:lnSpc>
              <a:spcBef>
                <a:spcPts val="0"/>
              </a:spcBef>
              <a:spcAft>
                <a:spcPts val="0"/>
              </a:spcAft>
              <a:buClrTx/>
              <a:buSzTx/>
              <a:buFontTx/>
              <a:buNone/>
              <a:tabLst/>
              <a:defRPr/>
            </a:pPr>
            <a:r>
              <a:rPr lang="el-GR" dirty="0" smtClean="0"/>
              <a:t>1)</a:t>
            </a:r>
            <a:r>
              <a:rPr lang="en-US" sz="2400" dirty="0" smtClean="0"/>
              <a:t> Opening – </a:t>
            </a:r>
            <a:r>
              <a:rPr lang="el-GR" sz="2400" dirty="0" smtClean="0"/>
              <a:t>Ανοιγμάτων</a:t>
            </a:r>
          </a:p>
          <a:p>
            <a:pPr marL="0" marR="0" lvl="1" indent="0" algn="l" defTabSz="914400" rtl="0" eaLnBrk="1" fontAlgn="auto" latinLnBrk="0" hangingPunct="1">
              <a:lnSpc>
                <a:spcPct val="100000"/>
              </a:lnSpc>
              <a:spcBef>
                <a:spcPts val="0"/>
              </a:spcBef>
              <a:spcAft>
                <a:spcPts val="0"/>
              </a:spcAft>
              <a:buClrTx/>
              <a:buSzTx/>
              <a:buFontTx/>
              <a:buNone/>
              <a:tabLst/>
              <a:defRPr/>
            </a:pPr>
            <a:r>
              <a:rPr lang="el-GR" dirty="0" smtClean="0"/>
              <a:t>2) </a:t>
            </a:r>
            <a:r>
              <a:rPr lang="en-US" sz="2400" dirty="0" smtClean="0"/>
              <a:t>Centroid – </a:t>
            </a:r>
            <a:r>
              <a:rPr lang="el-GR" sz="2400" dirty="0" smtClean="0"/>
              <a:t>Κέντρων</a:t>
            </a:r>
          </a:p>
          <a:p>
            <a:pPr marL="0" marR="0" lvl="1" indent="0" algn="l" defTabSz="914400" rtl="0" eaLnBrk="1" fontAlgn="auto" latinLnBrk="0" hangingPunct="1">
              <a:lnSpc>
                <a:spcPct val="100000"/>
              </a:lnSpc>
              <a:spcBef>
                <a:spcPts val="0"/>
              </a:spcBef>
              <a:spcAft>
                <a:spcPts val="0"/>
              </a:spcAft>
              <a:buClrTx/>
              <a:buSzTx/>
              <a:buFontTx/>
              <a:buNone/>
              <a:tabLst/>
              <a:defRPr/>
            </a:pPr>
            <a:r>
              <a:rPr lang="el-GR" dirty="0" smtClean="0"/>
              <a:t>3) </a:t>
            </a:r>
            <a:r>
              <a:rPr lang="en-US" sz="2400" dirty="0" smtClean="0"/>
              <a:t>Principal Axis – </a:t>
            </a:r>
            <a:r>
              <a:rPr lang="el-GR" sz="2400" dirty="0" smtClean="0"/>
              <a:t>Κύριο άξονα</a:t>
            </a:r>
          </a:p>
          <a:p>
            <a:pPr marL="0" marR="0" lvl="1" indent="0" algn="l" defTabSz="914400" rtl="0" eaLnBrk="1" fontAlgn="auto" latinLnBrk="0" hangingPunct="1">
              <a:lnSpc>
                <a:spcPct val="100000"/>
              </a:lnSpc>
              <a:spcBef>
                <a:spcPts val="0"/>
              </a:spcBef>
              <a:spcAft>
                <a:spcPts val="0"/>
              </a:spcAft>
              <a:buClrTx/>
              <a:buSzTx/>
              <a:buFontTx/>
              <a:buNone/>
              <a:tabLst/>
              <a:defRPr/>
            </a:pPr>
            <a:endParaRPr lang="el-GR"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l-GR" sz="2400" dirty="0" smtClean="0"/>
              <a:t>Τέλος,</a:t>
            </a:r>
            <a:r>
              <a:rPr lang="el-GR" sz="2400" baseline="0" dirty="0" smtClean="0"/>
              <a:t> τροποποιήσαμε και επεκτείναμε τις μεθόδους 2 και 3 με στόχο την ποιοτική αναβάθμιση του εξαγόμενου σκελετού</a:t>
            </a:r>
            <a:endParaRPr lang="el-GR" sz="2400" dirty="0" smtClean="0"/>
          </a:p>
          <a:p>
            <a:endParaRPr lang="el-GR" dirty="0" smtClean="0"/>
          </a:p>
          <a:p>
            <a:r>
              <a:rPr lang="el-GR" dirty="0" smtClean="0"/>
              <a:t>Πλεονεκτήματα:</a:t>
            </a:r>
          </a:p>
          <a:p>
            <a:endParaRPr lang="el-GR" dirty="0" smtClean="0"/>
          </a:p>
          <a:p>
            <a:r>
              <a:rPr lang="el-GR" dirty="0" smtClean="0"/>
              <a:t>1) Ο παραγόμενος</a:t>
            </a:r>
            <a:r>
              <a:rPr lang="el-GR" baseline="0" dirty="0" smtClean="0"/>
              <a:t> σκελετός παραμένει α</a:t>
            </a:r>
            <a:r>
              <a:rPr lang="el-GR" dirty="0" smtClean="0"/>
              <a:t>ναλλοίωτος</a:t>
            </a:r>
            <a:r>
              <a:rPr lang="el-GR" baseline="0" dirty="0" smtClean="0"/>
              <a:t>  κάτω από οποιαδήποτε μετασχηματισμό (μετακίνηση, περιστροφή, κλιμάκωση), θόρυβο στις κορυφές του μοντέλου και διάφορες παραμορφώσεις τμημάτων του.</a:t>
            </a:r>
          </a:p>
          <a:p>
            <a:endParaRPr lang="el-GR" dirty="0" smtClean="0"/>
          </a:p>
          <a:p>
            <a:r>
              <a:rPr lang="el-GR" dirty="0" smtClean="0"/>
              <a:t>2) Δεν απαιτείται καμία προ-επεξεργασία ή επεξεργασία μετά την εξαγωγή του σκελετού</a:t>
            </a:r>
            <a:r>
              <a:rPr lang="el-GR" baseline="0" dirty="0" smtClean="0"/>
              <a:t> όπως χρειάζεται σε άλλες μεθόδους.</a:t>
            </a:r>
          </a:p>
          <a:p>
            <a:endParaRPr lang="el-GR" baseline="0" dirty="0" smtClean="0"/>
          </a:p>
          <a:p>
            <a:r>
              <a:rPr lang="el-GR" baseline="0" dirty="0" smtClean="0"/>
              <a:t>3) Οι μέθοδοι αυτοί δεν εξαρτώνται από το μέγεθος και την δομή του αντικειμένου</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Άνοιγμα</a:t>
            </a:r>
            <a:r>
              <a:rPr lang="el-GR" baseline="0" dirty="0" smtClean="0"/>
              <a:t> εννοούμαι τα κοινά σημεία 2 γειτονικών τμημάτων. Δηλαδή τα σημεία όπου συνδέονται. Το κέντρο αυτών των σημείων αποτελεί και το κέντρο του Ανοίγματος. </a:t>
            </a:r>
          </a:p>
          <a:p>
            <a:endParaRPr lang="el-GR" baseline="0" dirty="0" smtClean="0"/>
          </a:p>
          <a:p>
            <a:r>
              <a:rPr lang="el-GR" baseline="0" dirty="0" smtClean="0"/>
              <a:t>Η πιο απλή τεχνική </a:t>
            </a:r>
            <a:r>
              <a:rPr lang="el-GR" baseline="0" dirty="0" err="1" smtClean="0"/>
              <a:t>σκελετοποίησης</a:t>
            </a:r>
            <a:r>
              <a:rPr lang="el-GR" baseline="0" dirty="0" smtClean="0"/>
              <a:t> είναι η ένωση των ΚΑ.</a:t>
            </a:r>
          </a:p>
          <a:p>
            <a:endParaRPr lang="el-GR" baseline="0" dirty="0" smtClean="0"/>
          </a:p>
          <a:p>
            <a:r>
              <a:rPr lang="el-GR" baseline="0" dirty="0" smtClean="0"/>
              <a:t>Η μέθοδος είναι ταχύτατη αφού εξαρτάται μόνο από τον αριθμό των τμημάτων του μοντέλου.</a:t>
            </a:r>
          </a:p>
          <a:p>
            <a:endParaRPr lang="el-GR" baseline="0" dirty="0" smtClean="0"/>
          </a:p>
          <a:p>
            <a:r>
              <a:rPr lang="el-GR" baseline="0" dirty="0" smtClean="0"/>
              <a:t>Αντιθέτως, η μέθοδος αυτή παράγει σκελετικά </a:t>
            </a:r>
            <a:r>
              <a:rPr lang="el-GR" baseline="0" dirty="0" err="1" smtClean="0"/>
              <a:t>ευθ</a:t>
            </a:r>
            <a:r>
              <a:rPr lang="el-GR" baseline="0" dirty="0" smtClean="0"/>
              <a:t>. τμήματα τα οποία κατά μεγάλη πιθανότητα  θα τέμνουν τα όρια του τμήματος μοντέλου. Όσο μικραίνει η κυρτότητα του αντικειμένου τόσο τα σκελετικά αποτελέσματα γίνονται χειρότερα που σημαίνει ότι δεν μπορούν να αναπαραστήσουν το σχήμα του αντικειμένου.</a:t>
            </a:r>
          </a:p>
          <a:p>
            <a:endParaRPr lang="el-GR" baseline="0" dirty="0" smtClean="0"/>
          </a:p>
          <a:p>
            <a:r>
              <a:rPr lang="el-GR" baseline="0" dirty="0" smtClean="0"/>
              <a:t>Α) Αλγόριθμος : Αρχίζοντας  από την ρίζα…</a:t>
            </a:r>
          </a:p>
          <a:p>
            <a:r>
              <a:rPr lang="el-GR" baseline="0" dirty="0" smtClean="0"/>
              <a:t>Β) Ανακριβής αναπαράσταση σκελετού</a:t>
            </a:r>
            <a:endParaRPr lang="el-GR" dirty="0"/>
          </a:p>
        </p:txBody>
      </p:sp>
      <p:sp>
        <p:nvSpPr>
          <p:cNvPr id="4" name="3 - Θέση αριθμού διαφάνειας"/>
          <p:cNvSpPr>
            <a:spLocks noGrp="1"/>
          </p:cNvSpPr>
          <p:nvPr>
            <p:ph type="sldNum" sz="quarter" idx="10"/>
          </p:nvPr>
        </p:nvSpPr>
        <p:spPr/>
        <p:txBody>
          <a:bodyPr/>
          <a:lstStyle/>
          <a:p>
            <a:fld id="{CA5D3BF3-D352-46FC-8343-31F56E6730EA}"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el-G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l-GR" smtClean="0"/>
              <a:t>Κάντε κλικ για να επεξεργαστείτε τον υπότιτλο του υποδείγματος</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el-GR" sz="2000">
                <a:solidFill>
                  <a:srgbClr val="FFFFFF"/>
                </a:solidFill>
              </a:defRPr>
            </a:lvl1pPr>
            <a:extLst/>
          </a:lstStyle>
          <a:p>
            <a:pPr algn="ctr"/>
            <a:fld id="{047E157E-8DCB-4F70-A0AF-5EB586A91DD4}" type="datetime1">
              <a:rPr kumimoji="0" lang="el-GR">
                <a:solidFill>
                  <a:srgbClr val="FFFFFF"/>
                </a:solidFill>
              </a:rPr>
              <a:pPr algn="ctr"/>
              <a:t>23/7/2008</a:t>
            </a:fld>
            <a:endParaRPr kumimoji="0" lang="el-GR"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el-GR">
                <a:solidFill>
                  <a:schemeClr val="tx2"/>
                </a:solidFill>
              </a:defRPr>
            </a:lvl1pPr>
            <a:extLst/>
          </a:lstStyle>
          <a:p>
            <a:pPr algn="r"/>
            <a:endParaRPr kumimoji="0" lang="el-GR">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el-GR">
                <a:solidFill>
                  <a:schemeClr val="tx2"/>
                </a:solidFill>
              </a:defRPr>
            </a:lvl1pPr>
            <a:extLst/>
          </a:lstStyle>
          <a:p>
            <a:fld id="{8F82E0A0-C266-4798-8C8F-B9F91E9DA37E}" type="slidenum">
              <a:rPr kumimoji="0" lang="el-GR">
                <a:solidFill>
                  <a:schemeClr val="tx2"/>
                </a:solidFill>
              </a:rPr>
              <a:pPr/>
              <a:t>‹#›</a:t>
            </a:fld>
            <a:endParaRPr kumimoji="0" lang="el-GR">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el-GR" cap="all" baseline="0"/>
            </a:lvl1pPr>
            <a:extLst/>
          </a:lstStyle>
          <a:p>
            <a:pPr eaLnBrk="1" latinLnBrk="0" hangingPunct="1"/>
            <a:r>
              <a:rPr lang="el-GR" smtClean="0"/>
              <a:t>Kλικ για επεξεργασία του τίτλου</a:t>
            </a:r>
            <a:endParaRP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el-GR" smtClean="0"/>
              <a:t>Kλικ για επεξεργασία του τίτλου</a:t>
            </a:r>
            <a:endParaRPr/>
          </a:p>
        </p:txBody>
      </p:sp>
      <p:sp>
        <p:nvSpPr>
          <p:cNvPr id="3" name="Rectangle 2"/>
          <p:cNvSpPr>
            <a:spLocks noGrp="1"/>
          </p:cNvSpPr>
          <p:nvPr>
            <p:ph type="dt" sz="half" idx="10"/>
          </p:nvPr>
        </p:nvSpPr>
        <p:spPr/>
        <p:txBody>
          <a:bodyPr/>
          <a:lstStyle>
            <a:extLst/>
          </a:lstStyle>
          <a:p>
            <a:fld id="{E4606EA6-EFEA-4C30-9264-4F9291A5780D}" type="datetime1">
              <a:rPr/>
              <a:pPr/>
              <a:t>30/6/2006</a:t>
            </a:fld>
            <a:endParaRPr kumimoji="0" lang="el-GR"/>
          </a:p>
        </p:txBody>
      </p:sp>
      <p:sp>
        <p:nvSpPr>
          <p:cNvPr id="4" name="Rectangle 3"/>
          <p:cNvSpPr>
            <a:spLocks noGrp="1"/>
          </p:cNvSpPr>
          <p:nvPr>
            <p:ph type="ftr" sz="quarter" idx="11"/>
          </p:nvPr>
        </p:nvSpPr>
        <p:spPr/>
        <p:txBody>
          <a:bodyPr/>
          <a:lstStyle>
            <a:extLst/>
          </a:lstStyle>
          <a:p>
            <a:endParaRPr kumimoji="0" lang="el-GR"/>
          </a:p>
        </p:txBody>
      </p:sp>
      <p:sp>
        <p:nvSpPr>
          <p:cNvPr id="5" name="Rectangle 4"/>
          <p:cNvSpPr>
            <a:spLocks noGrp="1"/>
          </p:cNvSpPr>
          <p:nvPr>
            <p:ph type="sldNum" sz="quarter" idx="12"/>
          </p:nvPr>
        </p:nvSpPr>
        <p:spPr/>
        <p:txBody>
          <a:bodyPr/>
          <a:lstStyle>
            <a:extLst/>
          </a:lstStyle>
          <a:p>
            <a:pPr algn="ctr"/>
            <a:fld id="{8F82E0A0-C266-4798-8C8F-B9F91E9DA37E}" type="slidenum">
              <a:rPr kumimoji="0" lang="el-GR" sz="1400" b="1">
                <a:solidFill>
                  <a:srgbClr val="FFFFFF"/>
                </a:solidFill>
              </a:rPr>
              <a:pPr algn="ctr"/>
              <a:t>‹#›</a:t>
            </a:fld>
            <a:endParaRPr kumimoji="0" lang="el-GR"/>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el-GR" sz="2800">
                <a:solidFill>
                  <a:schemeClr val="tx2"/>
                </a:solidFill>
              </a:defRPr>
            </a:lvl1pPr>
            <a:lvl2pPr eaLnBrk="1" latinLnBrk="0" hangingPunct="1">
              <a:buNone/>
              <a:defRPr kumimoji="0" lang="el-GR" sz="1800">
                <a:solidFill>
                  <a:schemeClr val="tx1">
                    <a:tint val="75000"/>
                  </a:schemeClr>
                </a:solidFill>
              </a:defRPr>
            </a:lvl2pPr>
            <a:lvl3pPr eaLnBrk="1" latinLnBrk="0" hangingPunct="1">
              <a:buNone/>
              <a:defRPr kumimoji="0" lang="el-GR" sz="1600">
                <a:solidFill>
                  <a:schemeClr val="tx1">
                    <a:tint val="75000"/>
                  </a:schemeClr>
                </a:solidFill>
              </a:defRPr>
            </a:lvl3pPr>
            <a:lvl4pPr eaLnBrk="1" latinLnBrk="0" hangingPunct="1">
              <a:buNone/>
              <a:defRPr kumimoji="0" lang="el-GR" sz="1400">
                <a:solidFill>
                  <a:schemeClr val="tx1">
                    <a:tint val="75000"/>
                  </a:schemeClr>
                </a:solidFill>
              </a:defRPr>
            </a:lvl4pPr>
            <a:lvl5pPr eaLnBrk="1" latinLnBrk="0" hangingPunct="1">
              <a:buNone/>
              <a:defRPr kumimoji="0" lang="el-GR" sz="1400">
                <a:solidFill>
                  <a:schemeClr val="tx1">
                    <a:tint val="75000"/>
                  </a:schemeClr>
                </a:solidFill>
              </a:defRPr>
            </a:lvl5pPr>
            <a:extLst/>
          </a:lstStyle>
          <a:p>
            <a:pPr lvl="0" eaLnBrk="1" latinLnBrk="0" hangingPunct="1"/>
            <a:r>
              <a:rPr lang="el-GR" smtClean="0"/>
              <a:t>Kλικ για επεξεργασία των στυλ του υποδείγματος</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el-GR" sz="4400" b="0" cap="none">
                <a:solidFill>
                  <a:srgbClr val="FFFFFF"/>
                </a:solidFill>
              </a:defRPr>
            </a:lvl1pPr>
            <a:extLst/>
          </a:lstStyle>
          <a:p>
            <a:r>
              <a:rPr kumimoji="0" lang="el-GR"/>
              <a:t>Κάντε κλικ για επεξεργασία του στυλ του τίτλου</a:t>
            </a:r>
          </a:p>
        </p:txBody>
      </p:sp>
      <p:sp>
        <p:nvSpPr>
          <p:cNvPr id="12" name="Date Placeholder 11"/>
          <p:cNvSpPr>
            <a:spLocks noGrp="1"/>
          </p:cNvSpPr>
          <p:nvPr>
            <p:ph type="dt" sz="half" idx="10"/>
          </p:nvPr>
        </p:nvSpPr>
        <p:spPr/>
        <p:txBody>
          <a:bodyPr/>
          <a:lstStyle>
            <a:extLst/>
          </a:lstStyle>
          <a:p>
            <a:fld id="{6FCF9F07-3BC7-4570-B054-79111B0A380C}" type="datetime1">
              <a:rPr/>
              <a:pPr/>
              <a:t>30/6/2006</a:t>
            </a:fld>
            <a:endParaRPr kumimoji="0" lang="el-GR"/>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el-GR" sz="2400">
                <a:solidFill>
                  <a:srgbClr val="FFFFFF"/>
                </a:solidFill>
              </a:defRPr>
            </a:lvl1pPr>
            <a:extLst/>
          </a:lstStyle>
          <a:p>
            <a:pPr algn="ctr"/>
            <a:fld id="{8F82E0A0-C266-4798-8C8F-B9F91E9DA37E}" type="slidenum">
              <a:rPr kumimoji="0" lang="el-GR" sz="2400" b="1">
                <a:solidFill>
                  <a:srgbClr val="FFFFFF"/>
                </a:solidFill>
              </a:rPr>
              <a:pPr algn="ctr"/>
              <a:t>‹#›</a:t>
            </a:fld>
            <a:endParaRPr kumimoji="0" lang="el-GR"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l-G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l-GR" smtClean="0"/>
              <a:t>Kλικ για επεξεργασία του τίτλου</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8" name="Date Placeholder 7"/>
          <p:cNvSpPr>
            <a:spLocks noGrp="1"/>
          </p:cNvSpPr>
          <p:nvPr>
            <p:ph type="dt" sz="half" idx="15"/>
          </p:nvPr>
        </p:nvSpPr>
        <p:spPr/>
        <p:txBody>
          <a:bodyPr rtlCol="0"/>
          <a:lstStyle>
            <a:extLst/>
          </a:lstStyle>
          <a:p>
            <a:fld id="{E4606EA6-EFEA-4C30-9264-4F9291A5780D}" type="datetime1">
              <a:rPr/>
              <a:pPr/>
              <a:t>30/6/2006</a:t>
            </a:fld>
            <a:endParaRPr kumimoji="0" lang="el-GR"/>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l-GR" sz="1400" b="1">
                <a:solidFill>
                  <a:srgbClr val="FFFFFF"/>
                </a:solidFill>
              </a:rPr>
              <a:pPr algn="ctr"/>
              <a:t>‹#›</a:t>
            </a:fld>
            <a:endParaRPr kumimoji="0" lang="el-GR"/>
          </a:p>
        </p:txBody>
      </p:sp>
      <p:sp>
        <p:nvSpPr>
          <p:cNvPr id="12" name="Footer Placeholder 11"/>
          <p:cNvSpPr>
            <a:spLocks noGrp="1"/>
          </p:cNvSpPr>
          <p:nvPr>
            <p:ph type="ftr" sz="quarter" idx="17"/>
          </p:nvPr>
        </p:nvSpPr>
        <p:spPr/>
        <p:txBody>
          <a:bodyPr rtlCol="0"/>
          <a:lstStyle>
            <a:extLst/>
          </a:lstStyle>
          <a:p>
            <a:endParaRPr kumimoji="0" lang="el-G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el-GR"/>
            </a:lvl1pPr>
            <a:extLst/>
          </a:lstStyle>
          <a:p>
            <a:pPr eaLnBrk="1" latinLnBrk="0" hangingPunct="1"/>
            <a:r>
              <a:rPr lang="el-GR" smtClean="0"/>
              <a:t>Kλικ για επεξεργασία του τίτλου</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10" name="Date Placeholder 9"/>
          <p:cNvSpPr>
            <a:spLocks noGrp="1"/>
          </p:cNvSpPr>
          <p:nvPr>
            <p:ph type="dt" sz="half" idx="15"/>
          </p:nvPr>
        </p:nvSpPr>
        <p:spPr/>
        <p:txBody>
          <a:bodyPr rtlCol="0"/>
          <a:lstStyle>
            <a:extLst/>
          </a:lstStyle>
          <a:p>
            <a:fld id="{E4606EA6-EFEA-4C30-9264-4F9291A5780D}" type="datetime1">
              <a:rPr/>
              <a:pPr/>
              <a:t>30/6/2006</a:t>
            </a:fld>
            <a:endParaRPr kumimoji="0" lang="el-GR"/>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l-GR" sz="1400" b="1">
                <a:solidFill>
                  <a:srgbClr val="FFFFFF"/>
                </a:solidFill>
              </a:rPr>
              <a:pPr algn="ctr"/>
              <a:t>‹#›</a:t>
            </a:fld>
            <a:endParaRPr kumimoji="0" lang="el-GR"/>
          </a:p>
        </p:txBody>
      </p:sp>
      <p:sp>
        <p:nvSpPr>
          <p:cNvPr id="14" name="Footer Placeholder 13"/>
          <p:cNvSpPr>
            <a:spLocks noGrp="1"/>
          </p:cNvSpPr>
          <p:nvPr>
            <p:ph type="ftr" sz="quarter" idx="17"/>
          </p:nvPr>
        </p:nvSpPr>
        <p:spPr/>
        <p:txBody>
          <a:bodyPr rtlCol="0"/>
          <a:lstStyle>
            <a:extLst/>
          </a:lstStyle>
          <a:p>
            <a:endParaRPr kumimoji="0" lang="el-GR"/>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el-GR" sz="2000" b="1">
                <a:solidFill>
                  <a:srgbClr val="FFFFFF"/>
                </a:solidFill>
              </a:defRPr>
            </a:lvl1pPr>
            <a:extLst/>
          </a:lstStyle>
          <a:p>
            <a:pPr lvl="0" eaLnBrk="1" latinLnBrk="0" hangingPunct="1"/>
            <a:r>
              <a:rPr lang="el-GR" smtClean="0"/>
              <a:t>Kλικ για επεξεργασία των στυλ του υποδείγματος</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el-GR" sz="2000" b="1">
                <a:solidFill>
                  <a:srgbClr val="FFFFFF"/>
                </a:solidFill>
              </a:defRPr>
            </a:lvl1pPr>
            <a:extLst/>
          </a:lstStyle>
          <a:p>
            <a:pPr lvl="0" eaLnBrk="1" latinLnBrk="0" hangingPunct="1"/>
            <a:r>
              <a:rPr lang="el-GR" smtClean="0"/>
              <a:t>Kλικ για επεξεργασία των στυλ του υποδείγματος</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l-GR" smtClean="0"/>
              <a:t>Kλικ για επεξεργασία του τίτλου</a:t>
            </a:r>
            <a:endParaRPr/>
          </a:p>
        </p:txBody>
      </p:sp>
      <p:sp>
        <p:nvSpPr>
          <p:cNvPr id="3" name="Date Placeholder 2"/>
          <p:cNvSpPr>
            <a:spLocks noGrp="1"/>
          </p:cNvSpPr>
          <p:nvPr>
            <p:ph type="dt" sz="half" idx="10"/>
          </p:nvPr>
        </p:nvSpPr>
        <p:spPr/>
        <p:txBody>
          <a:bodyPr/>
          <a:lstStyle>
            <a:extLst/>
          </a:lstStyle>
          <a:p>
            <a:fld id="{6DFADB5D-B7A0-47E3-AD2D-B1A6F8614213}" type="datetime1">
              <a:rPr/>
              <a:pPr/>
              <a:t>30/6/2006</a:t>
            </a:fld>
            <a:endParaRPr kumimoji="0" lang="el-GR"/>
          </a:p>
        </p:txBody>
      </p:sp>
      <p:sp>
        <p:nvSpPr>
          <p:cNvPr id="4" name="Footer Placeholder 3"/>
          <p:cNvSpPr>
            <a:spLocks noGrp="1"/>
          </p:cNvSpPr>
          <p:nvPr>
            <p:ph type="ftr" sz="quarter" idx="11"/>
          </p:nvPr>
        </p:nvSpPr>
        <p:spPr/>
        <p:txBody>
          <a:bodyPr/>
          <a:lstStyle>
            <a:extLst/>
          </a:lstStyle>
          <a:p>
            <a:endParaRPr kumimoji="0" lang="el-GR"/>
          </a:p>
        </p:txBody>
      </p:sp>
      <p:sp>
        <p:nvSpPr>
          <p:cNvPr id="5" name="Slide Number Placeholder 4"/>
          <p:cNvSpPr>
            <a:spLocks noGrp="1"/>
          </p:cNvSpPr>
          <p:nvPr>
            <p:ph type="sldNum" sz="quarter" idx="12"/>
          </p:nvPr>
        </p:nvSpPr>
        <p:spPr/>
        <p:txBody>
          <a:bodyPr/>
          <a:lstStyle>
            <a:lvl1pPr eaLnBrk="1" latinLnBrk="0" hangingPunct="1">
              <a:defRPr kumimoji="0" lang="el-GR">
                <a:solidFill>
                  <a:srgbClr val="FFFFFF"/>
                </a:solidFill>
              </a:defRPr>
            </a:lvl1pPr>
            <a:extLst/>
          </a:lstStyle>
          <a:p>
            <a:fld id="{A3F7CB7D-F184-43C7-B6FD-03D728E1BBFF}" type="slidenum">
              <a:rPr kumimoji="0" lang="el-GR">
                <a:solidFill>
                  <a:srgbClr val="FFFFFF"/>
                </a:solidFill>
              </a:rPr>
              <a:pPr/>
              <a:t>‹#›</a:t>
            </a:fld>
            <a:endParaRPr kumimoji="0" lang="el-GR">
              <a:solidFill>
                <a:srgbClr val="FFFFFF"/>
              </a:solidFill>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a:pPr/>
              <a:t>30/6/2006</a:t>
            </a:fld>
            <a:endParaRPr kumimoji="0" lang="el-GR"/>
          </a:p>
        </p:txBody>
      </p:sp>
      <p:sp>
        <p:nvSpPr>
          <p:cNvPr id="3" name="Footer Placeholder 2"/>
          <p:cNvSpPr>
            <a:spLocks noGrp="1"/>
          </p:cNvSpPr>
          <p:nvPr>
            <p:ph type="ftr" sz="quarter" idx="11"/>
          </p:nvPr>
        </p:nvSpPr>
        <p:spPr/>
        <p:txBody>
          <a:bodyPr/>
          <a:lstStyle>
            <a:extLst/>
          </a:lstStyle>
          <a:p>
            <a:endParaRPr kumimoji="0" lang="el-GR"/>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el-GR">
                <a:solidFill>
                  <a:schemeClr val="tx2"/>
                </a:solidFill>
              </a:defRPr>
            </a:lvl1pPr>
            <a:extLst/>
          </a:lstStyle>
          <a:p>
            <a:fld id="{A3F7CB7D-F184-43C7-B6FD-03D728E1BBFF}" type="slidenum">
              <a:rPr kumimoji="0" lang="el-GR">
                <a:solidFill>
                  <a:schemeClr val="tx2"/>
                </a:solidFill>
              </a:rPr>
              <a:pPr/>
              <a:t>‹#›</a:t>
            </a:fld>
            <a:endParaRPr kumimoji="0" lang="el-GR">
              <a:solidFill>
                <a:schemeClr val="tx2"/>
              </a:solidFill>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el-GR" sz="4200" b="0"/>
            </a:lvl1pPr>
            <a:extLst/>
          </a:lstStyle>
          <a:p>
            <a:pPr eaLnBrk="1" latinLnBrk="0" hangingPunct="1"/>
            <a:r>
              <a:rPr lang="el-GR" smtClean="0"/>
              <a:t>Kλικ για επεξεργασία του τίτλου</a:t>
            </a:r>
            <a:endParaRPr/>
          </a:p>
        </p:txBody>
      </p:sp>
      <p:sp>
        <p:nvSpPr>
          <p:cNvPr id="5" name="Date Placeholder 4"/>
          <p:cNvSpPr>
            <a:spLocks noGrp="1"/>
          </p:cNvSpPr>
          <p:nvPr>
            <p:ph type="dt" sz="half" idx="10"/>
          </p:nvPr>
        </p:nvSpPr>
        <p:spPr/>
        <p:txBody>
          <a:bodyPr/>
          <a:lstStyle>
            <a:extLst/>
          </a:lstStyle>
          <a:p>
            <a:fld id="{F49A8198-4617-485E-9585-4840B69DBBA6}" type="datetime1">
              <a:rPr/>
              <a:pPr/>
              <a:t>30/6/2006</a:t>
            </a:fld>
            <a:endParaRPr kumimoji="0" lang="el-GR"/>
          </a:p>
        </p:txBody>
      </p:sp>
      <p:sp>
        <p:nvSpPr>
          <p:cNvPr id="6" name="Footer Placeholder 5"/>
          <p:cNvSpPr>
            <a:spLocks noGrp="1"/>
          </p:cNvSpPr>
          <p:nvPr>
            <p:ph type="ftr" sz="quarter" idx="11"/>
          </p:nvPr>
        </p:nvSpPr>
        <p:spPr/>
        <p:txBody>
          <a:bodyPr/>
          <a:lstStyle>
            <a:extLst/>
          </a:lstStyle>
          <a:p>
            <a:endParaRPr kumimoji="0" lang="el-GR"/>
          </a:p>
        </p:txBody>
      </p:sp>
      <p:sp>
        <p:nvSpPr>
          <p:cNvPr id="7" name="Slide Number Placeholder 6"/>
          <p:cNvSpPr>
            <a:spLocks noGrp="1"/>
          </p:cNvSpPr>
          <p:nvPr>
            <p:ph type="sldNum" sz="quarter" idx="12"/>
          </p:nvPr>
        </p:nvSpPr>
        <p:spPr/>
        <p:txBody>
          <a:bodyPr/>
          <a:lstStyle>
            <a:lvl1pPr eaLnBrk="1" latinLnBrk="0" hangingPunct="1">
              <a:defRPr kumimoji="0" lang="el-GR">
                <a:solidFill>
                  <a:srgbClr val="FFFFFF"/>
                </a:solidFill>
              </a:defRPr>
            </a:lvl1pPr>
            <a:extLst/>
          </a:lstStyle>
          <a:p>
            <a:fld id="{A3F7CB7D-F184-43C7-B6FD-03D728E1BBFF}" type="slidenum">
              <a:rPr kumimoji="0" lang="el-GR">
                <a:solidFill>
                  <a:srgbClr val="FFFFFF"/>
                </a:solidFill>
              </a:rPr>
              <a:pPr/>
              <a:t>‹#›</a:t>
            </a:fld>
            <a:endParaRPr kumimoji="0" lang="el-GR">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l-GR" sz="1800"/>
            </a:lvl1pPr>
            <a:lvl2pPr eaLnBrk="1" latinLnBrk="0" hangingPunct="1">
              <a:buNone/>
              <a:defRPr kumimoji="0" lang="el-GR" sz="1200"/>
            </a:lvl2pPr>
            <a:lvl3pPr eaLnBrk="1" latinLnBrk="0" hangingPunct="1">
              <a:buNone/>
              <a:defRPr kumimoji="0" lang="el-GR" sz="1000"/>
            </a:lvl3pPr>
            <a:lvl4pPr eaLnBrk="1" latinLnBrk="0" hangingPunct="1">
              <a:buNone/>
              <a:defRPr kumimoji="0" lang="el-GR" sz="900"/>
            </a:lvl4pPr>
            <a:lvl5pPr eaLnBrk="1" latinLnBrk="0" hangingPunct="1">
              <a:buNone/>
              <a:defRPr kumimoji="0" lang="el-GR" sz="900"/>
            </a:lvl5pPr>
            <a:extLst/>
          </a:lstStyle>
          <a:p>
            <a:pPr lvl="0" eaLnBrk="1" latinLnBrk="0" hangingPunct="1"/>
            <a:r>
              <a:rPr lang="el-GR" smtClean="0"/>
              <a:t>Kλικ για επεξεργασία των στυλ του υποδείγματος</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el-GR" sz="3200"/>
            </a:lvl1pPr>
            <a:extLst/>
          </a:lstStyle>
          <a:p>
            <a:r>
              <a:rPr kumimoji="0" lang="el-GR" smtClean="0"/>
              <a:t>Κάντε κλικ στο εικονίδιο για να προσθέσετε μια εικόνα</a:t>
            </a:r>
            <a:endParaRPr kumimoji="0" lang="el-G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el-GR" sz="1700"/>
            </a:lvl1pPr>
            <a:lvl2pPr eaLnBrk="1" latinLnBrk="0" hangingPunct="1">
              <a:buFontTx/>
              <a:buNone/>
              <a:defRPr kumimoji="0" lang="el-GR" sz="1200"/>
            </a:lvl2pPr>
            <a:lvl3pPr eaLnBrk="1" latinLnBrk="0" hangingPunct="1">
              <a:buFontTx/>
              <a:buNone/>
              <a:defRPr kumimoji="0" lang="el-GR" sz="1000"/>
            </a:lvl3pPr>
            <a:lvl4pPr eaLnBrk="1" latinLnBrk="0" hangingPunct="1">
              <a:buFontTx/>
              <a:buNone/>
              <a:defRPr kumimoji="0" lang="el-GR" sz="900"/>
            </a:lvl4pPr>
            <a:lvl5pPr eaLnBrk="1" latinLnBrk="0" hangingPunct="1">
              <a:buFontTx/>
              <a:buNone/>
              <a:defRPr kumimoji="0" lang="el-GR" sz="900"/>
            </a:lvl5pPr>
            <a:extLst/>
          </a:lstStyle>
          <a:p>
            <a:pPr lvl="0" eaLnBrk="1" latinLnBrk="0" hangingPunct="1"/>
            <a:r>
              <a:rPr lang="el-GR" smtClean="0"/>
              <a:t>Kλικ για επεξεργασία των στυλ του υποδείγματος</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el-GR" sz="2800" b="0">
                <a:solidFill>
                  <a:srgbClr val="FFFFFF"/>
                </a:solidFill>
              </a:defRPr>
            </a:lvl1pPr>
            <a:extLst/>
          </a:lstStyle>
          <a:p>
            <a:pPr eaLnBrk="1" latinLnBrk="0" hangingPunct="1"/>
            <a:r>
              <a:rPr lang="el-GR" smtClean="0"/>
              <a:t>Kλικ για επεξεργασία του τίτλου</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a:pPr/>
              <a:t>30/6/2006</a:t>
            </a:fld>
            <a:endParaRPr kumimoji="0" lang="el-GR"/>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el-GR" sz="2800"/>
            </a:lvl1pPr>
            <a:extLst/>
          </a:lstStyle>
          <a:p>
            <a:pPr algn="ctr"/>
            <a:fld id="{8F82E0A0-C266-4798-8C8F-B9F91E9DA37E}" type="slidenum">
              <a:rPr kumimoji="0" lang="el-GR" sz="2800" b="1">
                <a:solidFill>
                  <a:srgbClr val="FFFFFF"/>
                </a:solidFill>
              </a:rPr>
              <a:pPr algn="ctr"/>
              <a:t>‹#›</a:t>
            </a:fld>
            <a:endParaRPr kumimoji="0" lang="el-GR"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l-G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el-GR" sz="1400">
                <a:solidFill>
                  <a:schemeClr val="tx2"/>
                </a:solidFill>
              </a:defRPr>
            </a:lvl1pPr>
            <a:extLst/>
          </a:lstStyle>
          <a:p>
            <a:fld id="{E4606EA6-EFEA-4C30-9264-4F9291A5780D}" type="datetime1">
              <a:rPr/>
              <a:pPr/>
              <a:t>30/6/2006</a:t>
            </a:fld>
            <a:endParaRPr kumimoji="0" lang="el-GR"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el-GR" sz="1400">
                <a:solidFill>
                  <a:schemeClr val="tx2"/>
                </a:solidFill>
              </a:defRPr>
            </a:lvl1pPr>
            <a:extLst/>
          </a:lstStyle>
          <a:p>
            <a:pPr algn="r"/>
            <a:endParaRPr kumimoji="0" lang="el-GR"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l-GR"/>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el-GR" sz="1400" b="1">
                <a:solidFill>
                  <a:srgbClr val="FFFFFF"/>
                </a:solidFill>
              </a:defRPr>
            </a:lvl1pPr>
            <a:extLst/>
          </a:lstStyle>
          <a:p>
            <a:pPr algn="ctr"/>
            <a:fld id="{8F82E0A0-C266-4798-8C8F-B9F91E9DA37E}" type="slidenum">
              <a:rPr kumimoji="0" lang="el-GR" sz="1400" b="1">
                <a:solidFill>
                  <a:srgbClr val="FFFFFF"/>
                </a:solidFill>
              </a:rPr>
              <a:pPr algn="ctr"/>
              <a:t>‹#›</a:t>
            </a:fld>
            <a:endParaRPr kumimoji="0" lang="el-GR"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el-GR" smtClean="0"/>
              <a:t>Kλικ για επεξεργασία του τίτλου</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fade/>
  </p:transition>
  <p:txStyles>
    <p:titleStyle>
      <a:lvl1pPr algn="l" rtl="0" eaLnBrk="1" latinLnBrk="0" hangingPunct="1">
        <a:spcBef>
          <a:spcPct val="0"/>
        </a:spcBef>
        <a:buNone/>
        <a:defRPr kumimoji="0" lang="el-G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l-G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l-G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l-G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l-G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l-G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l-G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l-G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l-G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l-GR" sz="1800" kern="1200" baseline="0">
          <a:solidFill>
            <a:schemeClr val="tx1"/>
          </a:solidFill>
          <a:latin typeface="+mn-lt"/>
          <a:ea typeface="+mn-ea"/>
          <a:cs typeface="+mn-cs"/>
        </a:defRPr>
      </a:lvl9pPr>
      <a:extLst/>
    </p:bodyStyle>
    <p:otherStyle>
      <a:lvl1pPr marL="0" algn="l" rtl="0" eaLnBrk="1" latinLnBrk="0" hangingPunct="1">
        <a:defRPr kumimoji="0" lang="el-GR" kern="1200">
          <a:solidFill>
            <a:schemeClr val="tx1"/>
          </a:solidFill>
          <a:latin typeface="+mn-lt"/>
          <a:ea typeface="+mn-ea"/>
          <a:cs typeface="+mn-cs"/>
        </a:defRPr>
      </a:lvl1pPr>
      <a:lvl2pPr marL="457200" algn="l" rtl="0" eaLnBrk="1" latinLnBrk="0" hangingPunct="1">
        <a:defRPr kumimoji="0" lang="el-GR" kern="1200">
          <a:solidFill>
            <a:schemeClr val="tx1"/>
          </a:solidFill>
          <a:latin typeface="+mn-lt"/>
          <a:ea typeface="+mn-ea"/>
          <a:cs typeface="+mn-cs"/>
        </a:defRPr>
      </a:lvl2pPr>
      <a:lvl3pPr marL="914400" algn="l" rtl="0" eaLnBrk="1" latinLnBrk="0" hangingPunct="1">
        <a:defRPr kumimoji="0" lang="el-GR" kern="1200">
          <a:solidFill>
            <a:schemeClr val="tx1"/>
          </a:solidFill>
          <a:latin typeface="+mn-lt"/>
          <a:ea typeface="+mn-ea"/>
          <a:cs typeface="+mn-cs"/>
        </a:defRPr>
      </a:lvl3pPr>
      <a:lvl4pPr marL="1371600" algn="l" rtl="0" eaLnBrk="1" latinLnBrk="0" hangingPunct="1">
        <a:defRPr kumimoji="0" lang="el-GR" kern="1200">
          <a:solidFill>
            <a:schemeClr val="tx1"/>
          </a:solidFill>
          <a:latin typeface="+mn-lt"/>
          <a:ea typeface="+mn-ea"/>
          <a:cs typeface="+mn-cs"/>
        </a:defRPr>
      </a:lvl4pPr>
      <a:lvl5pPr marL="1828800" algn="l" rtl="0" eaLnBrk="1" latinLnBrk="0" hangingPunct="1">
        <a:defRPr kumimoji="0" lang="el-GR" kern="1200">
          <a:solidFill>
            <a:schemeClr val="tx1"/>
          </a:solidFill>
          <a:latin typeface="+mn-lt"/>
          <a:ea typeface="+mn-ea"/>
          <a:cs typeface="+mn-cs"/>
        </a:defRPr>
      </a:lvl5pPr>
      <a:lvl6pPr marL="2286000" algn="l" rtl="0" eaLnBrk="1" latinLnBrk="0" hangingPunct="1">
        <a:defRPr kumimoji="0" lang="el-GR" kern="1200">
          <a:solidFill>
            <a:schemeClr val="tx1"/>
          </a:solidFill>
          <a:latin typeface="+mn-lt"/>
          <a:ea typeface="+mn-ea"/>
          <a:cs typeface="+mn-cs"/>
        </a:defRPr>
      </a:lvl6pPr>
      <a:lvl7pPr marL="2743200" algn="l" rtl="0" eaLnBrk="1" latinLnBrk="0" hangingPunct="1">
        <a:defRPr kumimoji="0" lang="el-GR" kern="1200">
          <a:solidFill>
            <a:schemeClr val="tx1"/>
          </a:solidFill>
          <a:latin typeface="+mn-lt"/>
          <a:ea typeface="+mn-ea"/>
          <a:cs typeface="+mn-cs"/>
        </a:defRPr>
      </a:lvl7pPr>
      <a:lvl8pPr marL="3200400" algn="l" rtl="0" eaLnBrk="1" latinLnBrk="0" hangingPunct="1">
        <a:defRPr kumimoji="0" lang="el-GR" kern="1200">
          <a:solidFill>
            <a:schemeClr val="tx1"/>
          </a:solidFill>
          <a:latin typeface="+mn-lt"/>
          <a:ea typeface="+mn-ea"/>
          <a:cs typeface="+mn-cs"/>
        </a:defRPr>
      </a:lvl8pPr>
      <a:lvl9pPr marL="3657600" algn="l" rtl="0" eaLnBrk="1" latinLnBrk="0" hangingPunct="1">
        <a:defRPr kumimoji="0" lang="el-G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57.jpe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9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99.png"/></Relationships>
</file>

<file path=ppt/slides/_rels/slide6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5143500"/>
          </a:xfrm>
          <a:prstGeom prst="rect">
            <a:avLst/>
          </a:prstGeom>
          <a:solidFill>
            <a:schemeClr val="tx1"/>
          </a:solidFill>
          <a:ln w="76200" cap="flat" cmpd="sng" algn="ctr">
            <a:solidFill>
              <a:schemeClr val="accent4">
                <a:shade val="75000"/>
              </a:schemeClr>
            </a:solidFill>
            <a:prstDash val="solid"/>
            <a:miter lim="800000"/>
            <a:headEnd type="none" w="med" len="med"/>
            <a:tailEnd type="none" w="med" len="med"/>
          </a:ln>
          <a:effectLst/>
        </p:spPr>
        <p:txBody>
          <a:bodyPr vert="horz" wrap="none" lIns="91440" tIns="45720" rIns="91440" bIns="45720" anchor="ctr" compatLnSpc="1"/>
          <a:lstStyle>
            <a:extLst/>
          </a:lstStyle>
          <a:p>
            <a:endParaRPr lang="el-GR"/>
          </a:p>
        </p:txBody>
      </p:sp>
      <p:sp>
        <p:nvSpPr>
          <p:cNvPr id="3" name="Shape 2"/>
          <p:cNvSpPr txBox="1">
            <a:spLocks noChangeArrowheads="1"/>
          </p:cNvSpPr>
          <p:nvPr/>
        </p:nvSpPr>
        <p:spPr>
          <a:xfrm>
            <a:off x="685800" y="285750"/>
            <a:ext cx="7772400" cy="838200"/>
          </a:xfrm>
          <a:prstGeom prst="rect">
            <a:avLst/>
          </a:prstGeom>
        </p:spPr>
        <p:txBody>
          <a:bodyPr>
            <a:normAutofit fontScale="98000"/>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lang="el-GR"/>
            </a:pPr>
            <a:r>
              <a:rPr kumimoji="0" lang="el-GR" sz="2041" b="0" i="0" u="none" strike="noStrike" kern="1200" cap="none" spc="0" normalizeH="0" baseline="0" dirty="0">
                <a:ln>
                  <a:noFill/>
                </a:ln>
                <a:solidFill>
                  <a:srgbClr val="DDDDDD">
                    <a:alpha val="100000"/>
                  </a:srgbClr>
                </a:solidFill>
                <a:effectLst/>
                <a:uLnTx/>
                <a:uFillTx/>
                <a:latin typeface="+mj-lt"/>
                <a:ea typeface="+mj-ea"/>
                <a:cs typeface="+mj-cs"/>
              </a:rPr>
              <a:t>Δοκιμαστικό μοτίβο ευρείας οθόνης (16:9)</a:t>
            </a:r>
            <a:endParaRPr kumimoji="0" lang="el-GR" sz="4898" b="0" i="0" u="none" strike="noStrike" kern="1200" cap="none" spc="0" normalizeH="0" baseline="0" dirty="0">
              <a:ln>
                <a:noFill/>
              </a:ln>
              <a:solidFill>
                <a:schemeClr val="tx2"/>
              </a:solidFill>
              <a:effectLst/>
              <a:uLnTx/>
              <a:uFillTx/>
              <a:latin typeface="+mj-lt"/>
              <a:ea typeface="+mj-ea"/>
              <a:cs typeface="+mj-cs"/>
            </a:endParaRPr>
          </a:p>
        </p:txBody>
      </p:sp>
      <p:sp>
        <p:nvSpPr>
          <p:cNvPr id="4" name="Straight Connector 3"/>
          <p:cNvSpPr>
            <a:spLocks noChangeShapeType="1"/>
          </p:cNvSpPr>
          <p:nvPr/>
        </p:nvSpPr>
        <p:spPr bwMode="auto">
          <a:xfrm>
            <a:off x="1143000" y="0"/>
            <a:ext cx="0" cy="5143500"/>
          </a:xfrm>
          <a:prstGeom prst="line">
            <a:avLst/>
          </a:prstGeom>
          <a:noFill/>
          <a:ln w="12700" cap="flat" cmpd="sng" algn="ctr">
            <a:solidFill>
              <a:schemeClr val="accent1"/>
            </a:solidFill>
            <a:prstDash val="dash"/>
            <a:round/>
            <a:headEnd type="none" w="med" len="med"/>
            <a:tailEnd type="none" w="med" len="med"/>
          </a:ln>
          <a:effectLst/>
        </p:spPr>
        <p:txBody>
          <a:bodyPr vert="horz" wrap="square" lIns="91440" tIns="45720" rIns="91440" bIns="45720" anchor="t" compatLnSpc="1"/>
          <a:lstStyle>
            <a:extLst/>
          </a:lstStyle>
          <a:p>
            <a:endParaRPr lang="el-GR"/>
          </a:p>
        </p:txBody>
      </p:sp>
      <p:sp>
        <p:nvSpPr>
          <p:cNvPr id="5" name="Straight Connector 4"/>
          <p:cNvSpPr>
            <a:spLocks noChangeShapeType="1"/>
          </p:cNvSpPr>
          <p:nvPr/>
        </p:nvSpPr>
        <p:spPr bwMode="auto">
          <a:xfrm>
            <a:off x="8001000" y="0"/>
            <a:ext cx="0" cy="5143500"/>
          </a:xfrm>
          <a:prstGeom prst="line">
            <a:avLst/>
          </a:prstGeom>
          <a:noFill/>
          <a:ln w="12700" cap="flat" cmpd="sng" algn="ctr">
            <a:solidFill>
              <a:srgbClr val="0000FF"/>
            </a:solidFill>
            <a:prstDash val="dash"/>
            <a:round/>
            <a:headEnd type="none" w="med" len="med"/>
            <a:tailEnd type="none" w="med" len="med"/>
          </a:ln>
          <a:effectLst/>
        </p:spPr>
        <p:txBody>
          <a:bodyPr vert="horz" wrap="square" lIns="91440" tIns="45720" rIns="91440" bIns="45720" anchor="t" compatLnSpc="1"/>
          <a:lstStyle>
            <a:extLst/>
          </a:lstStyle>
          <a:p>
            <a:endParaRPr lang="el-GR"/>
          </a:p>
        </p:txBody>
      </p:sp>
      <p:sp>
        <p:nvSpPr>
          <p:cNvPr id="6" name="Straight Connector 5"/>
          <p:cNvSpPr>
            <a:spLocks noChangeShapeType="1"/>
          </p:cNvSpPr>
          <p:nvPr/>
        </p:nvSpPr>
        <p:spPr bwMode="auto">
          <a:xfrm>
            <a:off x="0" y="4780298"/>
            <a:ext cx="9144000" cy="0"/>
          </a:xfrm>
          <a:prstGeom prst="line">
            <a:avLst/>
          </a:prstGeom>
          <a:noFill/>
          <a:ln w="28575" cap="flat" cmpd="sng" algn="ctr">
            <a:solidFill>
              <a:schemeClr val="accent4">
                <a:shade val="75000"/>
              </a:schemeClr>
            </a:solidFill>
            <a:prstDash val="solid"/>
            <a:round/>
            <a:headEnd type="triangle" w="med" len="med"/>
            <a:tailEnd type="triangle" w="med" len="med"/>
          </a:ln>
          <a:effectLst/>
        </p:spPr>
        <p:txBody>
          <a:bodyPr vert="horz" wrap="square" lIns="91440" tIns="45720" rIns="91440" bIns="45720" anchor="t" compatLnSpc="1"/>
          <a:lstStyle>
            <a:extLst/>
          </a:lstStyle>
          <a:p>
            <a:endParaRPr lang="el-GR"/>
          </a:p>
        </p:txBody>
      </p:sp>
      <p:sp>
        <p:nvSpPr>
          <p:cNvPr id="7" name="Oval 6"/>
          <p:cNvSpPr>
            <a:spLocks noChangeArrowheads="1"/>
          </p:cNvSpPr>
          <p:nvPr/>
        </p:nvSpPr>
        <p:spPr bwMode="auto">
          <a:xfrm>
            <a:off x="3276600" y="1352550"/>
            <a:ext cx="2590800" cy="2588406"/>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anchor="ctr" compatLnSpc="1">
            <a:noAutofit/>
          </a:bodyPr>
          <a:lstStyle>
            <a:extLst/>
          </a:lstStyle>
          <a:p>
            <a:pPr algn="ctr" fontAlgn="base">
              <a:spcBef>
                <a:spcPct val="0"/>
              </a:spcBef>
              <a:spcAft>
                <a:spcPct val="0"/>
              </a:spcAft>
            </a:pPr>
            <a:r>
              <a:rPr lang="el-GR" b="1" dirty="0">
                <a:solidFill>
                  <a:srgbClr val="DDDDDD">
                    <a:alpha val="100000"/>
                  </a:srgbClr>
                </a:solidFill>
              </a:rPr>
              <a:t>Δοκιμή αναλογιών εικόνας</a:t>
            </a:r>
            <a:endParaRPr lang="el-GR" sz="4000" dirty="0"/>
          </a:p>
          <a:p>
            <a:pPr algn="ctr" fontAlgn="base">
              <a:spcBef>
                <a:spcPct val="0"/>
              </a:spcBef>
              <a:spcAft>
                <a:spcPct val="0"/>
              </a:spcAft>
            </a:pPr>
            <a:endParaRPr lang="el-GR" sz="1050" dirty="0">
              <a:solidFill>
                <a:srgbClr val="DDDDDD">
                  <a:alpha val="100000"/>
                </a:srgbClr>
              </a:solidFill>
            </a:endParaRPr>
          </a:p>
          <a:p>
            <a:pPr algn="ctr" fontAlgn="base">
              <a:spcBef>
                <a:spcPct val="0"/>
              </a:spcBef>
              <a:spcAft>
                <a:spcPct val="0"/>
              </a:spcAft>
            </a:pPr>
            <a:r>
              <a:rPr lang="el-GR" sz="1400" dirty="0">
                <a:solidFill>
                  <a:srgbClr val="DDDDDD">
                    <a:alpha val="100000"/>
                  </a:srgbClr>
                </a:solidFill>
              </a:rPr>
              <a:t>(Πρέπει να εμφανίζεται κυκλικό)</a:t>
            </a:r>
          </a:p>
        </p:txBody>
      </p:sp>
      <p:sp>
        <p:nvSpPr>
          <p:cNvPr id="27" name="Rectangle 26"/>
          <p:cNvSpPr>
            <a:spLocks noChangeArrowheads="1"/>
          </p:cNvSpPr>
          <p:nvPr/>
        </p:nvSpPr>
        <p:spPr bwMode="auto">
          <a:xfrm>
            <a:off x="381000" y="4780299"/>
            <a:ext cx="533400" cy="244249"/>
          </a:xfrm>
          <a:prstGeom prst="rect">
            <a:avLst/>
          </a:prstGeom>
          <a:noFill/>
          <a:ln w="9525" cap="flat" cmpd="sng" algn="ctr">
            <a:noFill/>
            <a:prstDash val="solid"/>
            <a:miter lim="800000"/>
            <a:headEnd type="none" w="med" len="med"/>
            <a:tailEnd type="none" w="med" len="med"/>
          </a:ln>
          <a:effectLst/>
        </p:spPr>
        <p:txBody>
          <a:bodyPr vert="horz" wrap="square" lIns="45720" tIns="45720" rIns="45720" bIns="45720" anchor="t" compatLnSpc="1">
            <a:spAutoFit/>
          </a:bodyPr>
          <a:lstStyle>
            <a:extLst/>
          </a:lstStyle>
          <a:p>
            <a:pPr algn="l" fontAlgn="base">
              <a:spcBef>
                <a:spcPct val="0"/>
              </a:spcBef>
              <a:spcAft>
                <a:spcPct val="0"/>
              </a:spcAft>
            </a:pPr>
            <a:r>
              <a:rPr lang="el-GR" sz="1000" b="1">
                <a:solidFill>
                  <a:schemeClr val="accent1"/>
                </a:solidFill>
                <a:latin typeface="Arial"/>
              </a:rPr>
              <a:t>16x9</a:t>
            </a:r>
            <a:endParaRPr lang="el-GR" sz="1000">
              <a:solidFill>
                <a:schemeClr val="accent1"/>
              </a:solidFill>
              <a:latin typeface="Arial"/>
            </a:endParaRPr>
          </a:p>
        </p:txBody>
      </p:sp>
      <p:sp>
        <p:nvSpPr>
          <p:cNvPr id="28" name="Straight Connector 27"/>
          <p:cNvSpPr>
            <a:spLocks noChangeShapeType="1"/>
          </p:cNvSpPr>
          <p:nvPr/>
        </p:nvSpPr>
        <p:spPr bwMode="auto">
          <a:xfrm>
            <a:off x="1143000" y="4399651"/>
            <a:ext cx="6858000" cy="0"/>
          </a:xfrm>
          <a:prstGeom prst="line">
            <a:avLst/>
          </a:prstGeom>
          <a:noFill/>
          <a:ln w="28575" cap="flat" cmpd="sng" algn="ctr">
            <a:solidFill>
              <a:schemeClr val="accent4">
                <a:shade val="75000"/>
              </a:schemeClr>
            </a:solidFill>
            <a:prstDash val="solid"/>
            <a:round/>
            <a:headEnd type="triangle" w="med" len="med"/>
            <a:tailEnd type="triangle" w="med" len="med"/>
          </a:ln>
          <a:effectLst/>
        </p:spPr>
        <p:txBody>
          <a:bodyPr vert="horz" wrap="square" lIns="91440" tIns="45720" rIns="91440" bIns="45720" anchor="t" compatLnSpc="1"/>
          <a:lstStyle>
            <a:extLst/>
          </a:lstStyle>
          <a:p>
            <a:endParaRPr lang="el-GR"/>
          </a:p>
        </p:txBody>
      </p:sp>
      <p:sp>
        <p:nvSpPr>
          <p:cNvPr id="29" name="Rectangle 28"/>
          <p:cNvSpPr>
            <a:spLocks noChangeArrowheads="1"/>
          </p:cNvSpPr>
          <p:nvPr/>
        </p:nvSpPr>
        <p:spPr bwMode="auto">
          <a:xfrm>
            <a:off x="1371600" y="4399651"/>
            <a:ext cx="533400" cy="244249"/>
          </a:xfrm>
          <a:prstGeom prst="rect">
            <a:avLst/>
          </a:prstGeom>
          <a:noFill/>
          <a:ln w="9525" cap="flat" cmpd="sng" algn="ctr">
            <a:noFill/>
            <a:prstDash val="solid"/>
            <a:miter lim="800000"/>
            <a:headEnd type="none" w="med" len="med"/>
            <a:tailEnd type="none" w="med" len="med"/>
          </a:ln>
          <a:effectLst/>
        </p:spPr>
        <p:txBody>
          <a:bodyPr vert="horz" wrap="square" lIns="45720" tIns="45720" rIns="45720" bIns="45720" anchor="t" compatLnSpc="1">
            <a:spAutoFit/>
          </a:bodyPr>
          <a:lstStyle>
            <a:extLst/>
          </a:lstStyle>
          <a:p>
            <a:pPr algn="l" fontAlgn="base">
              <a:spcBef>
                <a:spcPct val="0"/>
              </a:spcBef>
              <a:spcAft>
                <a:spcPct val="0"/>
              </a:spcAft>
            </a:pPr>
            <a:r>
              <a:rPr lang="el-GR" sz="1000" b="1">
                <a:solidFill>
                  <a:schemeClr val="accent1"/>
                </a:solidFill>
                <a:latin typeface="Arial"/>
              </a:rPr>
              <a:t>4x3</a:t>
            </a:r>
            <a:endParaRPr lang="el-GR" sz="1000">
              <a:solidFill>
                <a:schemeClr val="accent1"/>
              </a:solidFill>
              <a:latin typeface="Aria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Μέθοδος κέντρων</a:t>
            </a:r>
            <a:r>
              <a:rPr lang="en-US" dirty="0" smtClean="0"/>
              <a:t> </a:t>
            </a:r>
            <a:r>
              <a:rPr lang="en-US" dirty="0" smtClean="0">
                <a:latin typeface="Calibri" pitchFamily="34" charset="0"/>
              </a:rPr>
              <a:t>[1]</a:t>
            </a:r>
            <a:endParaRPr lang="el-GR" dirty="0">
              <a:latin typeface="Calibri" pitchFamily="34" charset="0"/>
            </a:endParaRPr>
          </a:p>
        </p:txBody>
      </p:sp>
      <p:sp>
        <p:nvSpPr>
          <p:cNvPr id="3" name="2 - Θέση περιεχομένου"/>
          <p:cNvSpPr>
            <a:spLocks noGrp="1"/>
          </p:cNvSpPr>
          <p:nvPr>
            <p:ph sz="quarter" idx="13"/>
          </p:nvPr>
        </p:nvSpPr>
        <p:spPr>
          <a:xfrm>
            <a:off x="609600" y="1566864"/>
            <a:ext cx="5676912" cy="3648092"/>
          </a:xfrm>
        </p:spPr>
        <p:txBody>
          <a:bodyPr>
            <a:normAutofit/>
          </a:bodyPr>
          <a:lstStyle/>
          <a:p>
            <a:r>
              <a:rPr sz="2200" smtClean="0"/>
              <a:t>Κέντρο μάζας ή πυρήνα;</a:t>
            </a:r>
          </a:p>
          <a:p>
            <a:r>
              <a:rPr sz="2200" smtClean="0"/>
              <a:t>Υπολογισμός πυρήνα: Ο(</a:t>
            </a:r>
            <a:r>
              <a:rPr lang="en-US" sz="2200" dirty="0" smtClean="0"/>
              <a:t>m</a:t>
            </a:r>
            <a:r>
              <a:rPr sz="2200" smtClean="0"/>
              <a:t>)</a:t>
            </a:r>
          </a:p>
          <a:p>
            <a:r>
              <a:rPr sz="2200" smtClean="0"/>
              <a:t>Υπολογισμός κυρτού περιβλήματος: Ο(</a:t>
            </a:r>
            <a:r>
              <a:rPr lang="en-US" sz="2200" dirty="0" err="1" smtClean="0"/>
              <a:t>rlogr</a:t>
            </a:r>
            <a:r>
              <a:rPr lang="en-US" sz="2200" dirty="0" smtClean="0"/>
              <a:t>)</a:t>
            </a:r>
            <a:endParaRPr sz="2200" smtClean="0"/>
          </a:p>
          <a:p>
            <a:r>
              <a:rPr sz="2200" smtClean="0"/>
              <a:t>Υπολογισμός κέντρου πυρήνα: </a:t>
            </a:r>
            <a:r>
              <a:rPr lang="en-US" sz="2200" dirty="0" smtClean="0"/>
              <a:t>O(p)</a:t>
            </a:r>
            <a:endParaRPr sz="2200" smtClean="0"/>
          </a:p>
          <a:p>
            <a:r>
              <a:rPr sz="2200" smtClean="0"/>
              <a:t>Πι</a:t>
            </a:r>
            <a:r>
              <a:rPr lang="el-GR" sz="2200" dirty="0" smtClean="0"/>
              <a:t>ο</a:t>
            </a:r>
            <a:r>
              <a:rPr sz="2200" smtClean="0"/>
              <a:t> αργή</a:t>
            </a:r>
          </a:p>
          <a:p>
            <a:r>
              <a:rPr sz="2200" smtClean="0"/>
              <a:t>Αποτελεσματική στις περισσότερες</a:t>
            </a:r>
          </a:p>
          <a:p>
            <a:pPr>
              <a:buNone/>
            </a:pPr>
            <a:r>
              <a:rPr sz="2200" smtClean="0"/>
              <a:t>	περιπτώσεις</a:t>
            </a:r>
          </a:p>
          <a:p>
            <a:pPr lvl="1">
              <a:buNone/>
            </a:pPr>
            <a:endParaRPr lang="el-GR" sz="2500" dirty="0"/>
          </a:p>
        </p:txBody>
      </p:sp>
      <p:pic>
        <p:nvPicPr>
          <p:cNvPr id="66565" name="Picture 5"/>
          <p:cNvPicPr>
            <a:picLocks noChangeAspect="1" noChangeArrowheads="1"/>
          </p:cNvPicPr>
          <p:nvPr/>
        </p:nvPicPr>
        <p:blipFill>
          <a:blip r:embed="rId3"/>
          <a:srcRect/>
          <a:stretch>
            <a:fillRect/>
          </a:stretch>
        </p:blipFill>
        <p:spPr bwMode="auto">
          <a:xfrm>
            <a:off x="6429388" y="1500180"/>
            <a:ext cx="2382067" cy="287782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Μέθοδος </a:t>
            </a:r>
            <a:r>
              <a:rPr smtClean="0">
                <a:latin typeface="Calibri" pitchFamily="34" charset="0"/>
              </a:rPr>
              <a:t>κέντρων</a:t>
            </a:r>
            <a:r>
              <a:rPr lang="en-US" dirty="0" smtClean="0">
                <a:latin typeface="Calibri" pitchFamily="34" charset="0"/>
              </a:rPr>
              <a:t> [2]</a:t>
            </a:r>
            <a:endParaRPr lang="el-GR" dirty="0">
              <a:latin typeface="Calibri" pitchFamily="34" charset="0"/>
            </a:endParaRPr>
          </a:p>
        </p:txBody>
      </p:sp>
      <p:pic>
        <p:nvPicPr>
          <p:cNvPr id="67586" name="Picture 2"/>
          <p:cNvPicPr>
            <a:picLocks noGrp="1" noChangeAspect="1" noChangeArrowheads="1"/>
          </p:cNvPicPr>
          <p:nvPr>
            <p:ph sz="quarter" idx="13"/>
          </p:nvPr>
        </p:nvPicPr>
        <p:blipFill>
          <a:blip r:embed="rId3"/>
          <a:srcRect/>
          <a:stretch>
            <a:fillRect/>
          </a:stretch>
        </p:blipFill>
        <p:spPr bwMode="auto">
          <a:xfrm>
            <a:off x="2908040" y="1928808"/>
            <a:ext cx="3378472" cy="2571768"/>
          </a:xfrm>
          <a:prstGeom prst="rect">
            <a:avLst/>
          </a:prstGeom>
          <a:noFill/>
          <a:ln w="9525">
            <a:noFill/>
            <a:miter lim="800000"/>
            <a:headEnd/>
            <a:tailEnd/>
          </a:ln>
          <a:effectLst/>
        </p:spPr>
      </p:pic>
      <p:pic>
        <p:nvPicPr>
          <p:cNvPr id="67587" name="Picture 3"/>
          <p:cNvPicPr>
            <a:picLocks noChangeAspect="1" noChangeArrowheads="1"/>
          </p:cNvPicPr>
          <p:nvPr/>
        </p:nvPicPr>
        <p:blipFill>
          <a:blip r:embed="rId4"/>
          <a:srcRect/>
          <a:stretch>
            <a:fillRect/>
          </a:stretch>
        </p:blipFill>
        <p:spPr bwMode="auto">
          <a:xfrm>
            <a:off x="6429388" y="1928808"/>
            <a:ext cx="2571768" cy="2571768"/>
          </a:xfrm>
          <a:prstGeom prst="rect">
            <a:avLst/>
          </a:prstGeom>
          <a:noFill/>
          <a:ln w="9525">
            <a:noFill/>
            <a:miter lim="800000"/>
            <a:headEnd/>
            <a:tailEnd/>
          </a:ln>
          <a:effectLst/>
        </p:spPr>
      </p:pic>
      <p:pic>
        <p:nvPicPr>
          <p:cNvPr id="67588" name="Picture 4"/>
          <p:cNvPicPr>
            <a:picLocks noChangeAspect="1" noChangeArrowheads="1"/>
          </p:cNvPicPr>
          <p:nvPr/>
        </p:nvPicPr>
        <p:blipFill>
          <a:blip r:embed="rId5"/>
          <a:srcRect/>
          <a:stretch>
            <a:fillRect/>
          </a:stretch>
        </p:blipFill>
        <p:spPr bwMode="auto">
          <a:xfrm>
            <a:off x="71406" y="1857371"/>
            <a:ext cx="2786082" cy="278608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Μέθοδος κύριου άξονα</a:t>
            </a:r>
            <a:endParaRPr lang="el-GR" dirty="0"/>
          </a:p>
        </p:txBody>
      </p:sp>
      <p:sp>
        <p:nvSpPr>
          <p:cNvPr id="3" name="2 - Θέση περιεχομένου"/>
          <p:cNvSpPr>
            <a:spLocks noGrp="1"/>
          </p:cNvSpPr>
          <p:nvPr>
            <p:ph sz="quarter" idx="13"/>
          </p:nvPr>
        </p:nvSpPr>
        <p:spPr>
          <a:xfrm>
            <a:off x="609600" y="1352550"/>
            <a:ext cx="6534168" cy="3648092"/>
          </a:xfrm>
        </p:spPr>
        <p:txBody>
          <a:bodyPr>
            <a:normAutofit lnSpcReduction="10000"/>
          </a:bodyPr>
          <a:lstStyle/>
          <a:p>
            <a:pPr>
              <a:buFont typeface="Wingdings" pitchFamily="2" charset="2"/>
              <a:buChar char="q"/>
            </a:pPr>
            <a:r>
              <a:rPr sz="2400" smtClean="0"/>
              <a:t>Κύριος άξονας (ΡΑ);</a:t>
            </a:r>
          </a:p>
          <a:p>
            <a:pPr>
              <a:buFont typeface="Wingdings" pitchFamily="2" charset="2"/>
              <a:buChar char="q"/>
            </a:pPr>
            <a:r>
              <a:rPr sz="2400" smtClean="0"/>
              <a:t>Αλγόριθμος:</a:t>
            </a:r>
          </a:p>
          <a:p>
            <a:pPr lvl="1">
              <a:buFont typeface="Arial" pitchFamily="34" charset="0"/>
              <a:buChar char="•"/>
            </a:pPr>
            <a:r>
              <a:rPr sz="2000" smtClean="0"/>
              <a:t>   Τοπική ευθυγράμμιση ΡΑ</a:t>
            </a:r>
          </a:p>
          <a:p>
            <a:pPr marL="834390" lvl="1" indent="-514350">
              <a:buFont typeface="+mj-lt"/>
              <a:buAutoNum type="alphaUcPeriod"/>
            </a:pPr>
            <a:r>
              <a:rPr sz="2000" smtClean="0"/>
              <a:t>Διαμέριση ΡΑ</a:t>
            </a:r>
          </a:p>
          <a:p>
            <a:pPr marL="834390" lvl="1" indent="-514350">
              <a:buFont typeface="+mj-lt"/>
              <a:buAutoNum type="alphaUcPeriod"/>
            </a:pPr>
            <a:r>
              <a:rPr sz="2000" smtClean="0"/>
              <a:t>Ομαδοποίηση ΚΑ</a:t>
            </a:r>
          </a:p>
          <a:p>
            <a:pPr marL="834390" lvl="1" indent="-514350">
              <a:buFont typeface="+mj-lt"/>
              <a:buAutoNum type="alphaUcPeriod"/>
            </a:pPr>
            <a:r>
              <a:rPr sz="2000" smtClean="0"/>
              <a:t>Ένωση ΚΑ με ΡΑ</a:t>
            </a:r>
          </a:p>
          <a:p>
            <a:pPr marL="834390" lvl="1" indent="-514350">
              <a:buFont typeface="Arial" pitchFamily="34" charset="0"/>
              <a:buChar char="•"/>
            </a:pPr>
            <a:r>
              <a:rPr sz="2000" smtClean="0"/>
              <a:t>Γονική ευθυγράμμιση </a:t>
            </a:r>
            <a:r>
              <a:rPr lang="en-US" sz="2000" dirty="0" smtClean="0">
                <a:latin typeface="Calibri" pitchFamily="34" charset="0"/>
              </a:rPr>
              <a:t>PD</a:t>
            </a:r>
            <a:endParaRPr sz="2000" smtClean="0">
              <a:latin typeface="Calibri" pitchFamily="34" charset="0"/>
            </a:endParaRPr>
          </a:p>
          <a:p>
            <a:pPr lvl="0">
              <a:buClr>
                <a:srgbClr val="DA1F28"/>
              </a:buClr>
              <a:buFont typeface="Wingdings" pitchFamily="2" charset="2"/>
              <a:buChar char="q"/>
            </a:pPr>
            <a:r>
              <a:rPr sz="2400" smtClean="0">
                <a:solidFill>
                  <a:prstClr val="black"/>
                </a:solidFill>
              </a:rPr>
              <a:t>Λίγο πιο αργή από την μέθοδο κέντρων</a:t>
            </a:r>
          </a:p>
          <a:p>
            <a:pPr lvl="0">
              <a:buClr>
                <a:srgbClr val="DA1F28"/>
              </a:buClr>
              <a:buFont typeface="Wingdings" pitchFamily="2" charset="2"/>
              <a:buChar char="q"/>
            </a:pPr>
            <a:r>
              <a:rPr sz="2400" smtClean="0">
                <a:solidFill>
                  <a:prstClr val="black"/>
                </a:solidFill>
              </a:rPr>
              <a:t>Τοπολογικά ακριβής σκελετική αναπαράσταση</a:t>
            </a:r>
            <a:endParaRPr smtClean="0"/>
          </a:p>
          <a:p>
            <a:endParaRPr smtClean="0"/>
          </a:p>
        </p:txBody>
      </p:sp>
      <p:pic>
        <p:nvPicPr>
          <p:cNvPr id="19459" name="Picture 3"/>
          <p:cNvPicPr>
            <a:picLocks noChangeAspect="1" noChangeArrowheads="1"/>
          </p:cNvPicPr>
          <p:nvPr/>
        </p:nvPicPr>
        <p:blipFill>
          <a:blip r:embed="rId3"/>
          <a:srcRect/>
          <a:stretch>
            <a:fillRect/>
          </a:stretch>
        </p:blipFill>
        <p:spPr bwMode="auto">
          <a:xfrm>
            <a:off x="6357950" y="1500180"/>
            <a:ext cx="2500330" cy="250033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Προσέγγιση κύριου άξονα</a:t>
            </a:r>
            <a:endParaRPr lang="el-GR" dirty="0"/>
          </a:p>
        </p:txBody>
      </p:sp>
      <p:sp>
        <p:nvSpPr>
          <p:cNvPr id="3" name="2 - Θέση περιεχομένου"/>
          <p:cNvSpPr>
            <a:spLocks noGrp="1"/>
          </p:cNvSpPr>
          <p:nvPr>
            <p:ph sz="quarter" idx="13"/>
          </p:nvPr>
        </p:nvSpPr>
        <p:spPr>
          <a:xfrm>
            <a:off x="609600" y="1352550"/>
            <a:ext cx="8153400" cy="2576522"/>
          </a:xfrm>
        </p:spPr>
        <p:txBody>
          <a:bodyPr/>
          <a:lstStyle/>
          <a:p>
            <a:r>
              <a:rPr lang="en-US" dirty="0" smtClean="0">
                <a:latin typeface="Calibri" pitchFamily="34" charset="0"/>
              </a:rPr>
              <a:t>Principal Component Analysis</a:t>
            </a:r>
            <a:endParaRPr smtClean="0">
              <a:latin typeface="Calibri" pitchFamily="34" charset="0"/>
            </a:endParaRPr>
          </a:p>
          <a:p>
            <a:pPr lvl="1"/>
            <a:r>
              <a:rPr smtClean="0"/>
              <a:t>Ιδιοδιάνυσμα μεγαλύτερης ιδιοτιμής</a:t>
            </a:r>
          </a:p>
          <a:p>
            <a:pPr lvl="1"/>
            <a:r>
              <a:rPr smtClean="0"/>
              <a:t>Χρήση </a:t>
            </a:r>
            <a:r>
              <a:rPr lang="en-US" dirty="0" smtClean="0">
                <a:latin typeface="Calibri" pitchFamily="34" charset="0"/>
              </a:rPr>
              <a:t>Singular Value Decomposition</a:t>
            </a:r>
          </a:p>
          <a:p>
            <a:r>
              <a:rPr lang="en-US" dirty="0" smtClean="0">
                <a:latin typeface="Calibri" pitchFamily="34" charset="0"/>
              </a:rPr>
              <a:t>Gottschalk:</a:t>
            </a:r>
          </a:p>
          <a:p>
            <a:pPr lvl="1"/>
            <a:r>
              <a:rPr lang="en-US" dirty="0" smtClean="0">
                <a:latin typeface="Calibri" pitchFamily="34" charset="0"/>
              </a:rPr>
              <a:t>Covariance </a:t>
            </a:r>
            <a:r>
              <a:rPr smtClean="0">
                <a:latin typeface="Calibri" pitchFamily="34" charset="0"/>
              </a:rPr>
              <a:t>3</a:t>
            </a:r>
            <a:r>
              <a:rPr lang="en-US" dirty="0" smtClean="0">
                <a:latin typeface="Calibri" pitchFamily="34" charset="0"/>
              </a:rPr>
              <a:t>x3</a:t>
            </a:r>
            <a:r>
              <a:rPr smtClean="0">
                <a:latin typeface="Calibri" pitchFamily="34" charset="0"/>
              </a:rPr>
              <a:t> πίνακα</a:t>
            </a:r>
            <a:r>
              <a:rPr lang="en-US" dirty="0" smtClean="0">
                <a:latin typeface="Calibri" pitchFamily="34" charset="0"/>
              </a:rPr>
              <a:t> </a:t>
            </a:r>
            <a:r>
              <a:rPr smtClean="0">
                <a:latin typeface="Calibri" pitchFamily="34" charset="0"/>
              </a:rPr>
              <a:t>του κυρτού περιβλήματος:</a:t>
            </a:r>
          </a:p>
          <a:p>
            <a:pPr lvl="1">
              <a:buNone/>
            </a:pPr>
            <a:endParaRPr smtClean="0"/>
          </a:p>
        </p:txBody>
      </p:sp>
      <p:graphicFrame>
        <p:nvGraphicFramePr>
          <p:cNvPr id="78851" name="Object 3"/>
          <p:cNvGraphicFramePr>
            <a:graphicFrameLocks noChangeAspect="1"/>
          </p:cNvGraphicFramePr>
          <p:nvPr/>
        </p:nvGraphicFramePr>
        <p:xfrm>
          <a:off x="500066" y="3935773"/>
          <a:ext cx="8429652" cy="921993"/>
        </p:xfrm>
        <a:graphic>
          <a:graphicData uri="http://schemas.openxmlformats.org/presentationml/2006/ole">
            <p:oleObj spid="_x0000_s78851" name="Equation" r:id="rId4" imgW="4063680" imgH="444240" progId="Equation.DSMT4">
              <p:embed/>
            </p:oleObj>
          </a:graphicData>
        </a:graphic>
      </p:graphicFrame>
      <p:pic>
        <p:nvPicPr>
          <p:cNvPr id="78853" name="Picture 5"/>
          <p:cNvPicPr>
            <a:picLocks noChangeAspect="1" noChangeArrowheads="1"/>
          </p:cNvPicPr>
          <p:nvPr/>
        </p:nvPicPr>
        <p:blipFill>
          <a:blip r:embed="rId5"/>
          <a:srcRect/>
          <a:stretch>
            <a:fillRect/>
          </a:stretch>
        </p:blipFill>
        <p:spPr bwMode="auto">
          <a:xfrm>
            <a:off x="6929454" y="2285998"/>
            <a:ext cx="2152649" cy="108525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Διαμέριση κύριου άξονα</a:t>
            </a:r>
            <a:endParaRPr lang="el-GR" dirty="0"/>
          </a:p>
        </p:txBody>
      </p:sp>
      <p:sp>
        <p:nvSpPr>
          <p:cNvPr id="3" name="2 - Θέση περιεχομένου"/>
          <p:cNvSpPr>
            <a:spLocks noGrp="1"/>
          </p:cNvSpPr>
          <p:nvPr>
            <p:ph sz="quarter" idx="13"/>
          </p:nvPr>
        </p:nvSpPr>
        <p:spPr>
          <a:xfrm>
            <a:off x="609600" y="1352550"/>
            <a:ext cx="8153400" cy="1719266"/>
          </a:xfrm>
        </p:spPr>
        <p:txBody>
          <a:bodyPr/>
          <a:lstStyle/>
          <a:p>
            <a:pPr marL="320040" lvl="1" indent="-320040">
              <a:spcBef>
                <a:spcPts val="700"/>
              </a:spcBef>
              <a:buClr>
                <a:schemeClr val="accent2"/>
              </a:buClr>
              <a:buSzPct val="60000"/>
              <a:buFont typeface="Wingdings"/>
              <a:buChar char=""/>
            </a:pPr>
            <a:r>
              <a:rPr sz="2800" smtClean="0"/>
              <a:t>Τεχνικές</a:t>
            </a:r>
          </a:p>
          <a:p>
            <a:pPr marL="594360" lvl="2" indent="-320040">
              <a:spcBef>
                <a:spcPts val="700"/>
              </a:spcBef>
              <a:buClr>
                <a:schemeClr val="bg2">
                  <a:lumMod val="75000"/>
                </a:schemeClr>
              </a:buClr>
              <a:buSzPct val="60000"/>
              <a:buFont typeface="Wingdings" pitchFamily="2" charset="2"/>
              <a:buChar char="q"/>
            </a:pPr>
            <a:r>
              <a:rPr sz="2400" smtClean="0"/>
              <a:t>Επιλογή k ισαπέχοντων σημείων</a:t>
            </a:r>
          </a:p>
          <a:p>
            <a:pPr marL="594360" lvl="2" indent="-320040">
              <a:spcBef>
                <a:spcPts val="700"/>
              </a:spcBef>
              <a:buClr>
                <a:schemeClr val="bg2">
                  <a:lumMod val="75000"/>
                </a:schemeClr>
              </a:buClr>
              <a:buSzPct val="60000"/>
              <a:buFont typeface="Wingdings" pitchFamily="2" charset="2"/>
              <a:buChar char="q"/>
            </a:pPr>
            <a:r>
              <a:rPr sz="2400" smtClean="0"/>
              <a:t>Επιλογή m μη ισαπέχοντων σημείων, m = |KA|</a:t>
            </a:r>
          </a:p>
          <a:p>
            <a:endParaRPr lang="el-GR" dirty="0"/>
          </a:p>
        </p:txBody>
      </p:sp>
      <p:pic>
        <p:nvPicPr>
          <p:cNvPr id="77827" name="Picture 3"/>
          <p:cNvPicPr>
            <a:picLocks noChangeAspect="1" noChangeArrowheads="1"/>
          </p:cNvPicPr>
          <p:nvPr/>
        </p:nvPicPr>
        <p:blipFill>
          <a:blip r:embed="rId3"/>
          <a:srcRect/>
          <a:stretch>
            <a:fillRect/>
          </a:stretch>
        </p:blipFill>
        <p:spPr bwMode="auto">
          <a:xfrm>
            <a:off x="572922" y="3024202"/>
            <a:ext cx="8213920" cy="190500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Extra</a:t>
            </a:r>
            <a:r>
              <a:rPr smtClean="0"/>
              <a:t> </a:t>
            </a:r>
            <a:r>
              <a:rPr smtClean="0"/>
              <a:t>κέντρα ανοιγμάτων</a:t>
            </a:r>
            <a:endParaRPr lang="el-GR" dirty="0"/>
          </a:p>
        </p:txBody>
      </p:sp>
      <p:sp>
        <p:nvSpPr>
          <p:cNvPr id="3" name="2 - Θέση περιεχομένου"/>
          <p:cNvSpPr>
            <a:spLocks noGrp="1"/>
          </p:cNvSpPr>
          <p:nvPr>
            <p:ph sz="quarter" idx="13"/>
          </p:nvPr>
        </p:nvSpPr>
        <p:spPr>
          <a:xfrm>
            <a:off x="609600" y="1352550"/>
            <a:ext cx="8153400" cy="3219464"/>
          </a:xfrm>
        </p:spPr>
        <p:txBody>
          <a:bodyPr>
            <a:normAutofit/>
          </a:bodyPr>
          <a:lstStyle/>
          <a:p>
            <a:r>
              <a:rPr smtClean="0"/>
              <a:t>Χρήση και των άλλων 2 κύριων κατευθύνσεων</a:t>
            </a:r>
          </a:p>
        </p:txBody>
      </p:sp>
      <p:pic>
        <p:nvPicPr>
          <p:cNvPr id="79874" name="Picture 2"/>
          <p:cNvPicPr>
            <a:picLocks noChangeAspect="1" noChangeArrowheads="1"/>
          </p:cNvPicPr>
          <p:nvPr/>
        </p:nvPicPr>
        <p:blipFill>
          <a:blip r:embed="rId3"/>
          <a:srcRect/>
          <a:stretch>
            <a:fillRect/>
          </a:stretch>
        </p:blipFill>
        <p:spPr bwMode="auto">
          <a:xfrm>
            <a:off x="1200150" y="2462225"/>
            <a:ext cx="6743700" cy="18954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Ομαδοποίηση</a:t>
            </a:r>
            <a:r>
              <a:rPr lang="en-US" dirty="0" smtClean="0"/>
              <a:t> </a:t>
            </a:r>
            <a:r>
              <a:rPr lang="en-US" dirty="0" smtClean="0">
                <a:latin typeface="Calibri" pitchFamily="34" charset="0"/>
              </a:rPr>
              <a:t>[1]</a:t>
            </a:r>
            <a:endParaRPr lang="el-GR" dirty="0">
              <a:latin typeface="Calibri" pitchFamily="34" charset="0"/>
            </a:endParaRPr>
          </a:p>
        </p:txBody>
      </p:sp>
      <p:sp>
        <p:nvSpPr>
          <p:cNvPr id="3" name="2 - Θέση περιεχομένου"/>
          <p:cNvSpPr>
            <a:spLocks noGrp="1"/>
          </p:cNvSpPr>
          <p:nvPr>
            <p:ph sz="quarter" idx="13"/>
          </p:nvPr>
        </p:nvSpPr>
        <p:spPr>
          <a:xfrm>
            <a:off x="609600" y="1352550"/>
            <a:ext cx="8153400" cy="3648092"/>
          </a:xfrm>
        </p:spPr>
        <p:txBody>
          <a:bodyPr>
            <a:normAutofit fontScale="77500" lnSpcReduction="20000"/>
          </a:bodyPr>
          <a:lstStyle/>
          <a:p>
            <a:r>
              <a:rPr smtClean="0"/>
              <a:t>Εύρεση ταιριάσματος των ΚΑ με σημεία στον ΡΑ:</a:t>
            </a:r>
          </a:p>
          <a:p>
            <a:pPr lvl="1"/>
            <a:r>
              <a:rPr smtClean="0"/>
              <a:t>Παρατήρηση:</a:t>
            </a:r>
          </a:p>
          <a:p>
            <a:pPr lvl="2"/>
            <a:r>
              <a:rPr smtClean="0"/>
              <a:t>Δύο ΚΑ θα είναι στην ίδια ομάδα αν η απόσταση των  προβολών τους είναι μικρή.</a:t>
            </a:r>
          </a:p>
          <a:p>
            <a:pPr lvl="1"/>
            <a:r>
              <a:rPr smtClean="0"/>
              <a:t>Λύση:</a:t>
            </a:r>
          </a:p>
          <a:p>
            <a:pPr lvl="2"/>
            <a:r>
              <a:rPr smtClean="0"/>
              <a:t>Κάθε ΚΑ να ανήκει σε μία ομάδα.</a:t>
            </a:r>
          </a:p>
          <a:p>
            <a:pPr lvl="2"/>
            <a:r>
              <a:rPr smtClean="0"/>
              <a:t>Κάθε ομάδα να ενώνεται σε ένα σημείο.</a:t>
            </a:r>
          </a:p>
          <a:p>
            <a:pPr lvl="1"/>
            <a:r>
              <a:rPr smtClean="0"/>
              <a:t>Σκοπός:</a:t>
            </a:r>
          </a:p>
          <a:p>
            <a:pPr lvl="2"/>
            <a:r>
              <a:rPr smtClean="0"/>
              <a:t>Ελαχιστοποιήση των σημείων στο ΡΑ </a:t>
            </a:r>
            <a:r>
              <a:rPr smtClean="0">
                <a:latin typeface="Calibri" pitchFamily="34" charset="0"/>
              </a:rPr>
              <a:t>(</a:t>
            </a:r>
            <a:r>
              <a:rPr lang="en-US" dirty="0" smtClean="0">
                <a:latin typeface="Calibri" pitchFamily="34" charset="0"/>
              </a:rPr>
              <a:t>joints</a:t>
            </a:r>
            <a:r>
              <a:rPr smtClean="0">
                <a:latin typeface="Calibri" pitchFamily="34" charset="0"/>
              </a:rPr>
              <a:t>)</a:t>
            </a:r>
            <a:r>
              <a:rPr smtClean="0"/>
              <a:t>.</a:t>
            </a:r>
          </a:p>
          <a:p>
            <a:pPr lvl="2"/>
            <a:r>
              <a:rPr smtClean="0"/>
              <a:t>Ελαχιστοποιήση των αποστάσεων ΚΑ </a:t>
            </a:r>
            <a:r>
              <a:rPr lang="el-GR" dirty="0" smtClean="0"/>
              <a:t>–</a:t>
            </a:r>
            <a:r>
              <a:rPr smtClean="0"/>
              <a:t> ΡΑ.</a:t>
            </a:r>
          </a:p>
          <a:p>
            <a:pPr lvl="2"/>
            <a:r>
              <a:rPr smtClean="0"/>
              <a:t>Μεγιστοποιήση του χρησιμοποιούμενου κομματιού του ΡΑ.</a:t>
            </a:r>
          </a:p>
          <a:p>
            <a:pPr lvl="1"/>
            <a:r>
              <a:rPr smtClean="0"/>
              <a:t>Δυναμικός προγραμματισμός</a:t>
            </a:r>
            <a:r>
              <a:rPr smtClean="0"/>
              <a:t>.</a:t>
            </a:r>
            <a:r>
              <a:rPr lang="en-US" dirty="0" smtClean="0"/>
              <a:t> </a:t>
            </a:r>
            <a:r>
              <a:rPr smtClean="0"/>
              <a:t>(Τ</a:t>
            </a:r>
            <a:r>
              <a:rPr lang="el-GR" dirty="0" smtClean="0"/>
              <a:t>α</a:t>
            </a:r>
            <a:r>
              <a:rPr smtClean="0"/>
              <a:t>ξινόμηση ΚΑ)</a:t>
            </a:r>
            <a:endParaRPr lang="el-GR"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Ομαδοποίηση </a:t>
            </a:r>
            <a:r>
              <a:rPr smtClean="0">
                <a:latin typeface="Calibri" pitchFamily="34" charset="0"/>
              </a:rPr>
              <a:t>[2]</a:t>
            </a:r>
            <a:endParaRPr lang="el-GR" dirty="0"/>
          </a:p>
        </p:txBody>
      </p:sp>
      <p:pic>
        <p:nvPicPr>
          <p:cNvPr id="126978" name="Picture 2"/>
          <p:cNvPicPr>
            <a:picLocks noChangeAspect="1" noChangeArrowheads="1"/>
          </p:cNvPicPr>
          <p:nvPr/>
        </p:nvPicPr>
        <p:blipFill>
          <a:blip r:embed="rId3"/>
          <a:srcRect/>
          <a:stretch>
            <a:fillRect/>
          </a:stretch>
        </p:blipFill>
        <p:spPr bwMode="auto">
          <a:xfrm>
            <a:off x="5725015" y="3643321"/>
            <a:ext cx="3347579" cy="1428760"/>
          </a:xfrm>
          <a:prstGeom prst="rect">
            <a:avLst/>
          </a:prstGeom>
          <a:noFill/>
          <a:ln w="9525">
            <a:noFill/>
            <a:miter lim="800000"/>
            <a:headEnd/>
            <a:tailEnd/>
          </a:ln>
          <a:effectLst/>
        </p:spPr>
      </p:pic>
      <p:pic>
        <p:nvPicPr>
          <p:cNvPr id="126977" name="Picture 1"/>
          <p:cNvPicPr>
            <a:picLocks noChangeAspect="1" noChangeArrowheads="1"/>
          </p:cNvPicPr>
          <p:nvPr/>
        </p:nvPicPr>
        <p:blipFill>
          <a:blip r:embed="rId4"/>
          <a:srcRect/>
          <a:stretch>
            <a:fillRect/>
          </a:stretch>
        </p:blipFill>
        <p:spPr bwMode="auto">
          <a:xfrm>
            <a:off x="1571603" y="3714758"/>
            <a:ext cx="3727867" cy="1428742"/>
          </a:xfrm>
          <a:prstGeom prst="rect">
            <a:avLst/>
          </a:prstGeom>
          <a:noFill/>
          <a:ln w="9525">
            <a:noFill/>
            <a:miter lim="800000"/>
            <a:headEnd/>
            <a:tailEnd/>
          </a:ln>
          <a:effectLst/>
        </p:spPr>
      </p:pic>
      <p:sp>
        <p:nvSpPr>
          <p:cNvPr id="3" name="2 - Θέση περιεχομένου"/>
          <p:cNvSpPr>
            <a:spLocks noGrp="1"/>
          </p:cNvSpPr>
          <p:nvPr>
            <p:ph sz="quarter" idx="13"/>
          </p:nvPr>
        </p:nvSpPr>
        <p:spPr>
          <a:xfrm>
            <a:off x="609600" y="1352550"/>
            <a:ext cx="8153400" cy="2576522"/>
          </a:xfrm>
        </p:spPr>
        <p:txBody>
          <a:bodyPr>
            <a:normAutofit lnSpcReduction="10000"/>
          </a:bodyPr>
          <a:lstStyle/>
          <a:p>
            <a:r>
              <a:rPr smtClean="0">
                <a:latin typeface="Calibri" pitchFamily="34" charset="0"/>
              </a:rPr>
              <a:t>Συνάρτηση κόστους ομαδοποίησης ΚΑ:</a:t>
            </a:r>
          </a:p>
          <a:p>
            <a:pPr lvl="1"/>
            <a:r>
              <a:rPr smtClean="0">
                <a:latin typeface="Calibri" pitchFamily="34" charset="0"/>
              </a:rPr>
              <a:t>Εύρεση σημείου ένωσης στον ΡΑ</a:t>
            </a:r>
          </a:p>
          <a:p>
            <a:pPr lvl="1"/>
            <a:r>
              <a:rPr smtClean="0">
                <a:latin typeface="Calibri" pitchFamily="34" charset="0"/>
              </a:rPr>
              <a:t>Κόστος:</a:t>
            </a:r>
          </a:p>
          <a:p>
            <a:pPr lvl="2"/>
            <a:r>
              <a:rPr smtClean="0">
                <a:latin typeface="Calibri" pitchFamily="34" charset="0"/>
              </a:rPr>
              <a:t>Πόσο μεγάλωσαν οι αποστάσεις ΚΑ </a:t>
            </a:r>
            <a:r>
              <a:rPr lang="el-GR" dirty="0" smtClean="0">
                <a:latin typeface="Calibri" pitchFamily="34" charset="0"/>
              </a:rPr>
              <a:t>–</a:t>
            </a:r>
            <a:r>
              <a:rPr smtClean="0">
                <a:latin typeface="Calibri" pitchFamily="34" charset="0"/>
              </a:rPr>
              <a:t> ΡΑ ;</a:t>
            </a:r>
          </a:p>
          <a:p>
            <a:pPr lvl="2"/>
            <a:r>
              <a:rPr smtClean="0">
                <a:latin typeface="Calibri" pitchFamily="34" charset="0"/>
              </a:rPr>
              <a:t>Πόσο κομμάτι ΡΑ χάσαμε;</a:t>
            </a:r>
          </a:p>
          <a:p>
            <a:pPr lvl="2"/>
            <a:r>
              <a:rPr smtClean="0">
                <a:latin typeface="Calibri" pitchFamily="34" charset="0"/>
              </a:rPr>
              <a:t>Μικρός συνολικός σκελετός</a:t>
            </a:r>
            <a:r>
              <a:rPr lang="en-US" dirty="0" smtClean="0">
                <a:latin typeface="Calibri" pitchFamily="34" charset="0"/>
              </a:rPr>
              <a:t> =</a:t>
            </a:r>
            <a:r>
              <a:rPr smtClean="0">
                <a:latin typeface="Calibri" pitchFamily="34" charset="0"/>
              </a:rPr>
              <a:t> Πρόβλημα</a:t>
            </a:r>
          </a:p>
          <a:p>
            <a:pPr>
              <a:buNone/>
            </a:pPr>
            <a:endParaRPr lang="el-GR"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Ομαδοποίηση </a:t>
            </a:r>
            <a:r>
              <a:rPr smtClean="0">
                <a:latin typeface="Calibri" pitchFamily="34" charset="0"/>
              </a:rPr>
              <a:t>[3]</a:t>
            </a:r>
            <a:endParaRPr lang="el-GR" dirty="0"/>
          </a:p>
        </p:txBody>
      </p:sp>
      <p:sp>
        <p:nvSpPr>
          <p:cNvPr id="3" name="2 - Θέση περιεχομένου"/>
          <p:cNvSpPr>
            <a:spLocks noGrp="1"/>
          </p:cNvSpPr>
          <p:nvPr>
            <p:ph sz="quarter" idx="13"/>
          </p:nvPr>
        </p:nvSpPr>
        <p:spPr>
          <a:xfrm>
            <a:off x="609600" y="1352550"/>
            <a:ext cx="8153400" cy="2290770"/>
          </a:xfrm>
        </p:spPr>
        <p:txBody>
          <a:bodyPr>
            <a:normAutofit/>
          </a:bodyPr>
          <a:lstStyle/>
          <a:p>
            <a:r>
              <a:rPr sz="2800" smtClean="0">
                <a:latin typeface="Calibri" pitchFamily="34" charset="0"/>
              </a:rPr>
              <a:t>Συνάρτηση κόστους μη συνένωσης </a:t>
            </a:r>
            <a:r>
              <a:rPr lang="en-US" sz="2800" dirty="0" smtClean="0">
                <a:latin typeface="Calibri" pitchFamily="34" charset="0"/>
              </a:rPr>
              <a:t>2 </a:t>
            </a:r>
            <a:r>
              <a:rPr sz="2800" smtClean="0">
                <a:latin typeface="Calibri" pitchFamily="34" charset="0"/>
              </a:rPr>
              <a:t>υπερ</a:t>
            </a:r>
            <a:r>
              <a:rPr lang="en-US" sz="2800" dirty="0" smtClean="0">
                <a:latin typeface="Calibri" pitchFamily="34" charset="0"/>
              </a:rPr>
              <a:t>o</a:t>
            </a:r>
            <a:r>
              <a:rPr sz="2800" smtClean="0">
                <a:latin typeface="Calibri" pitchFamily="34" charset="0"/>
              </a:rPr>
              <a:t>μάδων:</a:t>
            </a:r>
          </a:p>
          <a:p>
            <a:pPr lvl="1"/>
            <a:r>
              <a:rPr smtClean="0">
                <a:latin typeface="Calibri" pitchFamily="34" charset="0"/>
              </a:rPr>
              <a:t>Κόστος:</a:t>
            </a:r>
          </a:p>
          <a:p>
            <a:pPr lvl="2"/>
            <a:r>
              <a:rPr smtClean="0">
                <a:latin typeface="Calibri" pitchFamily="34" charset="0"/>
              </a:rPr>
              <a:t>Κανονικοποιημένες μεταβολές αποστάσεων ομάδων (Δυναμικός Προγραμματισμός)</a:t>
            </a:r>
          </a:p>
          <a:p>
            <a:pPr lvl="2"/>
            <a:r>
              <a:rPr smtClean="0">
                <a:latin typeface="Calibri" pitchFamily="34" charset="0"/>
              </a:rPr>
              <a:t>Πόσο </a:t>
            </a:r>
            <a:r>
              <a:rPr smtClean="0">
                <a:latin typeface="Calibri" pitchFamily="34" charset="0"/>
              </a:rPr>
              <a:t>κομμάτι ΡΑ κερδίζουμε;</a:t>
            </a:r>
          </a:p>
        </p:txBody>
      </p:sp>
      <p:pic>
        <p:nvPicPr>
          <p:cNvPr id="5" name="Picture 1"/>
          <p:cNvPicPr>
            <a:picLocks noChangeAspect="1" noChangeArrowheads="1"/>
          </p:cNvPicPr>
          <p:nvPr/>
        </p:nvPicPr>
        <p:blipFill>
          <a:blip r:embed="rId3"/>
          <a:srcRect/>
          <a:stretch>
            <a:fillRect/>
          </a:stretch>
        </p:blipFill>
        <p:spPr bwMode="auto">
          <a:xfrm>
            <a:off x="2285984" y="3765297"/>
            <a:ext cx="3286148" cy="87815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Grp="1" noChangeAspect="1" noChangeArrowheads="1"/>
          </p:cNvPicPr>
          <p:nvPr>
            <p:ph sz="quarter" idx="13"/>
          </p:nvPr>
        </p:nvPicPr>
        <p:blipFill>
          <a:blip r:embed="rId2"/>
          <a:srcRect/>
          <a:stretch>
            <a:fillRect/>
          </a:stretch>
        </p:blipFill>
        <p:spPr bwMode="auto">
          <a:xfrm>
            <a:off x="2571736" y="1357304"/>
            <a:ext cx="4156485" cy="3643338"/>
          </a:xfrm>
          <a:prstGeom prst="rect">
            <a:avLst/>
          </a:prstGeom>
          <a:noFill/>
          <a:ln w="9525">
            <a:noFill/>
            <a:miter lim="800000"/>
            <a:headEnd/>
            <a:tailEnd/>
          </a:ln>
          <a:effectLst/>
        </p:spPr>
      </p:pic>
      <p:sp>
        <p:nvSpPr>
          <p:cNvPr id="2" name="1 - Τίτλος"/>
          <p:cNvSpPr>
            <a:spLocks noGrp="1"/>
          </p:cNvSpPr>
          <p:nvPr>
            <p:ph type="title"/>
          </p:nvPr>
        </p:nvSpPr>
        <p:spPr/>
        <p:txBody>
          <a:bodyPr/>
          <a:lstStyle/>
          <a:p>
            <a:pPr algn="ctr"/>
            <a:r>
              <a:rPr smtClean="0"/>
              <a:t>Ομαδοποίηση </a:t>
            </a:r>
            <a:r>
              <a:rPr smtClean="0">
                <a:latin typeface="Calibri" pitchFamily="34" charset="0"/>
              </a:rPr>
              <a:t>[4]</a:t>
            </a:r>
            <a:endParaRPr lang="el-GR"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a:bodyPr>
          <a:lstStyle>
            <a:extLst/>
          </a:lstStyle>
          <a:p>
            <a:pPr algn="ctr"/>
            <a:r>
              <a:rPr sz="2000" smtClean="0"/>
              <a:t>Πανεπιστήμιο Ιωαννίνων</a:t>
            </a:r>
            <a:endParaRPr lang="el-GR" sz="2000" dirty="0"/>
          </a:p>
        </p:txBody>
      </p:sp>
      <p:sp>
        <p:nvSpPr>
          <p:cNvPr id="6" name="5 - TextBox"/>
          <p:cNvSpPr txBox="1"/>
          <p:nvPr/>
        </p:nvSpPr>
        <p:spPr>
          <a:xfrm>
            <a:off x="571472" y="530258"/>
            <a:ext cx="7500990" cy="3877985"/>
          </a:xfrm>
          <a:prstGeom prst="rect">
            <a:avLst/>
          </a:prstGeom>
          <a:noFill/>
        </p:spPr>
        <p:txBody>
          <a:bodyPr wrap="square" rtlCol="0">
            <a:spAutoFit/>
          </a:bodyPr>
          <a:lstStyle/>
          <a:p>
            <a:pPr algn="ctr"/>
            <a:r>
              <a:rPr sz="3200" smtClean="0"/>
              <a:t>Εύρωστες Τεχνικές για την Κίνηση Αρθρωτών Αντικειμένων Βασισμένες στην Εξαγωγή Προσεγγιστικών Σκελετών</a:t>
            </a:r>
            <a:endParaRPr smtClean="0"/>
          </a:p>
          <a:p>
            <a:pPr algn="ctr"/>
            <a:endParaRPr smtClean="0"/>
          </a:p>
          <a:p>
            <a:pPr algn="ctr"/>
            <a:endParaRPr smtClean="0"/>
          </a:p>
          <a:p>
            <a:pPr algn="ctr"/>
            <a:endParaRPr smtClean="0"/>
          </a:p>
          <a:p>
            <a:pPr algn="ctr"/>
            <a:r>
              <a:rPr sz="2000" smtClean="0"/>
              <a:t>Βασιλάκης Ανδρέας-Αλέξανδρος</a:t>
            </a:r>
          </a:p>
          <a:p>
            <a:pPr algn="ctr"/>
            <a:endParaRPr smtClean="0"/>
          </a:p>
          <a:p>
            <a:pPr algn="ctr"/>
            <a:r>
              <a:rPr sz="2000" smtClean="0"/>
              <a:t>Επιβλέπων καθηγητής: Ιωάννης Φούντος</a:t>
            </a:r>
          </a:p>
          <a:p>
            <a:pPr algn="ctr"/>
            <a:endParaRPr sz="2000" smtClean="0"/>
          </a:p>
          <a:p>
            <a:pPr algn="ctr"/>
            <a:endParaRPr smtClean="0"/>
          </a:p>
        </p:txBody>
      </p:sp>
      <p:sp>
        <p:nvSpPr>
          <p:cNvPr id="4" name="3 - TextBox"/>
          <p:cNvSpPr txBox="1"/>
          <p:nvPr/>
        </p:nvSpPr>
        <p:spPr>
          <a:xfrm>
            <a:off x="-32" y="4572014"/>
            <a:ext cx="2214546" cy="400110"/>
          </a:xfrm>
          <a:prstGeom prst="rect">
            <a:avLst/>
          </a:prstGeom>
          <a:noFill/>
        </p:spPr>
        <p:txBody>
          <a:bodyPr wrap="square" rtlCol="0">
            <a:spAutoFit/>
          </a:bodyPr>
          <a:lstStyle/>
          <a:p>
            <a:pPr algn="ctr"/>
            <a:r>
              <a:rPr sz="2000" smtClean="0"/>
              <a:t>Ιουλιος 2008</a:t>
            </a:r>
            <a:endParaRPr lang="el-GR" sz="2000"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Ένωση</a:t>
            </a:r>
            <a:endParaRPr lang="el-GR" dirty="0"/>
          </a:p>
        </p:txBody>
      </p:sp>
      <p:sp>
        <p:nvSpPr>
          <p:cNvPr id="3" name="2 - Θέση περιεχομένου"/>
          <p:cNvSpPr>
            <a:spLocks noGrp="1"/>
          </p:cNvSpPr>
          <p:nvPr>
            <p:ph sz="quarter" idx="13"/>
          </p:nvPr>
        </p:nvSpPr>
        <p:spPr>
          <a:xfrm>
            <a:off x="609600" y="1352550"/>
            <a:ext cx="7105672" cy="3790950"/>
          </a:xfrm>
        </p:spPr>
        <p:txBody>
          <a:bodyPr>
            <a:normAutofit/>
          </a:bodyPr>
          <a:lstStyle/>
          <a:p>
            <a:r>
              <a:rPr sz="2400" smtClean="0"/>
              <a:t>Κατασκεύη σκελετικών τμημάτων από ομαδοποίηση</a:t>
            </a:r>
          </a:p>
          <a:p>
            <a:r>
              <a:rPr sz="2400" smtClean="0"/>
              <a:t>Κατασκεύη επιπλέον </a:t>
            </a:r>
            <a:r>
              <a:rPr sz="2400" smtClean="0">
                <a:latin typeface="Calibri" pitchFamily="34" charset="0"/>
              </a:rPr>
              <a:t>τμημάτων </a:t>
            </a:r>
            <a:r>
              <a:rPr lang="en-US" sz="2400" dirty="0" smtClean="0">
                <a:latin typeface="Calibri" pitchFamily="34" charset="0"/>
              </a:rPr>
              <a:t>PA</a:t>
            </a:r>
          </a:p>
          <a:p>
            <a:pPr lvl="1"/>
            <a:r>
              <a:rPr sz="2100" smtClean="0"/>
              <a:t>Ομάδες = 1</a:t>
            </a:r>
          </a:p>
          <a:p>
            <a:pPr lvl="2"/>
            <a:r>
              <a:rPr sz="1800" smtClean="0"/>
              <a:t>Αριστερά</a:t>
            </a:r>
          </a:p>
          <a:p>
            <a:pPr lvl="2"/>
            <a:r>
              <a:rPr sz="1800" smtClean="0"/>
              <a:t>Κέντρο</a:t>
            </a:r>
          </a:p>
          <a:p>
            <a:pPr lvl="2"/>
            <a:r>
              <a:rPr sz="1800" smtClean="0"/>
              <a:t>Δεξιά</a:t>
            </a:r>
          </a:p>
          <a:p>
            <a:pPr lvl="1"/>
            <a:r>
              <a:rPr sz="2100" smtClean="0"/>
              <a:t>Ομάδες &gt; 1</a:t>
            </a:r>
          </a:p>
          <a:p>
            <a:pPr lvl="2"/>
            <a:r>
              <a:rPr sz="1800" smtClean="0"/>
              <a:t>Αριστερότερη ομάδα - δεξιά</a:t>
            </a:r>
          </a:p>
          <a:p>
            <a:pPr lvl="2"/>
            <a:r>
              <a:rPr sz="1800" smtClean="0"/>
              <a:t>Αριστερότερη ομάδα και Δεξιότερη ομάδα - κέντρο</a:t>
            </a:r>
          </a:p>
          <a:p>
            <a:pPr lvl="2"/>
            <a:r>
              <a:rPr sz="1800" smtClean="0"/>
              <a:t>Δεξιότερη ομάδα - αριστερά</a:t>
            </a:r>
          </a:p>
          <a:p>
            <a:pPr lvl="2"/>
            <a:endParaRPr sz="1800" smtClean="0"/>
          </a:p>
          <a:p>
            <a:pPr lvl="1">
              <a:buNone/>
            </a:pPr>
            <a:endParaRPr lang="el-GR" sz="2100" dirty="0"/>
          </a:p>
        </p:txBody>
      </p:sp>
      <p:pic>
        <p:nvPicPr>
          <p:cNvPr id="80899" name="Picture 3"/>
          <p:cNvPicPr>
            <a:picLocks noChangeAspect="1" noChangeArrowheads="1"/>
          </p:cNvPicPr>
          <p:nvPr/>
        </p:nvPicPr>
        <p:blipFill>
          <a:blip r:embed="rId3"/>
          <a:srcRect/>
          <a:stretch>
            <a:fillRect/>
          </a:stretch>
        </p:blipFill>
        <p:spPr bwMode="auto">
          <a:xfrm>
            <a:off x="5286380" y="2370251"/>
            <a:ext cx="3643338" cy="148738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Τοπική ευθυγράμμιση</a:t>
            </a:r>
            <a:r>
              <a:rPr lang="en-US" dirty="0" smtClean="0"/>
              <a:t> </a:t>
            </a:r>
            <a:r>
              <a:rPr lang="en-US" dirty="0" smtClean="0">
                <a:latin typeface="Calibri" pitchFamily="34" charset="0"/>
              </a:rPr>
              <a:t>[1]</a:t>
            </a:r>
            <a:endParaRPr lang="el-GR" dirty="0">
              <a:latin typeface="Calibri" pitchFamily="34" charset="0"/>
            </a:endParaRPr>
          </a:p>
        </p:txBody>
      </p:sp>
      <p:sp>
        <p:nvSpPr>
          <p:cNvPr id="3" name="2 - Θέση περιεχομένου"/>
          <p:cNvSpPr>
            <a:spLocks noGrp="1"/>
          </p:cNvSpPr>
          <p:nvPr>
            <p:ph sz="quarter" idx="13"/>
          </p:nvPr>
        </p:nvSpPr>
        <p:spPr>
          <a:xfrm>
            <a:off x="609600" y="1352550"/>
            <a:ext cx="8153400" cy="3648092"/>
          </a:xfrm>
        </p:spPr>
        <p:txBody>
          <a:bodyPr>
            <a:normAutofit fontScale="92500"/>
          </a:bodyPr>
          <a:lstStyle/>
          <a:p>
            <a:r>
              <a:rPr sz="2400" smtClean="0">
                <a:latin typeface="Calibri" pitchFamily="34" charset="0"/>
              </a:rPr>
              <a:t>Μικρές βελτίωσεις προσανατολισμού </a:t>
            </a:r>
            <a:r>
              <a:rPr lang="en-US" sz="2400" dirty="0" smtClean="0">
                <a:latin typeface="Calibri" pitchFamily="34" charset="0"/>
              </a:rPr>
              <a:t>PD</a:t>
            </a:r>
            <a:r>
              <a:rPr sz="2400" smtClean="0">
                <a:latin typeface="Calibri" pitchFamily="34" charset="0"/>
              </a:rPr>
              <a:t> βάση τοπικών χαρακτηριστικών.</a:t>
            </a:r>
          </a:p>
          <a:p>
            <a:r>
              <a:rPr sz="2400" smtClean="0"/>
              <a:t>Χρήση σκελετικής γνώσης χαμηλότερης ποιότητας:</a:t>
            </a:r>
          </a:p>
          <a:p>
            <a:pPr marL="880110" lvl="1" indent="-514350">
              <a:buFont typeface="+mj-lt"/>
              <a:buAutoNum type="arabicPeriod"/>
            </a:pPr>
            <a:r>
              <a:rPr sz="1900" smtClean="0"/>
              <a:t>Ανοιγμάτων </a:t>
            </a:r>
            <a:r>
              <a:rPr lang="el-GR" sz="1900" dirty="0" smtClean="0"/>
              <a:t>–</a:t>
            </a:r>
            <a:r>
              <a:rPr sz="1900" smtClean="0"/>
              <a:t> Αναποτελεσματική.</a:t>
            </a:r>
          </a:p>
          <a:p>
            <a:pPr marL="880110" lvl="1" indent="-514350">
              <a:buFont typeface="+mj-lt"/>
              <a:buAutoNum type="arabicPeriod"/>
            </a:pPr>
            <a:r>
              <a:rPr sz="1900" smtClean="0"/>
              <a:t>Κέντρων – Συχνά ακριβής: </a:t>
            </a:r>
          </a:p>
          <a:p>
            <a:pPr marL="1154430" lvl="2" indent="-514350">
              <a:buClr>
                <a:srgbClr val="FFC000"/>
              </a:buClr>
            </a:pPr>
            <a:r>
              <a:rPr sz="1700" smtClean="0"/>
              <a:t>Σκελετικά τμήματα από κέντρο πυρήνα προς τα ΚΑ</a:t>
            </a:r>
          </a:p>
          <a:p>
            <a:pPr lvl="0">
              <a:buClr>
                <a:srgbClr val="DA1F28"/>
              </a:buClr>
            </a:pPr>
            <a:r>
              <a:rPr sz="2400" smtClean="0">
                <a:solidFill>
                  <a:prstClr val="black"/>
                </a:solidFill>
                <a:latin typeface="Calibri" pitchFamily="34" charset="0"/>
              </a:rPr>
              <a:t>Χαρακτηριστικά = 1: </a:t>
            </a:r>
            <a:r>
              <a:rPr sz="1800" smtClean="0">
                <a:solidFill>
                  <a:prstClr val="black"/>
                </a:solidFill>
                <a:latin typeface="Calibri" pitchFamily="34" charset="0"/>
              </a:rPr>
              <a:t>Ευθυγράμμιση του κοντινότερου PD με αυτό το διάνυσμα.</a:t>
            </a:r>
          </a:p>
          <a:p>
            <a:pPr>
              <a:buClr>
                <a:srgbClr val="DA1F28"/>
              </a:buClr>
            </a:pPr>
            <a:r>
              <a:rPr sz="2400" smtClean="0">
                <a:solidFill>
                  <a:prstClr val="black"/>
                </a:solidFill>
                <a:latin typeface="Calibri" pitchFamily="34" charset="0"/>
              </a:rPr>
              <a:t>Χαρακτηριστικά &gt; 1: </a:t>
            </a:r>
            <a:r>
              <a:rPr sz="1800" smtClean="0">
                <a:solidFill>
                  <a:prstClr val="black"/>
                </a:solidFill>
                <a:latin typeface="Calibri" pitchFamily="34" charset="0"/>
              </a:rPr>
              <a:t>Για κάθε ένα, μ</a:t>
            </a:r>
            <a:r>
              <a:rPr sz="1800" smtClean="0">
                <a:solidFill>
                  <a:prstClr val="black"/>
                </a:solidFill>
              </a:rPr>
              <a:t>ερική ευθυγράμμιση με το κοντινότερο </a:t>
            </a:r>
            <a:r>
              <a:rPr sz="1800" smtClean="0">
                <a:solidFill>
                  <a:prstClr val="black"/>
                </a:solidFill>
                <a:latin typeface="Calibri" pitchFamily="34" charset="0"/>
              </a:rPr>
              <a:t>PD.</a:t>
            </a:r>
          </a:p>
          <a:p>
            <a:pPr lvl="1">
              <a:buClr>
                <a:srgbClr val="DA1F28"/>
              </a:buClr>
            </a:pPr>
            <a:r>
              <a:rPr sz="1500" smtClean="0">
                <a:solidFill>
                  <a:prstClr val="black"/>
                </a:solidFill>
                <a:latin typeface="Calibri" pitchFamily="34" charset="0"/>
              </a:rPr>
              <a:t>Μερική </a:t>
            </a:r>
            <a:r>
              <a:rPr sz="1600" smtClean="0">
                <a:solidFill>
                  <a:prstClr val="black"/>
                </a:solidFill>
              </a:rPr>
              <a:t>ευθυγράμμιση :  περιστροφή επιλεγμένου </a:t>
            </a:r>
            <a:r>
              <a:rPr lang="en-US" sz="1600" dirty="0" smtClean="0">
                <a:solidFill>
                  <a:prstClr val="black"/>
                </a:solidFill>
                <a:latin typeface="Calibri" pitchFamily="34" charset="0"/>
              </a:rPr>
              <a:t>PD</a:t>
            </a:r>
            <a:r>
              <a:rPr sz="1600" smtClean="0">
                <a:solidFill>
                  <a:prstClr val="black"/>
                </a:solidFill>
                <a:latin typeface="Calibri" pitchFamily="34" charset="0"/>
              </a:rPr>
              <a:t> με γωνία ίση με την γωνία ευθυγράμμισης δια το πλήθος των χαρακτηριστικών.</a:t>
            </a:r>
            <a:endParaRPr sz="1500" smtClean="0">
              <a:solidFill>
                <a:prstClr val="black"/>
              </a:solidFill>
              <a:latin typeface="Calibri" pitchFamily="34" charset="0"/>
            </a:endParaRPr>
          </a:p>
          <a:p>
            <a:pPr>
              <a:buClr>
                <a:srgbClr val="DA1F28"/>
              </a:buClr>
              <a:buNone/>
            </a:pPr>
            <a:endParaRPr smtClean="0">
              <a:solidFill>
                <a:prstClr val="black"/>
              </a:solidFill>
              <a:latin typeface="Calibri" pitchFamily="34" charset="0"/>
            </a:endParaRPr>
          </a:p>
          <a:p>
            <a:pPr lvl="1">
              <a:buClr>
                <a:srgbClr val="DA1F28"/>
              </a:buClr>
            </a:pPr>
            <a:endParaRPr smtClean="0">
              <a:solidFill>
                <a:prstClr val="black"/>
              </a:solidFill>
              <a:latin typeface="Calibri" pitchFamily="34" charset="0"/>
            </a:endParaRPr>
          </a:p>
          <a:p>
            <a:pPr lvl="1">
              <a:buClr>
                <a:srgbClr val="DA1F28"/>
              </a:buClr>
            </a:pPr>
            <a:endParaRPr smtClean="0">
              <a:solidFill>
                <a:prstClr val="black"/>
              </a:solidFill>
              <a:latin typeface="Calibri" pitchFamily="34" charset="0"/>
            </a:endParaRPr>
          </a:p>
          <a:p>
            <a:pPr lvl="1">
              <a:buClr>
                <a:srgbClr val="DA1F28"/>
              </a:buClr>
            </a:pPr>
            <a:endParaRPr lang="el-GR"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Τοπική ευθυγράμμιση</a:t>
            </a:r>
            <a:r>
              <a:rPr lang="en-US" dirty="0" smtClean="0">
                <a:latin typeface="Calibri" pitchFamily="34" charset="0"/>
              </a:rPr>
              <a:t> [2]</a:t>
            </a:r>
            <a:endParaRPr lang="el-GR" dirty="0">
              <a:latin typeface="Calibri" pitchFamily="34" charset="0"/>
            </a:endParaRPr>
          </a:p>
        </p:txBody>
      </p:sp>
      <p:pic>
        <p:nvPicPr>
          <p:cNvPr id="81923" name="Picture 3"/>
          <p:cNvPicPr>
            <a:picLocks noChangeAspect="1" noChangeArrowheads="1"/>
          </p:cNvPicPr>
          <p:nvPr/>
        </p:nvPicPr>
        <p:blipFill>
          <a:blip r:embed="rId3"/>
          <a:srcRect/>
          <a:stretch>
            <a:fillRect/>
          </a:stretch>
        </p:blipFill>
        <p:spPr bwMode="auto">
          <a:xfrm>
            <a:off x="3428992" y="1372598"/>
            <a:ext cx="5715040" cy="3686657"/>
          </a:xfrm>
          <a:prstGeom prst="rect">
            <a:avLst/>
          </a:prstGeom>
          <a:noFill/>
          <a:ln w="9525">
            <a:noFill/>
            <a:miter lim="800000"/>
            <a:headEnd/>
            <a:tailEnd/>
          </a:ln>
          <a:effectLst/>
        </p:spPr>
      </p:pic>
      <p:pic>
        <p:nvPicPr>
          <p:cNvPr id="81924" name="Picture 4"/>
          <p:cNvPicPr>
            <a:picLocks noChangeAspect="1" noChangeArrowheads="1"/>
          </p:cNvPicPr>
          <p:nvPr/>
        </p:nvPicPr>
        <p:blipFill>
          <a:blip r:embed="rId4"/>
          <a:srcRect/>
          <a:stretch>
            <a:fillRect/>
          </a:stretch>
        </p:blipFill>
        <p:spPr bwMode="auto">
          <a:xfrm>
            <a:off x="71406" y="1957407"/>
            <a:ext cx="3095341" cy="290035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Γονική ευθυγράμμιση</a:t>
            </a:r>
            <a:endParaRPr lang="el-GR" dirty="0"/>
          </a:p>
        </p:txBody>
      </p:sp>
      <p:sp>
        <p:nvSpPr>
          <p:cNvPr id="3" name="2 - Θέση περιεχομένου"/>
          <p:cNvSpPr>
            <a:spLocks noGrp="1"/>
          </p:cNvSpPr>
          <p:nvPr>
            <p:ph sz="quarter" idx="13"/>
          </p:nvPr>
        </p:nvSpPr>
        <p:spPr>
          <a:xfrm>
            <a:off x="609600" y="1352550"/>
            <a:ext cx="8153400" cy="2219332"/>
          </a:xfrm>
        </p:spPr>
        <p:txBody>
          <a:bodyPr>
            <a:normAutofit fontScale="77500" lnSpcReduction="20000"/>
          </a:bodyPr>
          <a:lstStyle/>
          <a:p>
            <a:r>
              <a:rPr smtClean="0"/>
              <a:t>Σκελετική ομοιομορφία</a:t>
            </a:r>
          </a:p>
          <a:p>
            <a:r>
              <a:rPr smtClean="0"/>
              <a:t>Ευθυγράμμιση γονικών </a:t>
            </a:r>
            <a:r>
              <a:rPr lang="el-GR" dirty="0" smtClean="0"/>
              <a:t>και παιδικών </a:t>
            </a:r>
            <a:r>
              <a:rPr lang="en-US" dirty="0" smtClean="0">
                <a:latin typeface="Calibri" pitchFamily="34" charset="0"/>
              </a:rPr>
              <a:t>PD</a:t>
            </a:r>
            <a:endParaRPr smtClean="0">
              <a:latin typeface="Calibri" pitchFamily="34" charset="0"/>
            </a:endParaRPr>
          </a:p>
          <a:p>
            <a:pPr marL="880110" lvl="1" indent="-514350">
              <a:buFont typeface="+mj-lt"/>
              <a:buAutoNum type="arabicPeriod"/>
            </a:pPr>
            <a:r>
              <a:rPr lang="el-GR" dirty="0" smtClean="0"/>
              <a:t>Ε</a:t>
            </a:r>
            <a:r>
              <a:rPr smtClean="0"/>
              <a:t>ύρεση του κοντινότερου γονικού </a:t>
            </a:r>
            <a:r>
              <a:rPr lang="en-US" dirty="0" smtClean="0">
                <a:latin typeface="Calibri" pitchFamily="34" charset="0"/>
              </a:rPr>
              <a:t>PD</a:t>
            </a:r>
            <a:r>
              <a:rPr smtClean="0"/>
              <a:t> με το παιδικό ΡΑ και ευθυγράμμιση αυτών περιστρέφοντας τον γονέα</a:t>
            </a:r>
          </a:p>
          <a:p>
            <a:pPr marL="880110" lvl="1" indent="-514350">
              <a:buFont typeface="+mj-lt"/>
              <a:buAutoNum type="arabicPeriod"/>
            </a:pPr>
            <a:r>
              <a:rPr smtClean="0"/>
              <a:t>Εύρεση του κοντινότερου από τους υπόλοιπους γονικούς </a:t>
            </a:r>
            <a:r>
              <a:rPr lang="en-US" dirty="0" smtClean="0">
                <a:latin typeface="Calibri" pitchFamily="34" charset="0"/>
              </a:rPr>
              <a:t>PD</a:t>
            </a:r>
            <a:r>
              <a:rPr lang="en-US" dirty="0" smtClean="0"/>
              <a:t> </a:t>
            </a:r>
            <a:r>
              <a:rPr smtClean="0"/>
              <a:t>με τους άλλους παιδικούς </a:t>
            </a:r>
            <a:r>
              <a:rPr lang="en-US" dirty="0" smtClean="0">
                <a:latin typeface="Calibri" pitchFamily="34" charset="0"/>
              </a:rPr>
              <a:t>PD</a:t>
            </a:r>
            <a:r>
              <a:rPr smtClean="0"/>
              <a:t> και ευθυγράμμιση αυτών περιστρέφοντας τον παιδί</a:t>
            </a:r>
          </a:p>
          <a:p>
            <a:pPr marL="880110" lvl="1" indent="-514350">
              <a:buFont typeface="+mj-lt"/>
              <a:buAutoNum type="arabicPeriod"/>
            </a:pPr>
            <a:endParaRPr smtClean="0"/>
          </a:p>
          <a:p>
            <a:pPr marL="880110" lvl="1" indent="-514350">
              <a:buFont typeface="+mj-lt"/>
              <a:buAutoNum type="arabicPeriod"/>
            </a:pPr>
            <a:endParaRPr lang="el-GR" dirty="0"/>
          </a:p>
        </p:txBody>
      </p:sp>
      <p:pic>
        <p:nvPicPr>
          <p:cNvPr id="82947" name="Picture 3"/>
          <p:cNvPicPr>
            <a:picLocks noChangeAspect="1" noChangeArrowheads="1"/>
          </p:cNvPicPr>
          <p:nvPr/>
        </p:nvPicPr>
        <p:blipFill>
          <a:blip r:embed="rId3"/>
          <a:srcRect/>
          <a:stretch>
            <a:fillRect/>
          </a:stretch>
        </p:blipFill>
        <p:spPr bwMode="auto">
          <a:xfrm>
            <a:off x="1708056" y="3429006"/>
            <a:ext cx="2721068" cy="1714494"/>
          </a:xfrm>
          <a:prstGeom prst="rect">
            <a:avLst/>
          </a:prstGeom>
          <a:noFill/>
          <a:ln w="9525">
            <a:noFill/>
            <a:miter lim="800000"/>
            <a:headEnd/>
            <a:tailEnd/>
          </a:ln>
          <a:effectLst/>
        </p:spPr>
      </p:pic>
      <p:pic>
        <p:nvPicPr>
          <p:cNvPr id="82948" name="Picture 4"/>
          <p:cNvPicPr>
            <a:picLocks noChangeAspect="1" noChangeArrowheads="1"/>
          </p:cNvPicPr>
          <p:nvPr/>
        </p:nvPicPr>
        <p:blipFill>
          <a:blip r:embed="rId4"/>
          <a:srcRect/>
          <a:stretch>
            <a:fillRect/>
          </a:stretch>
        </p:blipFill>
        <p:spPr bwMode="auto">
          <a:xfrm>
            <a:off x="4857752" y="3429007"/>
            <a:ext cx="2721096" cy="171451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pPr algn="ctr"/>
            <a:r>
              <a:rPr smtClean="0"/>
              <a:t>Κινηματική</a:t>
            </a:r>
            <a:endParaRPr lang="el-GR"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smtClean="0"/>
              <a:t>Προτεινόμενη Αρχιτεκτονική</a:t>
            </a:r>
            <a:endParaRPr lang="el-GR" dirty="0">
              <a:latin typeface="Calibri" pitchFamily="34" charset="0"/>
            </a:endParaRPr>
          </a:p>
        </p:txBody>
      </p:sp>
      <p:sp>
        <p:nvSpPr>
          <p:cNvPr id="5" name="4 - Θέση περιεχομένου"/>
          <p:cNvSpPr>
            <a:spLocks noGrp="1"/>
          </p:cNvSpPr>
          <p:nvPr>
            <p:ph sz="quarter" idx="13"/>
          </p:nvPr>
        </p:nvSpPr>
        <p:spPr>
          <a:xfrm>
            <a:off x="609600" y="1352550"/>
            <a:ext cx="5391160" cy="2576522"/>
          </a:xfrm>
        </p:spPr>
        <p:txBody>
          <a:bodyPr>
            <a:normAutofit/>
          </a:bodyPr>
          <a:lstStyle/>
          <a:p>
            <a:r>
              <a:rPr smtClean="0"/>
              <a:t>Υποσυστήματα :</a:t>
            </a:r>
          </a:p>
          <a:p>
            <a:pPr marL="880110" lvl="1" indent="-514350">
              <a:buFont typeface="+mj-lt"/>
              <a:buAutoNum type="arabicPeriod"/>
            </a:pPr>
            <a:r>
              <a:rPr lang="en-US" dirty="0" err="1" smtClean="0">
                <a:latin typeface="Calibri" pitchFamily="34" charset="0"/>
              </a:rPr>
              <a:t>Keyframming</a:t>
            </a:r>
            <a:r>
              <a:rPr smtClean="0">
                <a:latin typeface="Calibri" pitchFamily="34" charset="0"/>
              </a:rPr>
              <a:t> </a:t>
            </a:r>
            <a:r>
              <a:rPr lang="en-US" dirty="0" smtClean="0">
                <a:latin typeface="Calibri" pitchFamily="34" charset="0"/>
              </a:rPr>
              <a:t>animation</a:t>
            </a:r>
            <a:endParaRPr smtClean="0">
              <a:latin typeface="Calibri" pitchFamily="34" charset="0"/>
            </a:endParaRPr>
          </a:p>
          <a:p>
            <a:pPr marL="880110" lvl="1" indent="-514350">
              <a:buFont typeface="+mj-lt"/>
              <a:buAutoNum type="arabicPeriod"/>
            </a:pPr>
            <a:r>
              <a:rPr lang="en-US" dirty="0" smtClean="0">
                <a:latin typeface="Calibri" pitchFamily="34" charset="0"/>
              </a:rPr>
              <a:t>FK Rigid Skinning </a:t>
            </a:r>
            <a:endParaRPr smtClean="0">
              <a:latin typeface="Calibri" pitchFamily="34" charset="0"/>
            </a:endParaRPr>
          </a:p>
          <a:p>
            <a:pPr marL="880110" lvl="1" indent="-514350">
              <a:buFont typeface="+mj-lt"/>
              <a:buAutoNum type="arabicPeriod"/>
            </a:pPr>
            <a:r>
              <a:rPr smtClean="0">
                <a:latin typeface="Calibri" pitchFamily="34" charset="0"/>
              </a:rPr>
              <a:t>Κατασκευή μπαλώματος-</a:t>
            </a:r>
            <a:r>
              <a:rPr lang="en-US" dirty="0" smtClean="0">
                <a:latin typeface="Calibri" pitchFamily="34" charset="0"/>
              </a:rPr>
              <a:t>patch</a:t>
            </a:r>
            <a:endParaRPr smtClean="0">
              <a:latin typeface="Calibri" pitchFamily="34" charset="0"/>
            </a:endParaRPr>
          </a:p>
          <a:p>
            <a:pPr marL="880110" lvl="1" indent="-514350">
              <a:buFont typeface="+mj-lt"/>
              <a:buAutoNum type="arabicPeriod"/>
            </a:pPr>
            <a:endParaRPr smtClean="0">
              <a:latin typeface="Calibri" pitchFamily="34" charset="0"/>
            </a:endParaRPr>
          </a:p>
          <a:p>
            <a:pPr lvl="1"/>
            <a:endParaRPr smtClean="0">
              <a:latin typeface="Calibri" pitchFamily="34" charset="0"/>
            </a:endParaRPr>
          </a:p>
          <a:p>
            <a:pPr>
              <a:buNone/>
            </a:pPr>
            <a:endParaRPr smtClean="0"/>
          </a:p>
        </p:txBody>
      </p:sp>
      <p:pic>
        <p:nvPicPr>
          <p:cNvPr id="186369" name="Picture 1"/>
          <p:cNvPicPr>
            <a:picLocks noChangeAspect="1" noChangeArrowheads="1"/>
          </p:cNvPicPr>
          <p:nvPr/>
        </p:nvPicPr>
        <p:blipFill>
          <a:blip r:embed="rId3"/>
          <a:srcRect/>
          <a:stretch>
            <a:fillRect/>
          </a:stretch>
        </p:blipFill>
        <p:spPr bwMode="auto">
          <a:xfrm>
            <a:off x="6005544" y="1357304"/>
            <a:ext cx="3067050" cy="36480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n-US" dirty="0" err="1" smtClean="0">
                <a:latin typeface="Calibri" pitchFamily="34" charset="0"/>
              </a:rPr>
              <a:t>Keyframming</a:t>
            </a:r>
            <a:r>
              <a:rPr lang="en-US" dirty="0" smtClean="0">
                <a:latin typeface="Calibri" pitchFamily="34" charset="0"/>
              </a:rPr>
              <a:t> animation</a:t>
            </a:r>
            <a:r>
              <a:rPr smtClean="0">
                <a:latin typeface="Calibri" pitchFamily="34" charset="0"/>
              </a:rPr>
              <a:t> </a:t>
            </a:r>
            <a:r>
              <a:rPr lang="en-US" dirty="0" smtClean="0">
                <a:latin typeface="Calibri" pitchFamily="34" charset="0"/>
              </a:rPr>
              <a:t>[1]</a:t>
            </a:r>
            <a:endParaRPr lang="el-GR" dirty="0">
              <a:latin typeface="Calibri" pitchFamily="34" charset="0"/>
            </a:endParaRPr>
          </a:p>
        </p:txBody>
      </p:sp>
      <p:sp>
        <p:nvSpPr>
          <p:cNvPr id="5" name="4 - Θέση περιεχομένου"/>
          <p:cNvSpPr>
            <a:spLocks noGrp="1"/>
          </p:cNvSpPr>
          <p:nvPr>
            <p:ph sz="quarter" idx="13"/>
          </p:nvPr>
        </p:nvSpPr>
        <p:spPr>
          <a:xfrm>
            <a:off x="609600" y="1566864"/>
            <a:ext cx="8534400" cy="3576636"/>
          </a:xfrm>
        </p:spPr>
        <p:txBody>
          <a:bodyPr>
            <a:normAutofit lnSpcReduction="10000"/>
          </a:bodyPr>
          <a:lstStyle/>
          <a:p>
            <a:r>
              <a:rPr sz="2500" smtClean="0"/>
              <a:t>Προσεχτική σχεδίαση μιας σειράς σχετιζόμενων αραιών καρέ και υπολογισμός υπόλοιπων καρέ από τον Υ/Η</a:t>
            </a:r>
            <a:r>
              <a:rPr lang="en-US" sz="2500" dirty="0" smtClean="0"/>
              <a:t>.</a:t>
            </a:r>
          </a:p>
          <a:p>
            <a:r>
              <a:rPr sz="2500" smtClean="0"/>
              <a:t>Βαθμοί ελευθερίας (</a:t>
            </a:r>
            <a:r>
              <a:rPr lang="en-US" sz="2500" dirty="0" smtClean="0">
                <a:latin typeface="Calibri" pitchFamily="34" charset="0"/>
              </a:rPr>
              <a:t>DOF</a:t>
            </a:r>
            <a:r>
              <a:rPr sz="2500" smtClean="0"/>
              <a:t>)</a:t>
            </a:r>
            <a:r>
              <a:rPr lang="en-US" sz="2500" dirty="0" smtClean="0"/>
              <a:t>.</a:t>
            </a:r>
            <a:endParaRPr sz="2500" smtClean="0"/>
          </a:p>
          <a:p>
            <a:r>
              <a:rPr sz="2500" smtClean="0"/>
              <a:t>Διάνυσμα πόζας (</a:t>
            </a:r>
            <a:r>
              <a:rPr lang="en-US" sz="2500" dirty="0" smtClean="0">
                <a:latin typeface="Calibri" pitchFamily="34" charset="0"/>
              </a:rPr>
              <a:t>Pose vector</a:t>
            </a:r>
            <a:r>
              <a:rPr sz="2500" smtClean="0"/>
              <a:t>): </a:t>
            </a:r>
            <a:r>
              <a:rPr sz="2500" i="1" smtClean="0"/>
              <a:t>Φ = (φ</a:t>
            </a:r>
            <a:r>
              <a:rPr sz="2500" i="1" baseline="-25000" smtClean="0"/>
              <a:t>1</a:t>
            </a:r>
            <a:r>
              <a:rPr sz="2500" i="1" smtClean="0"/>
              <a:t>,</a:t>
            </a:r>
            <a:r>
              <a:rPr lang="el-GR" sz="2500" i="1" dirty="0" smtClean="0"/>
              <a:t>…,</a:t>
            </a:r>
            <a:r>
              <a:rPr sz="2500" i="1" smtClean="0"/>
              <a:t> φ</a:t>
            </a:r>
            <a:r>
              <a:rPr lang="en-US" sz="2500" i="1" baseline="-25000" dirty="0" smtClean="0">
                <a:latin typeface="Calibri" pitchFamily="34" charset="0"/>
              </a:rPr>
              <a:t>n</a:t>
            </a:r>
            <a:r>
              <a:rPr sz="2500" i="1" smtClean="0"/>
              <a:t>)</a:t>
            </a:r>
          </a:p>
          <a:p>
            <a:r>
              <a:rPr sz="2500" smtClean="0"/>
              <a:t>Κίνηση: </a:t>
            </a:r>
            <a:r>
              <a:rPr lang="en-US" sz="2500" dirty="0" smtClean="0">
                <a:latin typeface="Calibri" pitchFamily="34" charset="0"/>
              </a:rPr>
              <a:t>n</a:t>
            </a:r>
            <a:r>
              <a:rPr sz="2500" smtClean="0"/>
              <a:t>Δ σταθερή καμπύλη στο χώρο πόζας</a:t>
            </a:r>
            <a:r>
              <a:rPr lang="en-US" sz="2500" dirty="0" smtClean="0"/>
              <a:t> </a:t>
            </a:r>
            <a:r>
              <a:rPr sz="2500" i="1" smtClean="0"/>
              <a:t>Φ = Φ(</a:t>
            </a:r>
            <a:r>
              <a:rPr lang="en-US" sz="2500" i="1" dirty="0" smtClean="0">
                <a:latin typeface="Calibri" pitchFamily="34" charset="0"/>
              </a:rPr>
              <a:t>t</a:t>
            </a:r>
            <a:r>
              <a:rPr sz="2500" i="1" smtClean="0"/>
              <a:t>)</a:t>
            </a:r>
            <a:r>
              <a:rPr lang="en-US" sz="2500" dirty="0" smtClean="0"/>
              <a:t>.</a:t>
            </a:r>
            <a:endParaRPr sz="2500" smtClean="0"/>
          </a:p>
          <a:p>
            <a:r>
              <a:rPr sz="2500" smtClean="0"/>
              <a:t>Διάσπαση </a:t>
            </a:r>
            <a:r>
              <a:rPr lang="en-US" sz="2500" dirty="0" smtClean="0">
                <a:latin typeface="Calibri" pitchFamily="34" charset="0"/>
              </a:rPr>
              <a:t>n</a:t>
            </a:r>
            <a:r>
              <a:rPr sz="2500" smtClean="0"/>
              <a:t>Δ καμπύλης σε:</a:t>
            </a:r>
          </a:p>
          <a:p>
            <a:pPr lvl="1"/>
            <a:r>
              <a:rPr sz="2500" smtClean="0"/>
              <a:t>Κανάλια (</a:t>
            </a:r>
            <a:r>
              <a:rPr lang="en-US" sz="2500" dirty="0" smtClean="0">
                <a:latin typeface="Calibri" pitchFamily="34" charset="0"/>
              </a:rPr>
              <a:t>Channels</a:t>
            </a:r>
            <a:r>
              <a:rPr lang="en-US" sz="2500" dirty="0" smtClean="0"/>
              <a:t>): </a:t>
            </a:r>
            <a:r>
              <a:rPr lang="en-US" sz="2500" dirty="0" smtClean="0">
                <a:latin typeface="Calibri" pitchFamily="34" charset="0"/>
              </a:rPr>
              <a:t>n</a:t>
            </a:r>
            <a:r>
              <a:rPr lang="en-US" sz="2500" dirty="0" smtClean="0"/>
              <a:t> 2</a:t>
            </a:r>
            <a:r>
              <a:rPr sz="2500" smtClean="0"/>
              <a:t>Δ καμπύλες </a:t>
            </a:r>
            <a:r>
              <a:rPr sz="2500" i="1" smtClean="0"/>
              <a:t>φ</a:t>
            </a:r>
            <a:r>
              <a:rPr lang="en-US" sz="2500" i="1" baseline="-25000" dirty="0" err="1" smtClean="0"/>
              <a:t>i</a:t>
            </a:r>
            <a:r>
              <a:rPr lang="en-US" sz="2500" dirty="0" smtClean="0"/>
              <a:t> = </a:t>
            </a:r>
            <a:r>
              <a:rPr sz="2500" i="1" smtClean="0">
                <a:solidFill>
                  <a:prstClr val="black"/>
                </a:solidFill>
              </a:rPr>
              <a:t>φ</a:t>
            </a:r>
            <a:r>
              <a:rPr lang="en-US" sz="2500" i="1" baseline="-25000" dirty="0" err="1" smtClean="0">
                <a:solidFill>
                  <a:prstClr val="black"/>
                </a:solidFill>
              </a:rPr>
              <a:t>i</a:t>
            </a:r>
            <a:r>
              <a:rPr lang="en-US" sz="2500" i="1" dirty="0" smtClean="0">
                <a:solidFill>
                  <a:prstClr val="black"/>
                </a:solidFill>
              </a:rPr>
              <a:t>(</a:t>
            </a:r>
            <a:r>
              <a:rPr lang="en-US" sz="2500" i="1" dirty="0" smtClean="0">
                <a:solidFill>
                  <a:prstClr val="black"/>
                </a:solidFill>
                <a:latin typeface="Calibri" pitchFamily="34" charset="0"/>
              </a:rPr>
              <a:t>t</a:t>
            </a:r>
            <a:r>
              <a:rPr lang="en-US" sz="2500" i="1" dirty="0" smtClean="0">
                <a:solidFill>
                  <a:prstClr val="black"/>
                </a:solidFill>
              </a:rPr>
              <a:t>).</a:t>
            </a:r>
          </a:p>
          <a:p>
            <a:pPr lvl="2"/>
            <a:r>
              <a:rPr sz="2500" smtClean="0"/>
              <a:t>Κλειδιά καρέ (</a:t>
            </a:r>
            <a:r>
              <a:rPr lang="en-US" sz="2500" dirty="0" smtClean="0">
                <a:latin typeface="Calibri" pitchFamily="34" charset="0"/>
              </a:rPr>
              <a:t>Key frames</a:t>
            </a:r>
            <a:r>
              <a:rPr lang="en-US" sz="2500" dirty="0" smtClean="0"/>
              <a:t>): </a:t>
            </a:r>
            <a:r>
              <a:rPr lang="en-US" sz="2500" i="1" dirty="0" smtClean="0"/>
              <a:t>(</a:t>
            </a:r>
            <a:r>
              <a:rPr lang="en-US" sz="2500" i="1" dirty="0" err="1" smtClean="0">
                <a:latin typeface="Calibri" pitchFamily="34" charset="0"/>
              </a:rPr>
              <a:t>t</a:t>
            </a:r>
            <a:r>
              <a:rPr lang="en-US" sz="2500" i="1" baseline="-25000" dirty="0" err="1" smtClean="0">
                <a:latin typeface="Calibri" pitchFamily="34" charset="0"/>
              </a:rPr>
              <a:t>k</a:t>
            </a:r>
            <a:r>
              <a:rPr lang="en-US" sz="2500" i="1" dirty="0" smtClean="0">
                <a:latin typeface="Calibri" pitchFamily="34" charset="0"/>
              </a:rPr>
              <a:t>, </a:t>
            </a:r>
            <a:r>
              <a:rPr lang="en-US" sz="2500" i="1" dirty="0" err="1" smtClean="0">
                <a:latin typeface="Calibri" pitchFamily="34" charset="0"/>
              </a:rPr>
              <a:t>f</a:t>
            </a:r>
            <a:r>
              <a:rPr lang="en-US" sz="2500" i="1" baseline="-25000" dirty="0" err="1" smtClean="0">
                <a:latin typeface="Calibri" pitchFamily="34" charset="0"/>
              </a:rPr>
              <a:t>k</a:t>
            </a:r>
            <a:r>
              <a:rPr lang="en-US" sz="2500" i="1" dirty="0" smtClean="0"/>
              <a:t>)</a:t>
            </a:r>
          </a:p>
          <a:p>
            <a:pPr>
              <a:buNone/>
            </a:pPr>
            <a:endParaRPr lang="en-US" sz="2700" dirty="0" smtClean="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n-US" dirty="0" err="1" smtClean="0">
                <a:latin typeface="Calibri" pitchFamily="34" charset="0"/>
              </a:rPr>
              <a:t>Keyframming</a:t>
            </a:r>
            <a:r>
              <a:rPr lang="en-US" dirty="0" smtClean="0">
                <a:latin typeface="Calibri" pitchFamily="34" charset="0"/>
              </a:rPr>
              <a:t> animation[2]</a:t>
            </a:r>
            <a:endParaRPr lang="el-GR" dirty="0">
              <a:latin typeface="Calibri" pitchFamily="34" charset="0"/>
            </a:endParaRPr>
          </a:p>
        </p:txBody>
      </p:sp>
      <p:sp>
        <p:nvSpPr>
          <p:cNvPr id="6" name="5 - Θέση περιεχομένου"/>
          <p:cNvSpPr>
            <a:spLocks noGrp="1"/>
          </p:cNvSpPr>
          <p:nvPr>
            <p:ph sz="quarter" idx="13"/>
          </p:nvPr>
        </p:nvSpPr>
        <p:spPr>
          <a:xfrm>
            <a:off x="609600" y="1352550"/>
            <a:ext cx="7034234" cy="3790950"/>
          </a:xfrm>
        </p:spPr>
        <p:txBody>
          <a:bodyPr>
            <a:normAutofit fontScale="77500" lnSpcReduction="20000"/>
          </a:bodyPr>
          <a:lstStyle/>
          <a:p>
            <a:r>
              <a:rPr sz="3100" smtClean="0">
                <a:latin typeface="Calibri" pitchFamily="34" charset="0"/>
              </a:rPr>
              <a:t>Προσαρμογή καμπύλης (</a:t>
            </a:r>
            <a:r>
              <a:rPr lang="en-US" sz="3100" dirty="0" smtClean="0">
                <a:latin typeface="Calibri" pitchFamily="34" charset="0"/>
              </a:rPr>
              <a:t>Curve Fitting</a:t>
            </a:r>
            <a:r>
              <a:rPr sz="3100" smtClean="0">
                <a:latin typeface="Calibri" pitchFamily="34" charset="0"/>
              </a:rPr>
              <a:t>)</a:t>
            </a:r>
          </a:p>
          <a:p>
            <a:pPr lvl="1"/>
            <a:r>
              <a:rPr sz="2800" smtClean="0">
                <a:latin typeface="Calibri" pitchFamily="34" charset="0"/>
              </a:rPr>
              <a:t>Συνέχεια </a:t>
            </a:r>
            <a:r>
              <a:rPr lang="en-US" sz="2800" dirty="0" smtClean="0">
                <a:latin typeface="Calibri" pitchFamily="34" charset="0"/>
              </a:rPr>
              <a:t>C</a:t>
            </a:r>
            <a:r>
              <a:rPr lang="en-US" sz="2800" baseline="30000" dirty="0" smtClean="0">
                <a:latin typeface="Calibri" pitchFamily="34" charset="0"/>
              </a:rPr>
              <a:t>1</a:t>
            </a:r>
            <a:r>
              <a:rPr lang="en-US" sz="2800" dirty="0" smtClean="0">
                <a:latin typeface="Calibri" pitchFamily="34" charset="0"/>
              </a:rPr>
              <a:t> – </a:t>
            </a:r>
            <a:r>
              <a:rPr sz="2800" smtClean="0">
                <a:latin typeface="Calibri" pitchFamily="34" charset="0"/>
              </a:rPr>
              <a:t>όχι </a:t>
            </a:r>
            <a:r>
              <a:rPr lang="en-US" sz="2800" dirty="0" smtClean="0">
                <a:latin typeface="Calibri" pitchFamily="34" charset="0"/>
              </a:rPr>
              <a:t>C</a:t>
            </a:r>
            <a:r>
              <a:rPr sz="2800" baseline="30000" smtClean="0">
                <a:latin typeface="Calibri" pitchFamily="34" charset="0"/>
              </a:rPr>
              <a:t>2.</a:t>
            </a:r>
          </a:p>
          <a:p>
            <a:pPr lvl="1"/>
            <a:r>
              <a:rPr sz="2800" smtClean="0">
                <a:latin typeface="Calibri" pitchFamily="34" charset="0"/>
              </a:rPr>
              <a:t>Καμπύλες </a:t>
            </a:r>
            <a:r>
              <a:rPr lang="en-US" sz="2800" dirty="0" smtClean="0">
                <a:latin typeface="Calibri" pitchFamily="34" charset="0"/>
              </a:rPr>
              <a:t>Hermite</a:t>
            </a:r>
            <a:endParaRPr sz="2800" smtClean="0">
              <a:latin typeface="Calibri" pitchFamily="34" charset="0"/>
            </a:endParaRPr>
          </a:p>
          <a:p>
            <a:pPr lvl="2"/>
            <a:r>
              <a:rPr sz="2500" smtClean="0">
                <a:latin typeface="Calibri" pitchFamily="34" charset="0"/>
              </a:rPr>
              <a:t>Εφαπτομένες </a:t>
            </a:r>
            <a:r>
              <a:rPr lang="en-US" sz="2400" dirty="0" smtClean="0">
                <a:latin typeface="Calibri" pitchFamily="34" charset="0"/>
              </a:rPr>
              <a:t>–</a:t>
            </a:r>
            <a:r>
              <a:rPr sz="2400" smtClean="0">
                <a:latin typeface="Calibri" pitchFamily="34" charset="0"/>
              </a:rPr>
              <a:t> </a:t>
            </a:r>
            <a:r>
              <a:rPr sz="2500" smtClean="0">
                <a:latin typeface="Calibri" pitchFamily="34" charset="0"/>
              </a:rPr>
              <a:t>Κανόνες:</a:t>
            </a:r>
          </a:p>
          <a:p>
            <a:pPr lvl="3"/>
            <a:r>
              <a:rPr sz="2200" smtClean="0">
                <a:latin typeface="Calibri" pitchFamily="34" charset="0"/>
              </a:rPr>
              <a:t>Επίπεδος</a:t>
            </a:r>
          </a:p>
          <a:p>
            <a:pPr lvl="3"/>
            <a:r>
              <a:rPr sz="2200" smtClean="0">
                <a:latin typeface="Calibri" pitchFamily="34" charset="0"/>
              </a:rPr>
              <a:t>Γραμμικός</a:t>
            </a:r>
          </a:p>
          <a:p>
            <a:pPr lvl="3"/>
            <a:r>
              <a:rPr sz="2200" smtClean="0">
                <a:latin typeface="Calibri" pitchFamily="34" charset="0"/>
              </a:rPr>
              <a:t>Ομαλός</a:t>
            </a:r>
          </a:p>
          <a:p>
            <a:pPr lvl="2"/>
            <a:r>
              <a:rPr sz="2500" smtClean="0">
                <a:latin typeface="Calibri" pitchFamily="34" charset="0"/>
              </a:rPr>
              <a:t>Υπολογισμός συντελεστών</a:t>
            </a:r>
            <a:endParaRPr lang="en-US" sz="2500" dirty="0" smtClean="0">
              <a:latin typeface="Calibri" pitchFamily="34" charset="0"/>
            </a:endParaRPr>
          </a:p>
          <a:p>
            <a:pPr lvl="1"/>
            <a:r>
              <a:rPr lang="en-US" sz="2800" dirty="0" smtClean="0">
                <a:latin typeface="Calibri" pitchFamily="34" charset="0"/>
              </a:rPr>
              <a:t>Extrapolation </a:t>
            </a:r>
            <a:r>
              <a:rPr sz="2800" smtClean="0">
                <a:latin typeface="Calibri" pitchFamily="34" charset="0"/>
              </a:rPr>
              <a:t>επιλογές</a:t>
            </a:r>
          </a:p>
          <a:p>
            <a:pPr lvl="2"/>
            <a:r>
              <a:rPr sz="2500" smtClean="0">
                <a:latin typeface="Calibri" pitchFamily="34" charset="0"/>
              </a:rPr>
              <a:t>Διατήρηση τιμών</a:t>
            </a:r>
          </a:p>
          <a:p>
            <a:pPr lvl="2"/>
            <a:r>
              <a:rPr sz="2500" smtClean="0">
                <a:latin typeface="Calibri" pitchFamily="34" charset="0"/>
              </a:rPr>
              <a:t>Γραμμική</a:t>
            </a:r>
          </a:p>
          <a:p>
            <a:pPr lvl="2"/>
            <a:r>
              <a:rPr sz="2500" smtClean="0">
                <a:latin typeface="Calibri" pitchFamily="34" charset="0"/>
              </a:rPr>
              <a:t>Κυκλική</a:t>
            </a:r>
            <a:endParaRPr lang="en-US" sz="2500" dirty="0" smtClean="0">
              <a:latin typeface="Calibri" pitchFamily="34" charset="0"/>
            </a:endParaRPr>
          </a:p>
          <a:p>
            <a:endParaRPr lang="el-GR" sz="3100" i="1" dirty="0">
              <a:latin typeface="Calibri" pitchFamily="34" charset="0"/>
            </a:endParaRPr>
          </a:p>
        </p:txBody>
      </p:sp>
      <p:pic>
        <p:nvPicPr>
          <p:cNvPr id="182273" name="Picture 1"/>
          <p:cNvPicPr>
            <a:picLocks noChangeAspect="1" noChangeArrowheads="1"/>
          </p:cNvPicPr>
          <p:nvPr/>
        </p:nvPicPr>
        <p:blipFill>
          <a:blip r:embed="rId3"/>
          <a:srcRect/>
          <a:stretch>
            <a:fillRect/>
          </a:stretch>
        </p:blipFill>
        <p:spPr bwMode="auto">
          <a:xfrm>
            <a:off x="4635490" y="1928808"/>
            <a:ext cx="4437104" cy="314327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latin typeface="Calibri" pitchFamily="34" charset="0"/>
              </a:rPr>
              <a:t>Keyframming</a:t>
            </a:r>
            <a:r>
              <a:rPr lang="en-US" dirty="0" smtClean="0">
                <a:latin typeface="Calibri" pitchFamily="34" charset="0"/>
              </a:rPr>
              <a:t> animation[</a:t>
            </a:r>
            <a:r>
              <a:rPr smtClean="0">
                <a:latin typeface="Calibri" pitchFamily="34" charset="0"/>
              </a:rPr>
              <a:t>3</a:t>
            </a:r>
            <a:r>
              <a:rPr lang="en-US" dirty="0" smtClean="0">
                <a:latin typeface="Calibri" pitchFamily="34" charset="0"/>
              </a:rPr>
              <a:t>]</a:t>
            </a:r>
            <a:endParaRPr lang="el-GR" dirty="0"/>
          </a:p>
        </p:txBody>
      </p:sp>
      <p:pic>
        <p:nvPicPr>
          <p:cNvPr id="261122" name="Picture 2"/>
          <p:cNvPicPr>
            <a:picLocks noChangeAspect="1" noChangeArrowheads="1"/>
          </p:cNvPicPr>
          <p:nvPr/>
        </p:nvPicPr>
        <p:blipFill>
          <a:blip r:embed="rId3" cstate="print"/>
          <a:srcRect/>
          <a:stretch>
            <a:fillRect/>
          </a:stretch>
        </p:blipFill>
        <p:spPr bwMode="auto">
          <a:xfrm>
            <a:off x="1409745" y="1312454"/>
            <a:ext cx="3019380" cy="1902238"/>
          </a:xfrm>
          <a:prstGeom prst="rect">
            <a:avLst/>
          </a:prstGeom>
          <a:noFill/>
          <a:ln w="9525">
            <a:noFill/>
            <a:miter lim="800000"/>
            <a:headEnd/>
            <a:tailEnd/>
          </a:ln>
          <a:effectLst/>
        </p:spPr>
      </p:pic>
      <p:pic>
        <p:nvPicPr>
          <p:cNvPr id="261123" name="Picture 3"/>
          <p:cNvPicPr>
            <a:picLocks noChangeAspect="1" noChangeArrowheads="1"/>
          </p:cNvPicPr>
          <p:nvPr/>
        </p:nvPicPr>
        <p:blipFill>
          <a:blip r:embed="rId4" cstate="print"/>
          <a:srcRect/>
          <a:stretch>
            <a:fillRect/>
          </a:stretch>
        </p:blipFill>
        <p:spPr bwMode="auto">
          <a:xfrm>
            <a:off x="-32" y="3214692"/>
            <a:ext cx="3065455" cy="1928826"/>
          </a:xfrm>
          <a:prstGeom prst="rect">
            <a:avLst/>
          </a:prstGeom>
          <a:noFill/>
          <a:ln w="9525">
            <a:noFill/>
            <a:miter lim="800000"/>
            <a:headEnd/>
            <a:tailEnd/>
          </a:ln>
          <a:effectLst/>
        </p:spPr>
      </p:pic>
      <p:pic>
        <p:nvPicPr>
          <p:cNvPr id="261124" name="Picture 4"/>
          <p:cNvPicPr>
            <a:picLocks noChangeAspect="1" noChangeArrowheads="1"/>
          </p:cNvPicPr>
          <p:nvPr/>
        </p:nvPicPr>
        <p:blipFill>
          <a:blip r:embed="rId5" cstate="print"/>
          <a:srcRect/>
          <a:stretch>
            <a:fillRect/>
          </a:stretch>
        </p:blipFill>
        <p:spPr bwMode="auto">
          <a:xfrm>
            <a:off x="2928926" y="3180685"/>
            <a:ext cx="3156690" cy="1962833"/>
          </a:xfrm>
          <a:prstGeom prst="rect">
            <a:avLst/>
          </a:prstGeom>
          <a:noFill/>
          <a:ln w="9525">
            <a:noFill/>
            <a:miter lim="800000"/>
            <a:headEnd/>
            <a:tailEnd/>
          </a:ln>
          <a:effectLst/>
        </p:spPr>
      </p:pic>
      <p:pic>
        <p:nvPicPr>
          <p:cNvPr id="261125" name="Picture 5"/>
          <p:cNvPicPr>
            <a:picLocks noChangeAspect="1" noChangeArrowheads="1"/>
          </p:cNvPicPr>
          <p:nvPr/>
        </p:nvPicPr>
        <p:blipFill>
          <a:blip r:embed="rId6"/>
          <a:srcRect/>
          <a:stretch>
            <a:fillRect/>
          </a:stretch>
        </p:blipFill>
        <p:spPr bwMode="auto">
          <a:xfrm>
            <a:off x="5286380" y="1748157"/>
            <a:ext cx="3724960" cy="2491240"/>
          </a:xfrm>
          <a:prstGeom prst="rect">
            <a:avLst/>
          </a:prstGeom>
          <a:noFill/>
          <a:ln w="9525">
            <a:noFill/>
            <a:miter lim="800000"/>
            <a:headEnd/>
            <a:tailEnd/>
          </a:ln>
          <a:effec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latin typeface="Calibri" pitchFamily="34" charset="0"/>
              </a:rPr>
              <a:t>Keyframming</a:t>
            </a:r>
            <a:r>
              <a:rPr lang="en-US" dirty="0" smtClean="0">
                <a:latin typeface="Calibri" pitchFamily="34" charset="0"/>
              </a:rPr>
              <a:t> animation[</a:t>
            </a:r>
            <a:r>
              <a:rPr smtClean="0">
                <a:latin typeface="Calibri" pitchFamily="34" charset="0"/>
              </a:rPr>
              <a:t>4</a:t>
            </a:r>
            <a:r>
              <a:rPr lang="en-US" dirty="0" smtClean="0">
                <a:latin typeface="Calibri" pitchFamily="34" charset="0"/>
              </a:rPr>
              <a:t>]</a:t>
            </a:r>
            <a:endParaRPr lang="el-GR" dirty="0"/>
          </a:p>
        </p:txBody>
      </p:sp>
      <p:sp>
        <p:nvSpPr>
          <p:cNvPr id="3" name="2 - Θέση περιεχομένου"/>
          <p:cNvSpPr>
            <a:spLocks noGrp="1"/>
          </p:cNvSpPr>
          <p:nvPr>
            <p:ph sz="quarter" idx="13"/>
          </p:nvPr>
        </p:nvSpPr>
        <p:spPr>
          <a:xfrm>
            <a:off x="609600" y="1352550"/>
            <a:ext cx="8153400" cy="3648092"/>
          </a:xfrm>
        </p:spPr>
        <p:txBody>
          <a:bodyPr/>
          <a:lstStyle/>
          <a:p>
            <a:r>
              <a:rPr smtClean="0"/>
              <a:t>Διαδικασία αναπαραγωγής καναλιού</a:t>
            </a:r>
          </a:p>
          <a:p>
            <a:pPr marL="880110" lvl="1" indent="-514350">
              <a:buFont typeface="+mj-lt"/>
              <a:buAutoNum type="arabicPeriod"/>
            </a:pPr>
            <a:r>
              <a:rPr smtClean="0"/>
              <a:t>Εύρεση σωστού τμήματος</a:t>
            </a:r>
          </a:p>
          <a:p>
            <a:pPr marL="1154430" lvl="2" indent="-514350"/>
            <a:r>
              <a:rPr smtClean="0"/>
              <a:t>Αποθήκευση τελευταίας κατάστασης</a:t>
            </a:r>
          </a:p>
          <a:p>
            <a:pPr marL="880110" lvl="1" indent="-514350">
              <a:buFont typeface="+mj-lt"/>
              <a:buAutoNum type="arabicPeriod"/>
            </a:pPr>
            <a:r>
              <a:rPr smtClean="0"/>
              <a:t>Υπολογισμός τιμής χρονικής στιγμής </a:t>
            </a:r>
            <a:r>
              <a:rPr lang="en-US" dirty="0" smtClean="0">
                <a:latin typeface="Calibri" pitchFamily="34" charset="0"/>
              </a:rPr>
              <a:t>t</a:t>
            </a:r>
            <a:r>
              <a:rPr smtClean="0">
                <a:latin typeface="Calibri" pitchFamily="34" charset="0"/>
              </a:rPr>
              <a:t>:</a:t>
            </a:r>
          </a:p>
          <a:p>
            <a:pPr marL="1154430" lvl="2" indent="-514350">
              <a:buFont typeface="+mj-lt"/>
              <a:buAutoNum type="arabicPeriod"/>
            </a:pPr>
            <a:r>
              <a:rPr lang="en-US" dirty="0" smtClean="0">
                <a:latin typeface="Calibri" pitchFamily="34" charset="0"/>
              </a:rPr>
              <a:t>t &lt; </a:t>
            </a:r>
            <a:r>
              <a:rPr smtClean="0">
                <a:latin typeface="Calibri" pitchFamily="34" charset="0"/>
              </a:rPr>
              <a:t>Πρώτου </a:t>
            </a:r>
            <a:r>
              <a:rPr lang="en-US" dirty="0" smtClean="0">
                <a:latin typeface="Calibri" pitchFamily="34" charset="0"/>
              </a:rPr>
              <a:t>key frame</a:t>
            </a:r>
            <a:r>
              <a:rPr smtClean="0">
                <a:latin typeface="Calibri" pitchFamily="34" charset="0"/>
              </a:rPr>
              <a:t>.</a:t>
            </a:r>
          </a:p>
          <a:p>
            <a:pPr marL="1154430" lvl="2" indent="-514350">
              <a:buFont typeface="+mj-lt"/>
              <a:buAutoNum type="arabicPeriod"/>
            </a:pPr>
            <a:r>
              <a:rPr lang="en-US" dirty="0" smtClean="0">
                <a:latin typeface="Calibri" pitchFamily="34" charset="0"/>
              </a:rPr>
              <a:t>t </a:t>
            </a:r>
            <a:r>
              <a:rPr smtClean="0">
                <a:latin typeface="Calibri" pitchFamily="34" charset="0"/>
              </a:rPr>
              <a:t>&gt;</a:t>
            </a:r>
            <a:r>
              <a:rPr lang="en-US" dirty="0" smtClean="0">
                <a:latin typeface="Calibri" pitchFamily="34" charset="0"/>
              </a:rPr>
              <a:t> </a:t>
            </a:r>
            <a:r>
              <a:rPr smtClean="0">
                <a:latin typeface="Calibri" pitchFamily="34" charset="0"/>
              </a:rPr>
              <a:t>Τελευταίου </a:t>
            </a:r>
            <a:r>
              <a:rPr lang="en-US" dirty="0" smtClean="0">
                <a:latin typeface="Calibri" pitchFamily="34" charset="0"/>
              </a:rPr>
              <a:t>key frame</a:t>
            </a:r>
            <a:r>
              <a:rPr smtClean="0">
                <a:latin typeface="Calibri" pitchFamily="34" charset="0"/>
              </a:rPr>
              <a:t>.</a:t>
            </a:r>
          </a:p>
          <a:p>
            <a:pPr marL="1154430" lvl="2" indent="-514350">
              <a:buFont typeface="+mj-lt"/>
              <a:buAutoNum type="arabicPeriod"/>
            </a:pPr>
            <a:r>
              <a:rPr lang="en-US" dirty="0" smtClean="0">
                <a:latin typeface="Calibri" pitchFamily="34" charset="0"/>
              </a:rPr>
              <a:t>t</a:t>
            </a:r>
            <a:r>
              <a:rPr smtClean="0">
                <a:latin typeface="Calibri" pitchFamily="34" charset="0"/>
              </a:rPr>
              <a:t> = </a:t>
            </a:r>
            <a:r>
              <a:rPr lang="en-US" dirty="0" smtClean="0">
                <a:latin typeface="Calibri" pitchFamily="34" charset="0"/>
              </a:rPr>
              <a:t>key frame</a:t>
            </a:r>
            <a:r>
              <a:rPr smtClean="0">
                <a:latin typeface="Calibri" pitchFamily="34" charset="0"/>
              </a:rPr>
              <a:t>.</a:t>
            </a:r>
            <a:endParaRPr lang="en-US" dirty="0" smtClean="0">
              <a:latin typeface="Calibri" pitchFamily="34" charset="0"/>
            </a:endParaRPr>
          </a:p>
          <a:p>
            <a:pPr marL="1154430" lvl="2" indent="-514350">
              <a:buFont typeface="+mj-lt"/>
              <a:buAutoNum type="arabicPeriod"/>
            </a:pPr>
            <a:r>
              <a:rPr lang="en-US" dirty="0" smtClean="0">
                <a:latin typeface="Calibri" pitchFamily="34" charset="0"/>
              </a:rPr>
              <a:t>t </a:t>
            </a:r>
            <a:r>
              <a:rPr smtClean="0">
                <a:latin typeface="Calibri" pitchFamily="34" charset="0"/>
              </a:rPr>
              <a:t>= ανάμεσα σε 2 </a:t>
            </a:r>
            <a:r>
              <a:rPr lang="en-US" dirty="0" smtClean="0">
                <a:latin typeface="Calibri" pitchFamily="34" charset="0"/>
              </a:rPr>
              <a:t>key frame</a:t>
            </a:r>
            <a:r>
              <a:rPr smtClean="0">
                <a:latin typeface="Calibri" pitchFamily="34" charset="0"/>
              </a:rPr>
              <a:t>.</a:t>
            </a:r>
          </a:p>
          <a:p>
            <a:pPr marL="1154430" lvl="2" indent="-514350">
              <a:buFont typeface="+mj-lt"/>
              <a:buAutoNum type="arabicPeriod"/>
            </a:pPr>
            <a:endParaRPr smtClean="0">
              <a:latin typeface="Calibri" pitchFamily="34" charset="0"/>
            </a:endParaRPr>
          </a:p>
          <a:p>
            <a:pPr lvl="2"/>
            <a:endParaRPr smtClean="0"/>
          </a:p>
          <a:p>
            <a:pPr lvl="2"/>
            <a:endParaRPr smtClean="0"/>
          </a:p>
          <a:p>
            <a:pPr marL="880110" lvl="1" indent="-514350">
              <a:buFont typeface="+mj-lt"/>
              <a:buAutoNum type="arabicPeriod"/>
            </a:pPr>
            <a:endParaRPr lang="el-GR"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pPr algn="ctr"/>
            <a:r>
              <a:rPr smtClean="0"/>
              <a:t>Εισαγωγή</a:t>
            </a:r>
            <a:endParaRPr lang="el-GR"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FK Rigid Skinning [</a:t>
            </a:r>
            <a:r>
              <a:rPr smtClean="0">
                <a:latin typeface="Calibri" pitchFamily="34" charset="0"/>
              </a:rPr>
              <a:t>1</a:t>
            </a:r>
            <a:r>
              <a:rPr lang="en-US" dirty="0" smtClean="0">
                <a:latin typeface="Calibri" pitchFamily="34" charset="0"/>
              </a:rPr>
              <a:t>]</a:t>
            </a:r>
            <a:endParaRPr lang="el-GR" dirty="0"/>
          </a:p>
        </p:txBody>
      </p:sp>
      <p:sp>
        <p:nvSpPr>
          <p:cNvPr id="3" name="2 - Θέση περιεχομένου"/>
          <p:cNvSpPr>
            <a:spLocks noGrp="1"/>
          </p:cNvSpPr>
          <p:nvPr>
            <p:ph sz="quarter" idx="13"/>
          </p:nvPr>
        </p:nvSpPr>
        <p:spPr>
          <a:xfrm>
            <a:off x="609600" y="1352550"/>
            <a:ext cx="5105408" cy="3576654"/>
          </a:xfrm>
        </p:spPr>
        <p:txBody>
          <a:bodyPr/>
          <a:lstStyle/>
          <a:p>
            <a:r>
              <a:rPr smtClean="0"/>
              <a:t>Υποσυστήματα :</a:t>
            </a:r>
          </a:p>
          <a:p>
            <a:pPr marL="880110" lvl="1" indent="-514350">
              <a:buFont typeface="+mj-lt"/>
              <a:buAutoNum type="arabicPeriod"/>
            </a:pPr>
            <a:r>
              <a:rPr smtClean="0">
                <a:latin typeface="Calibri" pitchFamily="34" charset="0"/>
              </a:rPr>
              <a:t>Έλεγχος οριών άρθρωσης</a:t>
            </a:r>
          </a:p>
          <a:p>
            <a:pPr marL="880110" lvl="1" indent="-514350">
              <a:buFont typeface="+mj-lt"/>
              <a:buAutoNum type="arabicPeriod"/>
            </a:pPr>
            <a:r>
              <a:rPr smtClean="0">
                <a:latin typeface="Calibri" pitchFamily="34" charset="0"/>
              </a:rPr>
              <a:t>Ανίχνευση σύγκρουσης</a:t>
            </a:r>
          </a:p>
          <a:p>
            <a:pPr marL="880110" lvl="1" indent="-514350">
              <a:buFont typeface="+mj-lt"/>
              <a:buAutoNum type="arabicPeriod"/>
            </a:pPr>
            <a:r>
              <a:rPr lang="en-US" dirty="0" smtClean="0">
                <a:latin typeface="Calibri" pitchFamily="34" charset="0"/>
              </a:rPr>
              <a:t>FK Rigid Skinning</a:t>
            </a:r>
            <a:endParaRPr smtClean="0">
              <a:latin typeface="Calibri" pitchFamily="34" charset="0"/>
            </a:endParaRPr>
          </a:p>
          <a:p>
            <a:pPr>
              <a:buNone/>
            </a:pPr>
            <a:endParaRPr lang="el-GR" dirty="0"/>
          </a:p>
        </p:txBody>
      </p:sp>
      <p:pic>
        <p:nvPicPr>
          <p:cNvPr id="177154" name="Picture 2"/>
          <p:cNvPicPr>
            <a:picLocks noChangeAspect="1" noChangeArrowheads="1"/>
          </p:cNvPicPr>
          <p:nvPr/>
        </p:nvPicPr>
        <p:blipFill>
          <a:blip r:embed="rId3"/>
          <a:srcRect/>
          <a:stretch>
            <a:fillRect/>
          </a:stretch>
        </p:blipFill>
        <p:spPr bwMode="auto">
          <a:xfrm>
            <a:off x="6000760" y="1403952"/>
            <a:ext cx="2857520" cy="359669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FK Rigid Skinning [</a:t>
            </a:r>
            <a:r>
              <a:rPr smtClean="0">
                <a:latin typeface="Calibri" pitchFamily="34" charset="0"/>
              </a:rPr>
              <a:t>2</a:t>
            </a:r>
            <a:r>
              <a:rPr lang="en-US" dirty="0" smtClean="0">
                <a:latin typeface="Calibri" pitchFamily="34" charset="0"/>
              </a:rPr>
              <a:t>]</a:t>
            </a:r>
            <a:endParaRPr lang="el-GR" dirty="0"/>
          </a:p>
        </p:txBody>
      </p:sp>
      <p:sp>
        <p:nvSpPr>
          <p:cNvPr id="3" name="2 - Θέση περιεχομένου"/>
          <p:cNvSpPr>
            <a:spLocks noGrp="1"/>
          </p:cNvSpPr>
          <p:nvPr>
            <p:ph sz="quarter" idx="13"/>
          </p:nvPr>
        </p:nvSpPr>
        <p:spPr>
          <a:xfrm>
            <a:off x="609600" y="1352550"/>
            <a:ext cx="5605474" cy="3433778"/>
          </a:xfrm>
        </p:spPr>
        <p:txBody>
          <a:bodyPr>
            <a:normAutofit fontScale="92500" lnSpcReduction="10000"/>
          </a:bodyPr>
          <a:lstStyle/>
          <a:p>
            <a:pPr marL="320040" lvl="1" indent="-320040">
              <a:spcBef>
                <a:spcPts val="700"/>
              </a:spcBef>
              <a:buClr>
                <a:schemeClr val="accent2"/>
              </a:buClr>
              <a:buSzPct val="60000"/>
              <a:buFont typeface="Wingdings"/>
              <a:buChar char=""/>
            </a:pPr>
            <a:r>
              <a:rPr smtClean="0">
                <a:latin typeface="Calibri" pitchFamily="34" charset="0"/>
              </a:rPr>
              <a:t>Με ποια μπορεί να συγκρουστεί;</a:t>
            </a:r>
          </a:p>
          <a:p>
            <a:pPr marL="320040" lvl="1" indent="-320040">
              <a:spcBef>
                <a:spcPts val="700"/>
              </a:spcBef>
              <a:buClr>
                <a:schemeClr val="accent2"/>
              </a:buClr>
              <a:buSzPct val="60000"/>
              <a:buFont typeface="Wingdings"/>
              <a:buChar char=""/>
            </a:pPr>
            <a:r>
              <a:rPr smtClean="0">
                <a:latin typeface="Calibri" pitchFamily="34" charset="0"/>
              </a:rPr>
              <a:t>Ανίχνευση σύγκρουσης</a:t>
            </a:r>
            <a:r>
              <a:rPr lang="en-US" dirty="0" smtClean="0">
                <a:latin typeface="Calibri" pitchFamily="34" charset="0"/>
              </a:rPr>
              <a:t> </a:t>
            </a:r>
            <a:r>
              <a:rPr smtClean="0">
                <a:latin typeface="Calibri" pitchFamily="34" charset="0"/>
              </a:rPr>
              <a:t>τμημάτων</a:t>
            </a:r>
            <a:r>
              <a:rPr lang="en-US" dirty="0" smtClean="0">
                <a:latin typeface="Calibri" pitchFamily="34" charset="0"/>
              </a:rPr>
              <a:t> </a:t>
            </a:r>
            <a:r>
              <a:rPr smtClean="0">
                <a:latin typeface="Calibri" pitchFamily="34" charset="0"/>
              </a:rPr>
              <a:t>:</a:t>
            </a:r>
          </a:p>
          <a:p>
            <a:pPr marL="594360" lvl="2" indent="-320040">
              <a:spcBef>
                <a:spcPts val="700"/>
              </a:spcBef>
              <a:buSzPct val="60000"/>
              <a:buFont typeface="Wingdings"/>
              <a:buChar char=""/>
            </a:pPr>
            <a:r>
              <a:rPr smtClean="0">
                <a:latin typeface="Calibri" pitchFamily="34" charset="0"/>
              </a:rPr>
              <a:t>Τμήμα με τμήμα / Κυρτά περιβλήματα  </a:t>
            </a:r>
          </a:p>
          <a:p>
            <a:pPr marL="594360" lvl="2" indent="-320040">
              <a:spcBef>
                <a:spcPts val="700"/>
              </a:spcBef>
              <a:buSzPct val="60000"/>
              <a:buFont typeface="Wingdings"/>
              <a:buChar char=""/>
            </a:pPr>
            <a:r>
              <a:rPr smtClean="0">
                <a:latin typeface="Calibri" pitchFamily="34" charset="0"/>
              </a:rPr>
              <a:t>Κουτιά ορίων (</a:t>
            </a:r>
            <a:r>
              <a:rPr lang="en-US" dirty="0" smtClean="0">
                <a:latin typeface="Calibri" pitchFamily="34" charset="0"/>
              </a:rPr>
              <a:t>BB)</a:t>
            </a:r>
            <a:endParaRPr smtClean="0">
              <a:latin typeface="Calibri" pitchFamily="34" charset="0"/>
            </a:endParaRPr>
          </a:p>
          <a:p>
            <a:pPr marL="1051560" lvl="3" indent="-320040">
              <a:spcBef>
                <a:spcPts val="700"/>
              </a:spcBef>
              <a:buSzPct val="60000"/>
              <a:buFont typeface="Wingdings"/>
              <a:buChar char=""/>
            </a:pPr>
            <a:r>
              <a:rPr smtClean="0">
                <a:latin typeface="Calibri" pitchFamily="34" charset="0"/>
              </a:rPr>
              <a:t>Ευθυγραμμισμένα με τους άξονες (ΑΑΒΒ)</a:t>
            </a:r>
          </a:p>
          <a:p>
            <a:pPr marL="1051560" lvl="3" indent="-320040">
              <a:spcBef>
                <a:spcPts val="700"/>
              </a:spcBef>
              <a:buSzPct val="60000"/>
              <a:buFont typeface="Wingdings"/>
              <a:buChar char=""/>
            </a:pPr>
            <a:r>
              <a:rPr smtClean="0">
                <a:latin typeface="Calibri" pitchFamily="34" charset="0"/>
              </a:rPr>
              <a:t>Προσανατολισμένα (ΟΒΒ)</a:t>
            </a:r>
          </a:p>
          <a:p>
            <a:pPr marL="1508760" lvl="4" indent="-320040">
              <a:spcBef>
                <a:spcPts val="700"/>
              </a:spcBef>
              <a:buSzPct val="60000"/>
              <a:buFont typeface="Wingdings"/>
              <a:buChar char=""/>
            </a:pPr>
            <a:r>
              <a:rPr lang="en-US" dirty="0" smtClean="0">
                <a:latin typeface="Calibri" pitchFamily="34" charset="0"/>
              </a:rPr>
              <a:t>Separating axis </a:t>
            </a:r>
            <a:r>
              <a:rPr smtClean="0">
                <a:latin typeface="Calibri" pitchFamily="34" charset="0"/>
              </a:rPr>
              <a:t>θεώρημα</a:t>
            </a:r>
          </a:p>
          <a:p>
            <a:pPr marL="594360" lvl="2" indent="-320040">
              <a:spcBef>
                <a:spcPts val="700"/>
              </a:spcBef>
              <a:buSzPct val="60000"/>
              <a:buFont typeface="Wingdings"/>
              <a:buChar char=""/>
            </a:pPr>
            <a:endParaRPr smtClean="0">
              <a:latin typeface="Calibri" pitchFamily="34" charset="0"/>
            </a:endParaRPr>
          </a:p>
          <a:p>
            <a:pPr marL="594360" lvl="2" indent="-320040">
              <a:spcBef>
                <a:spcPts val="700"/>
              </a:spcBef>
              <a:buSzPct val="60000"/>
              <a:buFont typeface="Wingdings"/>
              <a:buChar char=""/>
            </a:pPr>
            <a:r>
              <a:rPr smtClean="0">
                <a:latin typeface="Calibri" pitchFamily="34" charset="0"/>
              </a:rPr>
              <a:t>Σφαίρες ορίων (</a:t>
            </a:r>
            <a:r>
              <a:rPr lang="en-US" dirty="0" smtClean="0">
                <a:latin typeface="Calibri" pitchFamily="34" charset="0"/>
              </a:rPr>
              <a:t>BS)</a:t>
            </a:r>
            <a:r>
              <a:rPr smtClean="0">
                <a:latin typeface="Calibri" pitchFamily="34" charset="0"/>
              </a:rPr>
              <a:t>:</a:t>
            </a:r>
            <a:endParaRPr lang="en-US" dirty="0" smtClean="0">
              <a:latin typeface="Calibri" pitchFamily="34" charset="0"/>
            </a:endParaRPr>
          </a:p>
          <a:p>
            <a:pPr marL="594360" lvl="2" indent="-320040">
              <a:spcBef>
                <a:spcPts val="700"/>
              </a:spcBef>
              <a:buSzPct val="60000"/>
              <a:buNone/>
            </a:pPr>
            <a:endParaRPr lang="en-US" dirty="0" smtClean="0">
              <a:latin typeface="Calibri" pitchFamily="34" charset="0"/>
            </a:endParaRPr>
          </a:p>
          <a:p>
            <a:pPr marL="594360" lvl="2" indent="-320040">
              <a:spcBef>
                <a:spcPts val="700"/>
              </a:spcBef>
              <a:buSzPct val="60000"/>
              <a:buNone/>
            </a:pPr>
            <a:endParaRPr smtClean="0">
              <a:latin typeface="Calibri" pitchFamily="34" charset="0"/>
            </a:endParaRPr>
          </a:p>
        </p:txBody>
      </p:sp>
      <p:pic>
        <p:nvPicPr>
          <p:cNvPr id="178178" name="Picture 2"/>
          <p:cNvPicPr>
            <a:picLocks noChangeAspect="1" noChangeArrowheads="1"/>
          </p:cNvPicPr>
          <p:nvPr/>
        </p:nvPicPr>
        <p:blipFill>
          <a:blip r:embed="rId4"/>
          <a:srcRect/>
          <a:stretch>
            <a:fillRect/>
          </a:stretch>
        </p:blipFill>
        <p:spPr bwMode="auto">
          <a:xfrm>
            <a:off x="7000892" y="3500444"/>
            <a:ext cx="2117422" cy="1357322"/>
          </a:xfrm>
          <a:prstGeom prst="rect">
            <a:avLst/>
          </a:prstGeom>
          <a:noFill/>
          <a:ln w="9525">
            <a:noFill/>
            <a:miter lim="800000"/>
            <a:headEnd/>
            <a:tailEnd/>
          </a:ln>
          <a:effectLst/>
        </p:spPr>
      </p:pic>
      <p:pic>
        <p:nvPicPr>
          <p:cNvPr id="178179" name="Picture 3" descr="C:\Documents and Settings\abasilak\Desktop\Report\Figures\aabox.png"/>
          <p:cNvPicPr>
            <a:picLocks noChangeAspect="1" noChangeArrowheads="1"/>
          </p:cNvPicPr>
          <p:nvPr/>
        </p:nvPicPr>
        <p:blipFill>
          <a:blip r:embed="rId5"/>
          <a:srcRect/>
          <a:stretch>
            <a:fillRect/>
          </a:stretch>
        </p:blipFill>
        <p:spPr bwMode="auto">
          <a:xfrm>
            <a:off x="5072066" y="3500444"/>
            <a:ext cx="1643074" cy="1382920"/>
          </a:xfrm>
          <a:prstGeom prst="rect">
            <a:avLst/>
          </a:prstGeom>
          <a:noFill/>
        </p:spPr>
      </p:pic>
      <p:pic>
        <p:nvPicPr>
          <p:cNvPr id="178180" name="Picture 4"/>
          <p:cNvPicPr>
            <a:picLocks noChangeAspect="1" noChangeArrowheads="1"/>
          </p:cNvPicPr>
          <p:nvPr/>
        </p:nvPicPr>
        <p:blipFill>
          <a:blip r:embed="rId6"/>
          <a:srcRect/>
          <a:stretch>
            <a:fillRect/>
          </a:stretch>
        </p:blipFill>
        <p:spPr bwMode="auto">
          <a:xfrm>
            <a:off x="6206544" y="1714494"/>
            <a:ext cx="2866050" cy="1714512"/>
          </a:xfrm>
          <a:prstGeom prst="rect">
            <a:avLst/>
          </a:prstGeom>
          <a:noFill/>
          <a:ln w="9525">
            <a:noFill/>
            <a:miter lim="800000"/>
            <a:headEnd/>
            <a:tailEnd/>
          </a:ln>
          <a:effectLst/>
        </p:spPr>
      </p:pic>
      <p:graphicFrame>
        <p:nvGraphicFramePr>
          <p:cNvPr id="7" name="6 - Αντικείμενο"/>
          <p:cNvGraphicFramePr>
            <a:graphicFrameLocks noChangeAspect="1"/>
          </p:cNvGraphicFramePr>
          <p:nvPr/>
        </p:nvGraphicFramePr>
        <p:xfrm>
          <a:off x="4089400" y="2832100"/>
          <a:ext cx="914400" cy="198438"/>
        </p:xfrm>
        <a:graphic>
          <a:graphicData uri="http://schemas.openxmlformats.org/presentationml/2006/ole">
            <p:oleObj spid="_x0000_s178181" name="Equation" r:id="rId7" imgW="914400" imgH="198720" progId="Equation.DSMT4">
              <p:embed/>
            </p:oleObj>
          </a:graphicData>
        </a:graphic>
      </p:graphicFrame>
      <p:graphicFrame>
        <p:nvGraphicFramePr>
          <p:cNvPr id="178182" name="Object 6"/>
          <p:cNvGraphicFramePr>
            <a:graphicFrameLocks noChangeAspect="1"/>
          </p:cNvGraphicFramePr>
          <p:nvPr/>
        </p:nvGraphicFramePr>
        <p:xfrm>
          <a:off x="3571868" y="4214824"/>
          <a:ext cx="1143007" cy="682648"/>
        </p:xfrm>
        <a:graphic>
          <a:graphicData uri="http://schemas.openxmlformats.org/presentationml/2006/ole">
            <p:oleObj spid="_x0000_s178182" name="Equation" r:id="rId8" imgW="850680" imgH="507960" progId="Equation.DSMT4">
              <p:embed/>
            </p:oleObj>
          </a:graphicData>
        </a:graphic>
      </p:graphicFrame>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n-US" dirty="0" smtClean="0">
                <a:latin typeface="Calibri" pitchFamily="34" charset="0"/>
              </a:rPr>
              <a:t>FK Rigid Skinning</a:t>
            </a:r>
            <a:r>
              <a:rPr smtClean="0">
                <a:latin typeface="Calibri" pitchFamily="34" charset="0"/>
              </a:rPr>
              <a:t> </a:t>
            </a:r>
            <a:r>
              <a:rPr lang="en-US" dirty="0" smtClean="0">
                <a:latin typeface="Calibri" pitchFamily="34" charset="0"/>
              </a:rPr>
              <a:t>[</a:t>
            </a:r>
            <a:r>
              <a:rPr smtClean="0">
                <a:latin typeface="Calibri" pitchFamily="34" charset="0"/>
              </a:rPr>
              <a:t>2</a:t>
            </a:r>
            <a:r>
              <a:rPr lang="en-US" dirty="0" smtClean="0">
                <a:latin typeface="Calibri" pitchFamily="34" charset="0"/>
              </a:rPr>
              <a:t>]</a:t>
            </a:r>
            <a:endParaRPr lang="el-GR" dirty="0">
              <a:latin typeface="Calibri" pitchFamily="34" charset="0"/>
            </a:endParaRPr>
          </a:p>
        </p:txBody>
      </p:sp>
      <p:sp>
        <p:nvSpPr>
          <p:cNvPr id="5" name="4 - Θέση περιεχομένου"/>
          <p:cNvSpPr>
            <a:spLocks noGrp="1"/>
          </p:cNvSpPr>
          <p:nvPr>
            <p:ph sz="quarter" idx="13"/>
          </p:nvPr>
        </p:nvSpPr>
        <p:spPr>
          <a:xfrm>
            <a:off x="609600" y="1352550"/>
            <a:ext cx="8177242" cy="3790950"/>
          </a:xfrm>
        </p:spPr>
        <p:txBody>
          <a:bodyPr>
            <a:normAutofit/>
          </a:bodyPr>
          <a:lstStyle/>
          <a:p>
            <a:r>
              <a:rPr sz="2400" smtClean="0">
                <a:latin typeface="Calibri" pitchFamily="34" charset="0"/>
              </a:rPr>
              <a:t>Πίνακα μετασχηματισμού </a:t>
            </a:r>
            <a:r>
              <a:rPr lang="en-US" sz="2400" dirty="0" err="1" smtClean="0">
                <a:latin typeface="Calibri" pitchFamily="34" charset="0"/>
              </a:rPr>
              <a:t>vs</a:t>
            </a:r>
            <a:r>
              <a:rPr lang="en-US" sz="2400" dirty="0" smtClean="0">
                <a:latin typeface="Calibri" pitchFamily="34" charset="0"/>
              </a:rPr>
              <a:t> Quaternion</a:t>
            </a:r>
          </a:p>
          <a:p>
            <a:pPr marL="880110" lvl="1" indent="-514350">
              <a:buFont typeface="+mj-lt"/>
              <a:buAutoNum type="arabicPeriod"/>
            </a:pPr>
            <a:r>
              <a:rPr lang="en-US" sz="2000" dirty="0" smtClean="0">
                <a:latin typeface="Calibri" pitchFamily="34" charset="0"/>
              </a:rPr>
              <a:t>Euler angles - </a:t>
            </a:r>
            <a:r>
              <a:rPr lang="en-US" sz="2000" dirty="0" err="1" smtClean="0">
                <a:latin typeface="Calibri" pitchFamily="34" charset="0"/>
              </a:rPr>
              <a:t>Gimbal</a:t>
            </a:r>
            <a:r>
              <a:rPr lang="en-US" sz="2000" dirty="0" smtClean="0">
                <a:latin typeface="Calibri" pitchFamily="34" charset="0"/>
              </a:rPr>
              <a:t> Lock</a:t>
            </a:r>
            <a:r>
              <a:rPr sz="2000" smtClean="0">
                <a:latin typeface="Calibri" pitchFamily="34" charset="0"/>
              </a:rPr>
              <a:t>:</a:t>
            </a:r>
            <a:endParaRPr lang="en-US" sz="2000" dirty="0" smtClean="0">
              <a:latin typeface="Calibri" pitchFamily="34" charset="0"/>
            </a:endParaRPr>
          </a:p>
          <a:p>
            <a:pPr marL="880110" lvl="1" indent="-514350">
              <a:buFont typeface="+mj-lt"/>
              <a:buAutoNum type="arabicPeriod"/>
            </a:pPr>
            <a:endParaRPr lang="en-US" dirty="0" smtClean="0">
              <a:latin typeface="Calibri" pitchFamily="34" charset="0"/>
            </a:endParaRPr>
          </a:p>
          <a:p>
            <a:pPr marL="880110" lvl="1" indent="-514350">
              <a:buNone/>
            </a:pPr>
            <a:endParaRPr lang="en-US" dirty="0" smtClean="0">
              <a:latin typeface="Calibri" pitchFamily="34" charset="0"/>
            </a:endParaRPr>
          </a:p>
          <a:p>
            <a:pPr marL="880110" lvl="1" indent="-514350">
              <a:buNone/>
            </a:pPr>
            <a:endParaRPr lang="en-US" dirty="0" smtClean="0">
              <a:latin typeface="Calibri" pitchFamily="34" charset="0"/>
            </a:endParaRPr>
          </a:p>
          <a:p>
            <a:pPr marL="880110" lvl="1" indent="-514350">
              <a:buFont typeface="+mj-lt"/>
              <a:buAutoNum type="arabicPeriod" startAt="2"/>
            </a:pPr>
            <a:r>
              <a:rPr sz="2000" smtClean="0">
                <a:latin typeface="Calibri" pitchFamily="34" charset="0"/>
              </a:rPr>
              <a:t>Απόδοση λειτουργιών:</a:t>
            </a:r>
            <a:endParaRPr sz="2000" smtClean="0"/>
          </a:p>
        </p:txBody>
      </p:sp>
      <p:graphicFrame>
        <p:nvGraphicFramePr>
          <p:cNvPr id="9" name="8 - Πίνακας"/>
          <p:cNvGraphicFramePr>
            <a:graphicFrameLocks noGrp="1"/>
          </p:cNvGraphicFramePr>
          <p:nvPr/>
        </p:nvGraphicFramePr>
        <p:xfrm>
          <a:off x="1617498" y="4071948"/>
          <a:ext cx="6312088" cy="857256"/>
        </p:xfrm>
        <a:graphic>
          <a:graphicData uri="http://schemas.openxmlformats.org/drawingml/2006/table">
            <a:tbl>
              <a:tblPr firstRow="1" bandRow="1">
                <a:tableStyleId>{073A0DAA-6AF3-43AB-8588-CEC1D06C72B9}</a:tableStyleId>
              </a:tblPr>
              <a:tblGrid>
                <a:gridCol w="1044893"/>
                <a:gridCol w="594042"/>
                <a:gridCol w="773430"/>
                <a:gridCol w="1203642"/>
                <a:gridCol w="976501"/>
                <a:gridCol w="1719580"/>
              </a:tblGrid>
              <a:tr h="263441">
                <a:tc>
                  <a:txBody>
                    <a:bodyPr/>
                    <a:lstStyle/>
                    <a:p>
                      <a:r>
                        <a:rPr lang="el-GR" sz="1000" dirty="0" smtClean="0"/>
                        <a:t>Αναπαράσταση</a:t>
                      </a:r>
                      <a:endParaRPr lang="el-GR" sz="1000" dirty="0"/>
                    </a:p>
                  </a:txBody>
                  <a:tcPr/>
                </a:tc>
                <a:tc>
                  <a:txBody>
                    <a:bodyPr/>
                    <a:lstStyle/>
                    <a:p>
                      <a:pPr algn="ctr"/>
                      <a:r>
                        <a:rPr lang="el-GR" sz="1000" dirty="0" smtClean="0"/>
                        <a:t>Μνήμη</a:t>
                      </a:r>
                      <a:endParaRPr lang="el-GR" sz="1000" dirty="0"/>
                    </a:p>
                  </a:txBody>
                  <a:tcPr/>
                </a:tc>
                <a:tc>
                  <a:txBody>
                    <a:bodyPr/>
                    <a:lstStyle/>
                    <a:p>
                      <a:pPr algn="ctr"/>
                      <a:r>
                        <a:rPr lang="el-GR" sz="1000" dirty="0" smtClean="0"/>
                        <a:t>Σύνθεση</a:t>
                      </a:r>
                      <a:endParaRPr lang="el-GR" sz="1000" dirty="0"/>
                    </a:p>
                  </a:txBody>
                  <a:tcPr/>
                </a:tc>
                <a:tc>
                  <a:txBody>
                    <a:bodyPr/>
                    <a:lstStyle/>
                    <a:p>
                      <a:pPr algn="ctr"/>
                      <a:r>
                        <a:rPr lang="el-GR" sz="1000" dirty="0" smtClean="0"/>
                        <a:t>Αποσύνθεση</a:t>
                      </a:r>
                      <a:endParaRPr lang="el-GR" sz="1000" dirty="0"/>
                    </a:p>
                  </a:txBody>
                  <a:tcPr/>
                </a:tc>
                <a:tc>
                  <a:txBody>
                    <a:bodyPr/>
                    <a:lstStyle/>
                    <a:p>
                      <a:pPr algn="ctr"/>
                      <a:r>
                        <a:rPr lang="el-GR" sz="1000" dirty="0" smtClean="0"/>
                        <a:t>Περιστροφή</a:t>
                      </a:r>
                      <a:endParaRPr lang="el-GR" sz="1000" dirty="0"/>
                    </a:p>
                  </a:txBody>
                  <a:tcPr/>
                </a:tc>
                <a:tc>
                  <a:txBody>
                    <a:bodyPr/>
                    <a:lstStyle/>
                    <a:p>
                      <a:pPr algn="ctr"/>
                      <a:r>
                        <a:rPr lang="el-GR" sz="1000" dirty="0" smtClean="0"/>
                        <a:t>Περιστροφή </a:t>
                      </a:r>
                      <a:r>
                        <a:rPr lang="en-US" sz="1100" dirty="0" smtClean="0">
                          <a:latin typeface="Calibri" pitchFamily="34" charset="0"/>
                        </a:rPr>
                        <a:t>n</a:t>
                      </a:r>
                      <a:r>
                        <a:rPr lang="en-US" sz="1000" baseline="0" dirty="0" smtClean="0"/>
                        <a:t> </a:t>
                      </a:r>
                      <a:r>
                        <a:rPr lang="el-GR" sz="1000" baseline="0" dirty="0" smtClean="0"/>
                        <a:t>διανυσμάτων</a:t>
                      </a:r>
                      <a:endParaRPr lang="el-GR" sz="1000" dirty="0"/>
                    </a:p>
                  </a:txBody>
                  <a:tcPr/>
                </a:tc>
              </a:tr>
              <a:tr h="263441">
                <a:tc>
                  <a:txBody>
                    <a:bodyPr/>
                    <a:lstStyle/>
                    <a:p>
                      <a:r>
                        <a:rPr lang="el-GR" sz="1000" dirty="0" smtClean="0"/>
                        <a:t>Πίνακας</a:t>
                      </a:r>
                      <a:endParaRPr lang="el-GR"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t>9 </a:t>
                      </a:r>
                      <a:r>
                        <a:rPr lang="en-US" sz="1000" dirty="0" smtClean="0"/>
                        <a:t>floats</a:t>
                      </a:r>
                      <a:endParaRPr lang="el-GR"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t>18Α + 27Μ</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t>18Α + 27Μ</a:t>
                      </a:r>
                    </a:p>
                  </a:txBody>
                  <a:tcPr/>
                </a:tc>
                <a:tc>
                  <a:txBody>
                    <a:bodyPr/>
                    <a:lstStyle/>
                    <a:p>
                      <a:pPr algn="ctr"/>
                      <a:r>
                        <a:rPr lang="el-GR" sz="1000" dirty="0" smtClean="0"/>
                        <a:t>6Α + 9Μ</a:t>
                      </a:r>
                      <a:endParaRPr lang="el-GR" sz="1000" dirty="0"/>
                    </a:p>
                  </a:txBody>
                  <a:tcPr/>
                </a:tc>
                <a:tc>
                  <a:txBody>
                    <a:bodyPr/>
                    <a:lstStyle/>
                    <a:p>
                      <a:pPr algn="ctr"/>
                      <a:r>
                        <a:rPr lang="el-GR" sz="1000" dirty="0" smtClean="0"/>
                        <a:t> 6</a:t>
                      </a:r>
                      <a:r>
                        <a:rPr lang="en-US" sz="1000" dirty="0" smtClean="0">
                          <a:latin typeface="Calibri" pitchFamily="34" charset="0"/>
                        </a:rPr>
                        <a:t>n</a:t>
                      </a:r>
                      <a:r>
                        <a:rPr lang="el-GR" sz="1000" dirty="0" smtClean="0"/>
                        <a:t>Α + 9</a:t>
                      </a:r>
                      <a:r>
                        <a:rPr lang="en-US" sz="1000" dirty="0" smtClean="0">
                          <a:latin typeface="Calibri" pitchFamily="34" charset="0"/>
                        </a:rPr>
                        <a:t>n</a:t>
                      </a:r>
                      <a:r>
                        <a:rPr lang="el-GR" sz="1000" dirty="0" smtClean="0"/>
                        <a:t>Μ</a:t>
                      </a:r>
                      <a:endParaRPr lang="el-GR" sz="1000" dirty="0"/>
                    </a:p>
                  </a:txBody>
                  <a:tcPr/>
                </a:tc>
              </a:tr>
              <a:tr h="330374">
                <a:tc>
                  <a:txBody>
                    <a:bodyPr/>
                    <a:lstStyle/>
                    <a:p>
                      <a:r>
                        <a:rPr lang="en-US" sz="1000" dirty="0" smtClean="0"/>
                        <a:t>Quaternion</a:t>
                      </a:r>
                      <a:endParaRPr lang="el-GR"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t>4</a:t>
                      </a:r>
                      <a:r>
                        <a:rPr lang="en-US" sz="1000" dirty="0" smtClean="0"/>
                        <a:t> floats</a:t>
                      </a:r>
                      <a:endParaRPr lang="el-GR" sz="1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t>12Α + 16Μ</a:t>
                      </a:r>
                    </a:p>
                  </a:txBody>
                  <a:tcPr/>
                </a:tc>
                <a:tc>
                  <a:txBody>
                    <a:bodyPr/>
                    <a:lstStyle/>
                    <a:p>
                      <a:pPr algn="ctr"/>
                      <a:r>
                        <a:rPr lang="el-GR" sz="1000" dirty="0" smtClean="0"/>
                        <a:t>5Α + 4Μ + 4</a:t>
                      </a:r>
                      <a:r>
                        <a:rPr lang="en-US" sz="1000" dirty="0" smtClean="0"/>
                        <a:t>D + 2F</a:t>
                      </a:r>
                      <a:r>
                        <a:rPr lang="el-GR" sz="1000" baseline="30000" dirty="0" smtClean="0"/>
                        <a:t> </a:t>
                      </a:r>
                      <a:endParaRPr lang="el-GR"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smtClean="0"/>
                        <a:t>18Α + 21Μ</a:t>
                      </a:r>
                    </a:p>
                  </a:txBody>
                  <a:tcPr/>
                </a:tc>
                <a:tc>
                  <a:txBody>
                    <a:bodyPr/>
                    <a:lstStyle/>
                    <a:p>
                      <a:pPr algn="ctr"/>
                      <a:r>
                        <a:rPr lang="en-US" sz="1000" dirty="0" smtClean="0"/>
                        <a:t>(</a:t>
                      </a:r>
                      <a:r>
                        <a:rPr lang="el-GR" sz="1000" dirty="0" smtClean="0"/>
                        <a:t>1</a:t>
                      </a:r>
                      <a:r>
                        <a:rPr lang="en-US" sz="1000" dirty="0" smtClean="0"/>
                        <a:t>2+6</a:t>
                      </a:r>
                      <a:r>
                        <a:rPr lang="en-US" sz="1000" dirty="0" smtClean="0">
                          <a:latin typeface="Calibri" pitchFamily="34" charset="0"/>
                        </a:rPr>
                        <a:t>n)</a:t>
                      </a:r>
                      <a:r>
                        <a:rPr lang="el-GR" sz="1000" dirty="0" smtClean="0"/>
                        <a:t>Α + </a:t>
                      </a:r>
                      <a:r>
                        <a:rPr lang="en-US" sz="1000" dirty="0" smtClean="0"/>
                        <a:t>(</a:t>
                      </a:r>
                      <a:r>
                        <a:rPr lang="el-GR" sz="1000" dirty="0" smtClean="0"/>
                        <a:t>1</a:t>
                      </a:r>
                      <a:r>
                        <a:rPr lang="en-US" sz="1000" dirty="0" smtClean="0"/>
                        <a:t>2+9</a:t>
                      </a:r>
                      <a:r>
                        <a:rPr lang="en-US" sz="1000" dirty="0" smtClean="0">
                          <a:latin typeface="Calibri" pitchFamily="34" charset="0"/>
                        </a:rPr>
                        <a:t>n)M</a:t>
                      </a:r>
                      <a:endParaRPr lang="el-GR" sz="1000" dirty="0"/>
                    </a:p>
                  </a:txBody>
                  <a:tcPr/>
                </a:tc>
              </a:tr>
            </a:tbl>
          </a:graphicData>
        </a:graphic>
      </p:graphicFrame>
      <p:pic>
        <p:nvPicPr>
          <p:cNvPr id="6" name="Picture 2"/>
          <p:cNvPicPr>
            <a:picLocks noChangeAspect="1" noChangeArrowheads="1"/>
          </p:cNvPicPr>
          <p:nvPr/>
        </p:nvPicPr>
        <p:blipFill>
          <a:blip r:embed="rId3"/>
          <a:srcRect/>
          <a:stretch>
            <a:fillRect/>
          </a:stretch>
        </p:blipFill>
        <p:spPr bwMode="auto">
          <a:xfrm>
            <a:off x="4500561" y="1857370"/>
            <a:ext cx="4523019" cy="192882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FK Rigid Skinning [</a:t>
            </a:r>
            <a:r>
              <a:rPr smtClean="0">
                <a:latin typeface="Calibri" pitchFamily="34" charset="0"/>
              </a:rPr>
              <a:t>3</a:t>
            </a:r>
            <a:r>
              <a:rPr lang="en-US" dirty="0" smtClean="0">
                <a:latin typeface="Calibri" pitchFamily="34" charset="0"/>
              </a:rPr>
              <a:t>]</a:t>
            </a:r>
            <a:endParaRPr lang="el-GR" dirty="0"/>
          </a:p>
        </p:txBody>
      </p:sp>
      <p:sp>
        <p:nvSpPr>
          <p:cNvPr id="3" name="2 - Θέση περιεχομένου"/>
          <p:cNvSpPr>
            <a:spLocks noGrp="1"/>
          </p:cNvSpPr>
          <p:nvPr>
            <p:ph sz="quarter" idx="13"/>
          </p:nvPr>
        </p:nvSpPr>
        <p:spPr>
          <a:xfrm>
            <a:off x="609600" y="1285866"/>
            <a:ext cx="7319986" cy="3790950"/>
          </a:xfrm>
        </p:spPr>
        <p:txBody>
          <a:bodyPr>
            <a:normAutofit fontScale="47500" lnSpcReduction="20000"/>
          </a:bodyPr>
          <a:lstStyle/>
          <a:p>
            <a:r>
              <a:rPr lang="en-US" dirty="0" smtClean="0">
                <a:latin typeface="Calibri" pitchFamily="34" charset="0"/>
              </a:rPr>
              <a:t>Forward Kinematics:</a:t>
            </a:r>
            <a:r>
              <a:rPr smtClean="0">
                <a:latin typeface="Calibri" pitchFamily="34" charset="0"/>
              </a:rPr>
              <a:t> </a:t>
            </a:r>
          </a:p>
          <a:p>
            <a:pPr lvl="1"/>
            <a:r>
              <a:rPr smtClean="0">
                <a:latin typeface="Calibri" pitchFamily="34" charset="0"/>
              </a:rPr>
              <a:t>Ιεραρχική αποτίμηση μετασχηματισμού</a:t>
            </a:r>
            <a:r>
              <a:rPr lang="en-US" dirty="0" smtClean="0">
                <a:latin typeface="Calibri" pitchFamily="34" charset="0"/>
              </a:rPr>
              <a:t> QT </a:t>
            </a:r>
            <a:r>
              <a:rPr smtClean="0">
                <a:latin typeface="Calibri" pitchFamily="34" charset="0"/>
              </a:rPr>
              <a:t>αρθρώσεων</a:t>
            </a:r>
          </a:p>
          <a:p>
            <a:pPr lvl="2"/>
            <a:r>
              <a:rPr lang="en-US" i="1" dirty="0" smtClean="0">
                <a:latin typeface="Calibri" pitchFamily="34" charset="0"/>
              </a:rPr>
              <a:t>Local QT L = (</a:t>
            </a:r>
            <a:r>
              <a:rPr lang="en-US" i="1" dirty="0" err="1" smtClean="0">
                <a:latin typeface="Calibri" pitchFamily="34" charset="0"/>
              </a:rPr>
              <a:t>L</a:t>
            </a:r>
            <a:r>
              <a:rPr lang="en-US" i="1" baseline="-25000" dirty="0" err="1" smtClean="0">
                <a:latin typeface="Calibri" pitchFamily="34" charset="0"/>
              </a:rPr>
              <a:t>q</a:t>
            </a:r>
            <a:r>
              <a:rPr lang="en-US" i="1" baseline="-25000" dirty="0" smtClean="0">
                <a:latin typeface="Calibri" pitchFamily="34" charset="0"/>
              </a:rPr>
              <a:t> </a:t>
            </a:r>
            <a:r>
              <a:rPr lang="en-US" i="1" dirty="0" smtClean="0">
                <a:latin typeface="Calibri" pitchFamily="34" charset="0"/>
              </a:rPr>
              <a:t>,L</a:t>
            </a:r>
            <a:r>
              <a:rPr lang="en-US" i="1" baseline="-25000" dirty="0" smtClean="0">
                <a:latin typeface="Calibri" pitchFamily="34" charset="0"/>
              </a:rPr>
              <a:t>t</a:t>
            </a:r>
            <a:r>
              <a:rPr lang="en-US" i="1" dirty="0" smtClean="0">
                <a:latin typeface="Calibri" pitchFamily="34" charset="0"/>
              </a:rPr>
              <a:t>)</a:t>
            </a:r>
            <a:endParaRPr i="1" smtClean="0">
              <a:latin typeface="Calibri" pitchFamily="34" charset="0"/>
            </a:endParaRPr>
          </a:p>
          <a:p>
            <a:pPr lvl="2"/>
            <a:endParaRPr smtClean="0">
              <a:latin typeface="Calibri" pitchFamily="34" charset="0"/>
            </a:endParaRPr>
          </a:p>
          <a:p>
            <a:pPr lvl="2"/>
            <a:endParaRPr smtClean="0">
              <a:latin typeface="Calibri" pitchFamily="34" charset="0"/>
            </a:endParaRPr>
          </a:p>
          <a:p>
            <a:pPr lvl="2"/>
            <a:endParaRPr smtClean="0">
              <a:latin typeface="Calibri" pitchFamily="34" charset="0"/>
            </a:endParaRPr>
          </a:p>
          <a:p>
            <a:pPr lvl="2"/>
            <a:endParaRPr smtClean="0">
              <a:latin typeface="Calibri" pitchFamily="34" charset="0"/>
            </a:endParaRPr>
          </a:p>
          <a:p>
            <a:pPr lvl="2"/>
            <a:endParaRPr smtClean="0">
              <a:latin typeface="Calibri" pitchFamily="34" charset="0"/>
            </a:endParaRPr>
          </a:p>
          <a:p>
            <a:pPr lvl="2"/>
            <a:r>
              <a:rPr lang="en-US" i="1" dirty="0" err="1" smtClean="0">
                <a:latin typeface="Calibri" pitchFamily="34" charset="0"/>
              </a:rPr>
              <a:t>T</a:t>
            </a:r>
            <a:r>
              <a:rPr lang="en-US" i="1" baseline="-25000" dirty="0" err="1" smtClean="0">
                <a:latin typeface="Calibri" pitchFamily="34" charset="0"/>
              </a:rPr>
              <a:t>joint</a:t>
            </a:r>
            <a:r>
              <a:rPr i="1" baseline="-25000" smtClean="0">
                <a:latin typeface="Calibri" pitchFamily="34" charset="0"/>
              </a:rPr>
              <a:t> </a:t>
            </a:r>
            <a:r>
              <a:rPr lang="en-US" i="1" dirty="0" smtClean="0">
                <a:latin typeface="Calibri" pitchFamily="34" charset="0"/>
              </a:rPr>
              <a:t>(</a:t>
            </a:r>
            <a:r>
              <a:rPr i="1" smtClean="0">
                <a:latin typeface="Calibri" pitchFamily="34" charset="0"/>
              </a:rPr>
              <a:t>φ</a:t>
            </a:r>
            <a:r>
              <a:rPr i="1" baseline="-25000" smtClean="0">
                <a:latin typeface="Calibri" pitchFamily="34" charset="0"/>
              </a:rPr>
              <a:t>1</a:t>
            </a:r>
            <a:r>
              <a:rPr i="1" smtClean="0">
                <a:latin typeface="Calibri" pitchFamily="34" charset="0"/>
              </a:rPr>
              <a:t>,φ</a:t>
            </a:r>
            <a:r>
              <a:rPr i="1" baseline="-25000" smtClean="0">
                <a:latin typeface="Calibri" pitchFamily="34" charset="0"/>
              </a:rPr>
              <a:t>2</a:t>
            </a:r>
            <a:r>
              <a:rPr i="1" smtClean="0">
                <a:latin typeface="Calibri" pitchFamily="34" charset="0"/>
              </a:rPr>
              <a:t>,φ</a:t>
            </a:r>
            <a:r>
              <a:rPr i="1" baseline="-25000" smtClean="0">
                <a:latin typeface="Calibri" pitchFamily="34" charset="0"/>
              </a:rPr>
              <a:t>3</a:t>
            </a:r>
            <a:r>
              <a:rPr lang="en-US" i="1" dirty="0" smtClean="0">
                <a:latin typeface="Calibri" pitchFamily="34" charset="0"/>
              </a:rPr>
              <a:t>)</a:t>
            </a:r>
          </a:p>
          <a:p>
            <a:pPr lvl="2"/>
            <a:endParaRPr smtClean="0">
              <a:latin typeface="Calibri" pitchFamily="34" charset="0"/>
            </a:endParaRPr>
          </a:p>
          <a:p>
            <a:pPr lvl="1"/>
            <a:endParaRPr smtClean="0">
              <a:latin typeface="Calibri" pitchFamily="34" charset="0"/>
            </a:endParaRPr>
          </a:p>
          <a:p>
            <a:pPr lvl="1"/>
            <a:endParaRPr smtClean="0">
              <a:latin typeface="Calibri" pitchFamily="34" charset="0"/>
            </a:endParaRPr>
          </a:p>
          <a:p>
            <a:pPr lvl="2"/>
            <a:endParaRPr lang="en-US" dirty="0" smtClean="0">
              <a:latin typeface="Calibri" pitchFamily="34" charset="0"/>
            </a:endParaRPr>
          </a:p>
          <a:p>
            <a:pPr lvl="2"/>
            <a:r>
              <a:rPr lang="en-US" i="1" dirty="0" smtClean="0">
                <a:latin typeface="Calibri" pitchFamily="34" charset="0"/>
              </a:rPr>
              <a:t>World QT W</a:t>
            </a:r>
            <a:r>
              <a:rPr i="1" smtClean="0">
                <a:latin typeface="Calibri" pitchFamily="34" charset="0"/>
              </a:rPr>
              <a:t>: </a:t>
            </a:r>
            <a:r>
              <a:rPr lang="en-US" i="1" dirty="0" err="1" smtClean="0">
                <a:latin typeface="Calibri" pitchFamily="34" charset="0"/>
              </a:rPr>
              <a:t>W</a:t>
            </a:r>
            <a:r>
              <a:rPr lang="en-US" i="1" baseline="-25000" dirty="0" err="1" smtClean="0">
                <a:latin typeface="Calibri" pitchFamily="34" charset="0"/>
              </a:rPr>
              <a:t>parent</a:t>
            </a:r>
            <a:r>
              <a:rPr lang="en-US" sz="1400" i="1" dirty="0" smtClean="0">
                <a:latin typeface="Calibri" pitchFamily="34" charset="0"/>
              </a:rPr>
              <a:t> * </a:t>
            </a:r>
            <a:r>
              <a:rPr lang="en-US" sz="2000" i="1" dirty="0" smtClean="0">
                <a:latin typeface="Calibri" pitchFamily="34" charset="0"/>
              </a:rPr>
              <a:t> </a:t>
            </a:r>
            <a:r>
              <a:rPr lang="en-US" sz="2600" i="1" dirty="0" smtClean="0">
                <a:latin typeface="Calibri" pitchFamily="34" charset="0"/>
              </a:rPr>
              <a:t>L</a:t>
            </a:r>
            <a:endParaRPr sz="2600" i="1" smtClean="0">
              <a:latin typeface="Calibri" pitchFamily="34" charset="0"/>
            </a:endParaRPr>
          </a:p>
          <a:p>
            <a:r>
              <a:rPr lang="en-US" dirty="0" smtClean="0">
                <a:latin typeface="Calibri" pitchFamily="34" charset="0"/>
              </a:rPr>
              <a:t>Rigid Skinning: </a:t>
            </a:r>
            <a:r>
              <a:rPr smtClean="0">
                <a:latin typeface="Calibri" pitchFamily="34" charset="0"/>
              </a:rPr>
              <a:t>   </a:t>
            </a:r>
            <a:endParaRPr lang="en-US" dirty="0" smtClean="0">
              <a:latin typeface="Calibri" pitchFamily="34" charset="0"/>
            </a:endParaRPr>
          </a:p>
          <a:p>
            <a:pPr lvl="1"/>
            <a:r>
              <a:rPr lang="en-US" sz="2100" i="1" dirty="0" smtClean="0">
                <a:latin typeface="Calibri" pitchFamily="34" charset="0"/>
              </a:rPr>
              <a:t>v' = </a:t>
            </a:r>
            <a:r>
              <a:rPr lang="en-US" sz="2100" i="1" dirty="0" err="1" smtClean="0">
                <a:latin typeface="Calibri" pitchFamily="34" charset="0"/>
              </a:rPr>
              <a:t>W</a:t>
            </a:r>
            <a:r>
              <a:rPr lang="en-US" sz="2100" i="1" baseline="-25000" dirty="0" err="1" smtClean="0">
                <a:latin typeface="Calibri" pitchFamily="34" charset="0"/>
              </a:rPr>
              <a:t>matrix</a:t>
            </a:r>
            <a:r>
              <a:rPr lang="en-US" sz="2100" i="1" dirty="0" err="1" smtClean="0">
                <a:latin typeface="Calibri" pitchFamily="34" charset="0"/>
              </a:rPr>
              <a:t>v</a:t>
            </a:r>
            <a:endParaRPr lang="en-US" sz="2100" i="1" dirty="0" smtClean="0">
              <a:latin typeface="Calibri" pitchFamily="34" charset="0"/>
            </a:endParaRPr>
          </a:p>
          <a:p>
            <a:pPr lvl="1"/>
            <a:r>
              <a:rPr lang="en-US" sz="2100" i="1" dirty="0" smtClean="0">
                <a:latin typeface="Calibri" pitchFamily="34" charset="0"/>
              </a:rPr>
              <a:t> n' = </a:t>
            </a:r>
            <a:r>
              <a:rPr lang="en-US" sz="2100" i="1" dirty="0" err="1" smtClean="0">
                <a:latin typeface="Calibri" pitchFamily="34" charset="0"/>
              </a:rPr>
              <a:t>Rn</a:t>
            </a:r>
            <a:endParaRPr lang="el-GR" sz="2100" i="1" dirty="0"/>
          </a:p>
        </p:txBody>
      </p:sp>
      <p:pic>
        <p:nvPicPr>
          <p:cNvPr id="214017" name="Picture 1"/>
          <p:cNvPicPr>
            <a:picLocks noChangeAspect="1" noChangeArrowheads="1"/>
          </p:cNvPicPr>
          <p:nvPr/>
        </p:nvPicPr>
        <p:blipFill>
          <a:blip r:embed="rId3"/>
          <a:srcRect/>
          <a:stretch>
            <a:fillRect/>
          </a:stretch>
        </p:blipFill>
        <p:spPr bwMode="auto">
          <a:xfrm>
            <a:off x="607849" y="2000246"/>
            <a:ext cx="5321473" cy="928694"/>
          </a:xfrm>
          <a:prstGeom prst="rect">
            <a:avLst/>
          </a:prstGeom>
          <a:noFill/>
          <a:ln w="9525">
            <a:noFill/>
            <a:miter lim="800000"/>
            <a:headEnd/>
            <a:tailEnd/>
          </a:ln>
          <a:effectLst/>
        </p:spPr>
      </p:pic>
      <p:pic>
        <p:nvPicPr>
          <p:cNvPr id="214019" name="Picture 3"/>
          <p:cNvPicPr>
            <a:picLocks noChangeAspect="1" noChangeArrowheads="1"/>
          </p:cNvPicPr>
          <p:nvPr/>
        </p:nvPicPr>
        <p:blipFill>
          <a:blip r:embed="rId4"/>
          <a:srcRect/>
          <a:stretch>
            <a:fillRect/>
          </a:stretch>
        </p:blipFill>
        <p:spPr bwMode="auto">
          <a:xfrm>
            <a:off x="6357950" y="1571618"/>
            <a:ext cx="2621558" cy="1500198"/>
          </a:xfrm>
          <a:prstGeom prst="rect">
            <a:avLst/>
          </a:prstGeom>
          <a:noFill/>
          <a:ln w="9525">
            <a:noFill/>
            <a:miter lim="800000"/>
            <a:headEnd/>
            <a:tailEnd/>
          </a:ln>
          <a:effectLst/>
        </p:spPr>
      </p:pic>
      <p:pic>
        <p:nvPicPr>
          <p:cNvPr id="7" name="Picture 1"/>
          <p:cNvPicPr>
            <a:picLocks noChangeAspect="1" noChangeArrowheads="1"/>
          </p:cNvPicPr>
          <p:nvPr/>
        </p:nvPicPr>
        <p:blipFill>
          <a:blip r:embed="rId5"/>
          <a:srcRect/>
          <a:stretch>
            <a:fillRect/>
          </a:stretch>
        </p:blipFill>
        <p:spPr bwMode="auto">
          <a:xfrm>
            <a:off x="4199055" y="3143254"/>
            <a:ext cx="4920803" cy="2000264"/>
          </a:xfrm>
          <a:prstGeom prst="rect">
            <a:avLst/>
          </a:prstGeom>
          <a:noFill/>
          <a:ln w="9525">
            <a:noFill/>
            <a:miter lim="800000"/>
            <a:headEnd/>
            <a:tailEnd/>
          </a:ln>
          <a:effectLst/>
        </p:spPr>
      </p:pic>
      <p:pic>
        <p:nvPicPr>
          <p:cNvPr id="236545" name="Picture 1"/>
          <p:cNvPicPr>
            <a:picLocks noChangeAspect="1" noChangeArrowheads="1"/>
          </p:cNvPicPr>
          <p:nvPr/>
        </p:nvPicPr>
        <p:blipFill>
          <a:blip r:embed="rId6"/>
          <a:srcRect/>
          <a:stretch>
            <a:fillRect/>
          </a:stretch>
        </p:blipFill>
        <p:spPr bwMode="auto">
          <a:xfrm>
            <a:off x="1357289" y="3143254"/>
            <a:ext cx="1705719" cy="85725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Patch Construction</a:t>
            </a:r>
            <a:endParaRPr lang="el-GR" dirty="0">
              <a:latin typeface="Calibri" pitchFamily="34" charset="0"/>
            </a:endParaRPr>
          </a:p>
        </p:txBody>
      </p:sp>
      <p:sp>
        <p:nvSpPr>
          <p:cNvPr id="3" name="2 - Θέση περιεχομένου"/>
          <p:cNvSpPr>
            <a:spLocks noGrp="1"/>
          </p:cNvSpPr>
          <p:nvPr>
            <p:ph sz="quarter" idx="13"/>
          </p:nvPr>
        </p:nvSpPr>
        <p:spPr>
          <a:xfrm>
            <a:off x="609600" y="1352550"/>
            <a:ext cx="8153400" cy="3576654"/>
          </a:xfrm>
        </p:spPr>
        <p:txBody>
          <a:bodyPr>
            <a:normAutofit fontScale="92500" lnSpcReduction="10000"/>
          </a:bodyPr>
          <a:lstStyle/>
          <a:p>
            <a:r>
              <a:rPr smtClean="0"/>
              <a:t>Μη αποδεκτή ομαλότητα επιφάνειας</a:t>
            </a:r>
          </a:p>
          <a:p>
            <a:pPr lvl="1"/>
            <a:r>
              <a:rPr smtClean="0"/>
              <a:t>Εισαγωγή τμήματος στον πατέρα</a:t>
            </a:r>
          </a:p>
          <a:p>
            <a:pPr lvl="1"/>
            <a:r>
              <a:rPr smtClean="0"/>
              <a:t>Δημιουργία τρύπας</a:t>
            </a:r>
          </a:p>
          <a:p>
            <a:r>
              <a:rPr smtClean="0"/>
              <a:t>Αλγόριθμος:</a:t>
            </a:r>
          </a:p>
          <a:p>
            <a:pPr marL="880110" lvl="1" indent="-514350">
              <a:buFont typeface="+mj-lt"/>
              <a:buAutoNum type="arabicPeriod"/>
            </a:pPr>
            <a:r>
              <a:rPr smtClean="0"/>
              <a:t>Αφαίρεση κορυφών</a:t>
            </a:r>
          </a:p>
          <a:p>
            <a:pPr marL="880110" lvl="1" indent="-514350">
              <a:buFont typeface="+mj-lt"/>
              <a:buAutoNum type="arabicPeriod"/>
            </a:pPr>
            <a:r>
              <a:rPr smtClean="0"/>
              <a:t>Εύρεση νέων κορυφών </a:t>
            </a:r>
          </a:p>
          <a:p>
            <a:pPr marL="880110" lvl="1" indent="-514350">
              <a:buFont typeface="+mj-lt"/>
              <a:buAutoNum type="arabicPeriod"/>
            </a:pPr>
            <a:r>
              <a:rPr smtClean="0"/>
              <a:t>Τριγωνοποιήση νέων κορυφών </a:t>
            </a:r>
          </a:p>
          <a:p>
            <a:pPr marL="880110" lvl="1" indent="-514350">
              <a:buFont typeface="+mj-lt"/>
              <a:buAutoNum type="arabicPeriod"/>
            </a:pPr>
            <a:r>
              <a:rPr smtClean="0"/>
              <a:t>Υπολογισμός  </a:t>
            </a:r>
            <a:r>
              <a:rPr smtClean="0">
                <a:latin typeface="Calibri" pitchFamily="34" charset="0"/>
              </a:rPr>
              <a:t>κάθετων</a:t>
            </a:r>
            <a:r>
              <a:rPr i="1" smtClean="0">
                <a:latin typeface="Calibri" pitchFamily="34" charset="0"/>
              </a:rPr>
              <a:t> </a:t>
            </a:r>
            <a:r>
              <a:rPr smtClean="0"/>
              <a:t>διανυσμάτων</a:t>
            </a:r>
            <a:endParaRPr lang="el-GR"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Αφαίρεση κορυφών</a:t>
            </a:r>
            <a:r>
              <a:rPr lang="en-US" dirty="0" smtClean="0">
                <a:latin typeface="Calibri" pitchFamily="34" charset="0"/>
              </a:rPr>
              <a:t> [1]</a:t>
            </a:r>
            <a:endParaRPr lang="el-GR" dirty="0">
              <a:latin typeface="Calibri" pitchFamily="34" charset="0"/>
            </a:endParaRPr>
          </a:p>
        </p:txBody>
      </p:sp>
      <p:sp>
        <p:nvSpPr>
          <p:cNvPr id="3" name="2 - Θέση περιεχομένου"/>
          <p:cNvSpPr>
            <a:spLocks noGrp="1"/>
          </p:cNvSpPr>
          <p:nvPr>
            <p:ph sz="quarter" idx="13"/>
          </p:nvPr>
        </p:nvSpPr>
        <p:spPr>
          <a:xfrm>
            <a:off x="609600" y="1352550"/>
            <a:ext cx="4462466" cy="3648092"/>
          </a:xfrm>
        </p:spPr>
        <p:txBody>
          <a:bodyPr>
            <a:normAutofit fontScale="85000" lnSpcReduction="10000"/>
          </a:bodyPr>
          <a:lstStyle/>
          <a:p>
            <a:r>
              <a:rPr smtClean="0"/>
              <a:t>Χρήση </a:t>
            </a:r>
            <a:r>
              <a:rPr smtClean="0">
                <a:latin typeface="Calibri" pitchFamily="34" charset="0"/>
              </a:rPr>
              <a:t>ΟΒΒ</a:t>
            </a:r>
            <a:r>
              <a:rPr lang="en-US" dirty="0" smtClean="0">
                <a:latin typeface="Calibri" pitchFamily="34" charset="0"/>
              </a:rPr>
              <a:t> +</a:t>
            </a:r>
            <a:r>
              <a:rPr smtClean="0">
                <a:latin typeface="Calibri" pitchFamily="34" charset="0"/>
              </a:rPr>
              <a:t> </a:t>
            </a:r>
            <a:r>
              <a:rPr lang="en-US" dirty="0" smtClean="0">
                <a:latin typeface="Calibri" pitchFamily="34" charset="0"/>
              </a:rPr>
              <a:t>Opening Planes</a:t>
            </a:r>
            <a:endParaRPr smtClean="0">
              <a:latin typeface="Calibri" pitchFamily="34" charset="0"/>
            </a:endParaRPr>
          </a:p>
          <a:p>
            <a:r>
              <a:rPr smtClean="0">
                <a:latin typeface="Calibri" pitchFamily="34" charset="0"/>
              </a:rPr>
              <a:t>Αλγόριθμος:</a:t>
            </a:r>
          </a:p>
          <a:p>
            <a:pPr marL="880110" lvl="1" indent="-514350">
              <a:buFont typeface="+mj-lt"/>
              <a:buAutoNum type="arabicPeriod"/>
            </a:pPr>
            <a:r>
              <a:rPr smtClean="0">
                <a:latin typeface="Calibri" pitchFamily="34" charset="0"/>
              </a:rPr>
              <a:t>Ο = (</a:t>
            </a:r>
            <a:r>
              <a:rPr lang="en-US" dirty="0" smtClean="0">
                <a:latin typeface="Calibri" pitchFamily="34" charset="0"/>
              </a:rPr>
              <a:t>op</a:t>
            </a:r>
            <a:r>
              <a:rPr baseline="-25000" smtClean="0">
                <a:latin typeface="Calibri" pitchFamily="34" charset="0"/>
              </a:rPr>
              <a:t>1</a:t>
            </a:r>
            <a:r>
              <a:rPr smtClean="0">
                <a:latin typeface="Calibri" pitchFamily="34" charset="0"/>
              </a:rPr>
              <a:t>,…,</a:t>
            </a:r>
            <a:r>
              <a:rPr lang="en-US" dirty="0" smtClean="0">
                <a:latin typeface="Calibri" pitchFamily="34" charset="0"/>
              </a:rPr>
              <a:t> </a:t>
            </a:r>
            <a:r>
              <a:rPr lang="en-US" dirty="0" err="1" smtClean="0">
                <a:latin typeface="Calibri" pitchFamily="34" charset="0"/>
              </a:rPr>
              <a:t>op</a:t>
            </a:r>
            <a:r>
              <a:rPr lang="en-US" baseline="-25000" dirty="0" err="1" smtClean="0">
                <a:latin typeface="Calibri" pitchFamily="34" charset="0"/>
              </a:rPr>
              <a:t>n</a:t>
            </a:r>
            <a:r>
              <a:rPr smtClean="0">
                <a:latin typeface="Calibri" pitchFamily="34" charset="0"/>
              </a:rPr>
              <a:t>)</a:t>
            </a:r>
          </a:p>
          <a:p>
            <a:pPr marL="880110" lvl="1" indent="-514350">
              <a:buFont typeface="+mj-lt"/>
              <a:buAutoNum type="arabicPeriod"/>
            </a:pPr>
            <a:r>
              <a:rPr smtClean="0">
                <a:latin typeface="Calibri" pitchFamily="34" charset="0"/>
              </a:rPr>
              <a:t>Για κάθε </a:t>
            </a:r>
            <a:r>
              <a:rPr lang="en-US" dirty="0" err="1" smtClean="0">
                <a:latin typeface="Calibri" pitchFamily="34" charset="0"/>
              </a:rPr>
              <a:t>op</a:t>
            </a:r>
            <a:r>
              <a:rPr lang="en-US" baseline="-25000" dirty="0" err="1" smtClean="0">
                <a:latin typeface="Calibri" pitchFamily="34" charset="0"/>
              </a:rPr>
              <a:t>i</a:t>
            </a:r>
            <a:r>
              <a:rPr lang="en-US" dirty="0" smtClean="0">
                <a:latin typeface="Calibri" pitchFamily="34" charset="0"/>
              </a:rPr>
              <a:t> </a:t>
            </a:r>
            <a:r>
              <a:rPr smtClean="0">
                <a:latin typeface="Calibri" pitchFamily="34" charset="0"/>
              </a:rPr>
              <a:t>έλεγχος αν βρίσκεται μέσα</a:t>
            </a:r>
            <a:endParaRPr lang="en-US" dirty="0" smtClean="0">
              <a:latin typeface="Calibri" pitchFamily="34" charset="0"/>
            </a:endParaRPr>
          </a:p>
          <a:p>
            <a:pPr marL="1154430" lvl="2" indent="-514350">
              <a:buFont typeface="+mj-lt"/>
              <a:buAutoNum type="arabicPeriod"/>
            </a:pPr>
            <a:r>
              <a:rPr smtClean="0">
                <a:latin typeface="Calibri" pitchFamily="34" charset="0"/>
              </a:rPr>
              <a:t>Αν όχι είναι τελικό σημείο</a:t>
            </a:r>
          </a:p>
          <a:p>
            <a:pPr marL="1154430" lvl="2" indent="-514350">
              <a:buFont typeface="+mj-lt"/>
              <a:buAutoNum type="arabicPeriod"/>
            </a:pPr>
            <a:r>
              <a:rPr smtClean="0">
                <a:latin typeface="Calibri" pitchFamily="34" charset="0"/>
              </a:rPr>
              <a:t>Αν ναι τότε βάλε όλους τους γείτονες του στο Ο και αφαίρεσε το.</a:t>
            </a:r>
          </a:p>
          <a:p>
            <a:pPr marL="880110" lvl="1" indent="-514350">
              <a:buFont typeface="+mj-lt"/>
              <a:buAutoNum type="arabicPeriod"/>
            </a:pPr>
            <a:r>
              <a:rPr smtClean="0">
                <a:latin typeface="Calibri" pitchFamily="34" charset="0"/>
              </a:rPr>
              <a:t>Αν Ο είναι άδεια, επέστρεψε.</a:t>
            </a:r>
            <a:endParaRPr lang="en-US" dirty="0" smtClean="0">
              <a:latin typeface="Calibri" pitchFamily="34" charset="0"/>
            </a:endParaRPr>
          </a:p>
          <a:p>
            <a:pPr marL="880110" lvl="1" indent="-514350">
              <a:buFont typeface="+mj-lt"/>
              <a:buAutoNum type="arabicPeriod"/>
            </a:pPr>
            <a:endParaRPr smtClean="0">
              <a:latin typeface="Calibri" pitchFamily="34" charset="0"/>
            </a:endParaRPr>
          </a:p>
        </p:txBody>
      </p:sp>
      <p:pic>
        <p:nvPicPr>
          <p:cNvPr id="245762" name="Picture 2"/>
          <p:cNvPicPr>
            <a:picLocks noChangeAspect="1" noChangeArrowheads="1"/>
          </p:cNvPicPr>
          <p:nvPr/>
        </p:nvPicPr>
        <p:blipFill>
          <a:blip r:embed="rId3"/>
          <a:srcRect/>
          <a:stretch>
            <a:fillRect/>
          </a:stretch>
        </p:blipFill>
        <p:spPr bwMode="auto">
          <a:xfrm>
            <a:off x="5143504" y="1357304"/>
            <a:ext cx="3786214" cy="368999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Αφαίρεση κορυφών</a:t>
            </a:r>
            <a:r>
              <a:rPr smtClean="0">
                <a:latin typeface="Calibri" pitchFamily="34" charset="0"/>
              </a:rPr>
              <a:t> [</a:t>
            </a:r>
            <a:r>
              <a:rPr lang="en-US" dirty="0" smtClean="0">
                <a:latin typeface="Calibri" pitchFamily="34" charset="0"/>
              </a:rPr>
              <a:t>2</a:t>
            </a:r>
            <a:r>
              <a:rPr smtClean="0">
                <a:latin typeface="Calibri" pitchFamily="34" charset="0"/>
              </a:rPr>
              <a:t>]</a:t>
            </a:r>
            <a:endParaRPr lang="el-GR" dirty="0"/>
          </a:p>
        </p:txBody>
      </p:sp>
      <p:sp>
        <p:nvSpPr>
          <p:cNvPr id="3" name="2 - Θέση περιεχομένου"/>
          <p:cNvSpPr>
            <a:spLocks noGrp="1"/>
          </p:cNvSpPr>
          <p:nvPr>
            <p:ph sz="quarter" idx="13"/>
          </p:nvPr>
        </p:nvSpPr>
        <p:spPr>
          <a:xfrm>
            <a:off x="609600" y="1352550"/>
            <a:ext cx="3176582" cy="3276600"/>
          </a:xfrm>
        </p:spPr>
        <p:txBody>
          <a:bodyPr>
            <a:normAutofit/>
          </a:bodyPr>
          <a:lstStyle/>
          <a:p>
            <a:r>
              <a:rPr smtClean="0"/>
              <a:t>Κλάσεις κορυφών</a:t>
            </a:r>
          </a:p>
          <a:p>
            <a:pPr marL="822960" lvl="1" indent="-457200">
              <a:buFont typeface="+mj-lt"/>
              <a:buAutoNum type="arabicPeriod"/>
            </a:pPr>
            <a:r>
              <a:rPr lang="en-US" sz="2100" dirty="0" smtClean="0"/>
              <a:t>Circle group</a:t>
            </a:r>
          </a:p>
          <a:p>
            <a:pPr marL="822960" lvl="1" indent="-457200">
              <a:buFont typeface="+mj-lt"/>
              <a:buAutoNum type="arabicPeriod"/>
            </a:pPr>
            <a:r>
              <a:rPr lang="en-US" sz="2100" dirty="0" smtClean="0"/>
              <a:t>Bezier group</a:t>
            </a:r>
          </a:p>
          <a:p>
            <a:pPr marL="822960" lvl="1" indent="-457200">
              <a:buFont typeface="+mj-lt"/>
              <a:buAutoNum type="arabicPeriod"/>
            </a:pPr>
            <a:r>
              <a:rPr lang="en-US" sz="2100" dirty="0" smtClean="0"/>
              <a:t>Extra group</a:t>
            </a:r>
          </a:p>
          <a:p>
            <a:pPr marL="822960" lvl="1" indent="-457200">
              <a:buFont typeface="+mj-lt"/>
              <a:buAutoNum type="arabicPeriod"/>
            </a:pPr>
            <a:r>
              <a:rPr lang="en-US" sz="2100" dirty="0" smtClean="0"/>
              <a:t>Removed group</a:t>
            </a:r>
          </a:p>
          <a:p>
            <a:pPr marL="822960" lvl="1" indent="-457200">
              <a:buFont typeface="+mj-lt"/>
              <a:buAutoNum type="arabicPeriod"/>
            </a:pPr>
            <a:r>
              <a:rPr lang="en-US" sz="2100" dirty="0" smtClean="0"/>
              <a:t>Middle group</a:t>
            </a:r>
            <a:endParaRPr lang="el-GR" sz="2100" dirty="0"/>
          </a:p>
        </p:txBody>
      </p:sp>
      <p:pic>
        <p:nvPicPr>
          <p:cNvPr id="246787" name="Picture 3"/>
          <p:cNvPicPr>
            <a:picLocks noChangeAspect="1" noChangeArrowheads="1"/>
          </p:cNvPicPr>
          <p:nvPr/>
        </p:nvPicPr>
        <p:blipFill>
          <a:blip r:embed="rId3"/>
          <a:srcRect/>
          <a:stretch>
            <a:fillRect/>
          </a:stretch>
        </p:blipFill>
        <p:spPr bwMode="auto">
          <a:xfrm>
            <a:off x="5286380" y="1331995"/>
            <a:ext cx="3786214" cy="3811523"/>
          </a:xfrm>
          <a:prstGeom prst="rect">
            <a:avLst/>
          </a:prstGeom>
          <a:noFill/>
          <a:ln w="9525">
            <a:noFill/>
            <a:miter lim="800000"/>
            <a:headEnd/>
            <a:tailEnd/>
          </a:ln>
          <a:effectLst/>
        </p:spPr>
      </p:pic>
      <p:pic>
        <p:nvPicPr>
          <p:cNvPr id="223233" name="Picture 1" descr="C:\Documents and Settings\abasilak\Desktop\Report\Parousiasi\Figures\skin_def.JPG"/>
          <p:cNvPicPr>
            <a:picLocks noChangeAspect="1" noChangeArrowheads="1"/>
          </p:cNvPicPr>
          <p:nvPr/>
        </p:nvPicPr>
        <p:blipFill>
          <a:blip r:embed="rId4"/>
          <a:srcRect/>
          <a:stretch>
            <a:fillRect/>
          </a:stretch>
        </p:blipFill>
        <p:spPr bwMode="auto">
          <a:xfrm>
            <a:off x="3286116" y="3627615"/>
            <a:ext cx="2500330" cy="1423429"/>
          </a:xfrm>
          <a:prstGeom prst="rect">
            <a:avLst/>
          </a:prstGeom>
          <a:noFill/>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Εύρεση νέων σημείων [1]</a:t>
            </a:r>
            <a:endParaRPr lang="el-GR" dirty="0"/>
          </a:p>
        </p:txBody>
      </p:sp>
      <p:sp>
        <p:nvSpPr>
          <p:cNvPr id="3" name="2 - Θέση περιεχομένου"/>
          <p:cNvSpPr>
            <a:spLocks noGrp="1"/>
          </p:cNvSpPr>
          <p:nvPr>
            <p:ph sz="quarter" idx="13"/>
          </p:nvPr>
        </p:nvSpPr>
        <p:spPr/>
        <p:txBody>
          <a:bodyPr/>
          <a:lstStyle/>
          <a:p>
            <a:r>
              <a:rPr lang="en-US" dirty="0" smtClean="0">
                <a:latin typeface="Calibri" pitchFamily="34" charset="0"/>
              </a:rPr>
              <a:t>2 </a:t>
            </a:r>
            <a:r>
              <a:rPr smtClean="0">
                <a:latin typeface="Calibri" pitchFamily="34" charset="0"/>
              </a:rPr>
              <a:t>Τρύπες - 2 διαδικασίες</a:t>
            </a:r>
          </a:p>
          <a:p>
            <a:pPr marL="834390" lvl="1" indent="-514350">
              <a:buFont typeface="+mj-lt"/>
              <a:buAutoNum type="arabicPeriod"/>
            </a:pPr>
            <a:r>
              <a:rPr lang="en-US" dirty="0" smtClean="0">
                <a:latin typeface="Calibri" pitchFamily="34" charset="0"/>
              </a:rPr>
              <a:t>Circle group</a:t>
            </a:r>
            <a:r>
              <a:rPr smtClean="0">
                <a:latin typeface="Calibri" pitchFamily="34" charset="0"/>
              </a:rPr>
              <a:t> κινούμενου τμήματος.</a:t>
            </a:r>
          </a:p>
          <a:p>
            <a:pPr marL="834390" lvl="1" indent="-514350">
              <a:buFont typeface="+mj-lt"/>
              <a:buAutoNum type="arabicPeriod"/>
            </a:pPr>
            <a:r>
              <a:rPr lang="en-US" dirty="0" smtClean="0">
                <a:latin typeface="Calibri" pitchFamily="34" charset="0"/>
              </a:rPr>
              <a:t>Bezier group </a:t>
            </a:r>
            <a:r>
              <a:rPr smtClean="0">
                <a:latin typeface="Calibri" pitchFamily="34" charset="0"/>
              </a:rPr>
              <a:t>κινούμενου και γονέα</a:t>
            </a:r>
            <a:r>
              <a:rPr lang="en-US" dirty="0" smtClean="0">
                <a:latin typeface="Calibri" pitchFamily="34" charset="0"/>
              </a:rPr>
              <a:t> +</a:t>
            </a:r>
          </a:p>
          <a:p>
            <a:pPr marL="834390" lvl="1" indent="-514350">
              <a:buNone/>
            </a:pPr>
            <a:r>
              <a:rPr lang="en-US" dirty="0" smtClean="0">
                <a:latin typeface="Calibri" pitchFamily="34" charset="0"/>
              </a:rPr>
              <a:t>	Middle group </a:t>
            </a:r>
            <a:r>
              <a:rPr smtClean="0">
                <a:latin typeface="Calibri" pitchFamily="34" charset="0"/>
              </a:rPr>
              <a:t>κινούμενου</a:t>
            </a:r>
            <a:r>
              <a:rPr lang="en-US" dirty="0" smtClean="0">
                <a:latin typeface="Calibri" pitchFamily="34" charset="0"/>
              </a:rPr>
              <a:t>.</a:t>
            </a:r>
            <a:r>
              <a:rPr lang="en-US" dirty="0" smtClean="0"/>
              <a:t> </a:t>
            </a:r>
            <a:endParaRPr lang="el-GR" dirty="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Εύρεση νέων σημείων [2]</a:t>
            </a:r>
            <a:endParaRPr lang="el-GR" dirty="0"/>
          </a:p>
        </p:txBody>
      </p:sp>
      <p:pic>
        <p:nvPicPr>
          <p:cNvPr id="220161" name="Picture 1"/>
          <p:cNvPicPr>
            <a:picLocks noChangeAspect="1" noChangeArrowheads="1"/>
          </p:cNvPicPr>
          <p:nvPr/>
        </p:nvPicPr>
        <p:blipFill>
          <a:blip r:embed="rId3"/>
          <a:srcRect/>
          <a:stretch>
            <a:fillRect/>
          </a:stretch>
        </p:blipFill>
        <p:spPr bwMode="auto">
          <a:xfrm>
            <a:off x="6000760" y="1319695"/>
            <a:ext cx="3143272" cy="3823824"/>
          </a:xfrm>
          <a:prstGeom prst="rect">
            <a:avLst/>
          </a:prstGeom>
          <a:noFill/>
          <a:ln w="9525">
            <a:noFill/>
            <a:miter lim="800000"/>
            <a:headEnd/>
            <a:tailEnd/>
          </a:ln>
          <a:effectLst/>
        </p:spPr>
      </p:pic>
      <p:sp>
        <p:nvSpPr>
          <p:cNvPr id="7" name="2 - Θέση περιεχομένου"/>
          <p:cNvSpPr>
            <a:spLocks noGrp="1"/>
          </p:cNvSpPr>
          <p:nvPr>
            <p:ph sz="quarter" idx="13"/>
          </p:nvPr>
        </p:nvSpPr>
        <p:spPr>
          <a:xfrm>
            <a:off x="609600" y="1285866"/>
            <a:ext cx="4891094" cy="928694"/>
          </a:xfrm>
        </p:spPr>
        <p:txBody>
          <a:bodyPr>
            <a:normAutofit fontScale="62500" lnSpcReduction="20000"/>
          </a:bodyPr>
          <a:lstStyle/>
          <a:p>
            <a:r>
              <a:rPr smtClean="0"/>
              <a:t>Περιστροφή </a:t>
            </a:r>
            <a:r>
              <a:rPr lang="el-GR" dirty="0" smtClean="0"/>
              <a:t>–</a:t>
            </a:r>
            <a:r>
              <a:rPr smtClean="0"/>
              <a:t> Κυκλική τροχιά</a:t>
            </a:r>
            <a:endParaRPr dirty="0" smtClean="0"/>
          </a:p>
          <a:p>
            <a:r>
              <a:rPr smtClean="0"/>
              <a:t>Εύρεση και παρεμβολή εξίσωσης κύκλου</a:t>
            </a:r>
          </a:p>
          <a:p>
            <a:pPr lvl="1"/>
            <a:r>
              <a:rPr smtClean="0"/>
              <a:t>Παραμετρική μορφή με 3 σημεία:</a:t>
            </a:r>
          </a:p>
        </p:txBody>
      </p:sp>
      <p:sp>
        <p:nvSpPr>
          <p:cNvPr id="8" name="2 - Θέση περιεχομένου"/>
          <p:cNvSpPr txBox="1">
            <a:spLocks/>
          </p:cNvSpPr>
          <p:nvPr/>
        </p:nvSpPr>
        <p:spPr>
          <a:xfrm>
            <a:off x="642910" y="3714776"/>
            <a:ext cx="3071834" cy="1428724"/>
          </a:xfrm>
          <a:prstGeom prst="rect">
            <a:avLst/>
          </a:prstGeom>
        </p:spPr>
        <p:txBody>
          <a:bodyPr vert="horz">
            <a:normAutofit fontScale="92500" lnSpcReduction="10000"/>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sz="1700" smtClean="0">
                <a:latin typeface="Calibri" pitchFamily="34" charset="0"/>
              </a:rPr>
              <a:t>Εύρεση 3</a:t>
            </a:r>
            <a:r>
              <a:rPr sz="1700" baseline="30000" smtClean="0">
                <a:latin typeface="Calibri" pitchFamily="34" charset="0"/>
              </a:rPr>
              <a:t>ου</a:t>
            </a:r>
            <a:r>
              <a:rPr sz="1700" smtClean="0">
                <a:latin typeface="Calibri" pitchFamily="34" charset="0"/>
              </a:rPr>
              <a:t> σημείου -</a:t>
            </a:r>
            <a:r>
              <a:rPr kumimoji="0" lang="el-GR" sz="1700" b="0" i="0" u="none" strike="noStrike" kern="1200" cap="none" spc="0" normalizeH="0" baseline="0" noProof="0" dirty="0" smtClean="0">
                <a:ln>
                  <a:noFill/>
                </a:ln>
                <a:solidFill>
                  <a:schemeClr val="tx1"/>
                </a:solidFill>
                <a:effectLst/>
                <a:uLnTx/>
                <a:uFillTx/>
                <a:latin typeface="Calibri" pitchFamily="34" charset="0"/>
              </a:rPr>
              <a:t>Διάσπαση </a:t>
            </a:r>
            <a:r>
              <a:rPr kumimoji="0" sz="1700" b="0" i="0" u="none" strike="noStrike" kern="1200" cap="none" spc="0" normalizeH="0" noProof="0" smtClean="0">
                <a:ln>
                  <a:noFill/>
                </a:ln>
                <a:solidFill>
                  <a:schemeClr val="tx1"/>
                </a:solidFill>
                <a:effectLst/>
                <a:uLnTx/>
                <a:uFillTx/>
                <a:latin typeface="Calibri" pitchFamily="34" charset="0"/>
              </a:rPr>
              <a:t> </a:t>
            </a:r>
            <a:r>
              <a:rPr kumimoji="0" lang="en-US" sz="1700" b="0" i="0" u="none" strike="noStrike" kern="1200" cap="none" spc="0" normalizeH="0" noProof="0" dirty="0" smtClean="0">
                <a:ln>
                  <a:noFill/>
                </a:ln>
                <a:solidFill>
                  <a:schemeClr val="tx1"/>
                </a:solidFill>
                <a:effectLst/>
                <a:uLnTx/>
                <a:uFillTx/>
                <a:latin typeface="Calibri" pitchFamily="34" charset="0"/>
              </a:rPr>
              <a:t>QT </a:t>
            </a:r>
            <a:r>
              <a:rPr kumimoji="0" sz="1700" b="0" i="0" u="none" strike="noStrike" kern="1200" cap="none" spc="0" normalizeH="0" noProof="0" smtClean="0">
                <a:ln>
                  <a:noFill/>
                </a:ln>
                <a:solidFill>
                  <a:schemeClr val="tx1"/>
                </a:solidFill>
                <a:effectLst/>
                <a:uLnTx/>
                <a:uFillTx/>
                <a:latin typeface="Calibri" pitchFamily="34" charset="0"/>
              </a:rPr>
              <a:t>δομής</a:t>
            </a:r>
          </a:p>
          <a:p>
            <a:pPr marL="1097280" lvl="2" indent="-274320">
              <a:spcBef>
                <a:spcPts val="550"/>
              </a:spcBef>
              <a:buClr>
                <a:schemeClr val="accent1"/>
              </a:buClr>
              <a:buSzPct val="70000"/>
              <a:buFont typeface="Wingdings 2"/>
              <a:buChar char=""/>
            </a:pPr>
            <a:r>
              <a:rPr kumimoji="0" lang="en-US" sz="1700" b="0" i="0" u="none" strike="noStrike" kern="1200" cap="none" spc="0" normalizeH="0" noProof="0" dirty="0" smtClean="0">
                <a:ln>
                  <a:noFill/>
                </a:ln>
                <a:solidFill>
                  <a:schemeClr val="tx1"/>
                </a:solidFill>
                <a:effectLst/>
                <a:uLnTx/>
                <a:uFillTx/>
                <a:latin typeface="Calibri" pitchFamily="34" charset="0"/>
              </a:rPr>
              <a:t>Quaternion</a:t>
            </a:r>
          </a:p>
          <a:p>
            <a:pPr marL="1097280" lvl="2" indent="-274320">
              <a:spcBef>
                <a:spcPts val="550"/>
              </a:spcBef>
              <a:buClr>
                <a:schemeClr val="accent1"/>
              </a:buClr>
              <a:buSzPct val="70000"/>
              <a:buFont typeface="Wingdings 2"/>
              <a:buChar char=""/>
            </a:pPr>
            <a:r>
              <a:rPr kumimoji="0" sz="1700" b="0" i="0" u="none" strike="noStrike" kern="1200" cap="none" spc="0" normalizeH="0" baseline="0" noProof="0" smtClean="0">
                <a:ln>
                  <a:noFill/>
                </a:ln>
                <a:solidFill>
                  <a:schemeClr val="tx1"/>
                </a:solidFill>
                <a:effectLst/>
                <a:uLnTx/>
                <a:uFillTx/>
                <a:latin typeface="Calibri" pitchFamily="34" charset="0"/>
              </a:rPr>
              <a:t>Διάνυσμα μετατόπισης</a:t>
            </a:r>
            <a:endParaRPr kumimoji="0" lang="el-GR" sz="1700" b="0" i="0" u="none" strike="noStrike" kern="1200" cap="none" spc="0" normalizeH="0" baseline="0" noProof="0" dirty="0" smtClean="0">
              <a:ln>
                <a:noFill/>
              </a:ln>
              <a:solidFill>
                <a:schemeClr val="tx1"/>
              </a:solidFill>
              <a:effectLst/>
              <a:uLnTx/>
              <a:uFillTx/>
              <a:latin typeface="Calibri" pitchFamily="34" charset="0"/>
            </a:endParaRPr>
          </a:p>
        </p:txBody>
      </p:sp>
      <p:pic>
        <p:nvPicPr>
          <p:cNvPr id="220163" name="Picture 3"/>
          <p:cNvPicPr>
            <a:picLocks noChangeAspect="1" noChangeArrowheads="1"/>
          </p:cNvPicPr>
          <p:nvPr/>
        </p:nvPicPr>
        <p:blipFill>
          <a:blip r:embed="rId4"/>
          <a:srcRect/>
          <a:stretch>
            <a:fillRect/>
          </a:stretch>
        </p:blipFill>
        <p:spPr bwMode="auto">
          <a:xfrm>
            <a:off x="1571604" y="2357436"/>
            <a:ext cx="3102223" cy="1357322"/>
          </a:xfrm>
          <a:prstGeom prst="rect">
            <a:avLst/>
          </a:prstGeom>
          <a:noFill/>
          <a:ln w="9525">
            <a:noFill/>
            <a:miter lim="800000"/>
            <a:headEnd/>
            <a:tailEnd/>
          </a:ln>
          <a:effectLst/>
        </p:spPr>
      </p:pic>
      <p:pic>
        <p:nvPicPr>
          <p:cNvPr id="220164" name="Picture 4"/>
          <p:cNvPicPr>
            <a:picLocks noChangeAspect="1" noChangeArrowheads="1"/>
          </p:cNvPicPr>
          <p:nvPr/>
        </p:nvPicPr>
        <p:blipFill>
          <a:blip r:embed="rId5"/>
          <a:srcRect/>
          <a:stretch>
            <a:fillRect/>
          </a:stretch>
        </p:blipFill>
        <p:spPr bwMode="auto">
          <a:xfrm>
            <a:off x="1643042" y="2143122"/>
            <a:ext cx="2362200" cy="285750"/>
          </a:xfrm>
          <a:prstGeom prst="rect">
            <a:avLst/>
          </a:prstGeom>
          <a:noFill/>
          <a:ln w="9525">
            <a:noFill/>
            <a:miter lim="800000"/>
            <a:headEnd/>
            <a:tailEnd/>
          </a:ln>
          <a:effectLst/>
        </p:spPr>
      </p:pic>
      <p:pic>
        <p:nvPicPr>
          <p:cNvPr id="220165" name="Picture 5"/>
          <p:cNvPicPr>
            <a:picLocks noChangeAspect="1" noChangeArrowheads="1"/>
          </p:cNvPicPr>
          <p:nvPr/>
        </p:nvPicPr>
        <p:blipFill>
          <a:blip r:embed="rId6"/>
          <a:srcRect/>
          <a:stretch>
            <a:fillRect/>
          </a:stretch>
        </p:blipFill>
        <p:spPr bwMode="auto">
          <a:xfrm>
            <a:off x="3357554" y="3714758"/>
            <a:ext cx="2720482" cy="142874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Εύρεση νέων σημείων [</a:t>
            </a:r>
            <a:r>
              <a:rPr lang="en-US" dirty="0" smtClean="0"/>
              <a:t>3</a:t>
            </a:r>
            <a:r>
              <a:rPr smtClean="0"/>
              <a:t>]</a:t>
            </a:r>
            <a:endParaRPr lang="el-GR" dirty="0"/>
          </a:p>
        </p:txBody>
      </p:sp>
      <p:pic>
        <p:nvPicPr>
          <p:cNvPr id="260098" name="Picture 2"/>
          <p:cNvPicPr>
            <a:picLocks noChangeAspect="1" noChangeArrowheads="1"/>
          </p:cNvPicPr>
          <p:nvPr/>
        </p:nvPicPr>
        <p:blipFill>
          <a:blip r:embed="rId3"/>
          <a:srcRect/>
          <a:stretch>
            <a:fillRect/>
          </a:stretch>
        </p:blipFill>
        <p:spPr bwMode="auto">
          <a:xfrm>
            <a:off x="4714876" y="1338280"/>
            <a:ext cx="4381500" cy="3733800"/>
          </a:xfrm>
          <a:prstGeom prst="rect">
            <a:avLst/>
          </a:prstGeom>
          <a:noFill/>
          <a:ln w="9525">
            <a:noFill/>
            <a:miter lim="800000"/>
            <a:headEnd/>
            <a:tailEnd/>
          </a:ln>
          <a:effectLst/>
        </p:spPr>
      </p:pic>
      <p:sp>
        <p:nvSpPr>
          <p:cNvPr id="3" name="2 - Θέση περιεχομένου"/>
          <p:cNvSpPr>
            <a:spLocks noGrp="1"/>
          </p:cNvSpPr>
          <p:nvPr>
            <p:ph sz="quarter" idx="13"/>
          </p:nvPr>
        </p:nvSpPr>
        <p:spPr>
          <a:xfrm>
            <a:off x="609600" y="1285866"/>
            <a:ext cx="4391028" cy="3790950"/>
          </a:xfrm>
        </p:spPr>
        <p:txBody>
          <a:bodyPr>
            <a:normAutofit fontScale="77500" lnSpcReduction="20000"/>
          </a:bodyPr>
          <a:lstStyle/>
          <a:p>
            <a:r>
              <a:rPr lang="en-US" dirty="0" smtClean="0">
                <a:latin typeface="Calibri" pitchFamily="34" charset="0"/>
              </a:rPr>
              <a:t>Bezier – Middle groups</a:t>
            </a:r>
            <a:endParaRPr smtClean="0">
              <a:latin typeface="Calibri" pitchFamily="34" charset="0"/>
            </a:endParaRPr>
          </a:p>
          <a:p>
            <a:r>
              <a:rPr smtClean="0">
                <a:latin typeface="Calibri" pitchFamily="34" charset="0"/>
              </a:rPr>
              <a:t>Αλγόριθμος:</a:t>
            </a:r>
          </a:p>
          <a:p>
            <a:pPr marL="834390" lvl="1" indent="-514350">
              <a:buFont typeface="+mj-lt"/>
              <a:buAutoNum type="arabicPeriod"/>
            </a:pPr>
            <a:r>
              <a:rPr smtClean="0">
                <a:latin typeface="Calibri" pitchFamily="34" charset="0"/>
              </a:rPr>
              <a:t>Εύρεση καλύτερης τριάδας.</a:t>
            </a:r>
          </a:p>
          <a:p>
            <a:pPr marL="1108710" lvl="2" indent="-514350"/>
            <a:r>
              <a:rPr smtClean="0">
                <a:latin typeface="Calibri" pitchFamily="34" charset="0"/>
              </a:rPr>
              <a:t>Πιο μικρή γωνίας μεταξύ των επιπέδων.</a:t>
            </a:r>
          </a:p>
          <a:p>
            <a:pPr marL="834390" lvl="1" indent="-514350">
              <a:buFont typeface="+mj-lt"/>
              <a:buAutoNum type="arabicPeriod"/>
            </a:pPr>
            <a:r>
              <a:rPr lang="el-GR" dirty="0" smtClean="0">
                <a:latin typeface="Calibri" pitchFamily="34" charset="0"/>
              </a:rPr>
              <a:t>Ε</a:t>
            </a:r>
            <a:r>
              <a:rPr smtClean="0">
                <a:latin typeface="Calibri" pitchFamily="34" charset="0"/>
              </a:rPr>
              <a:t>ύρεση εξίσωσης </a:t>
            </a:r>
            <a:r>
              <a:rPr lang="en-US" dirty="0" smtClean="0">
                <a:latin typeface="Calibri" pitchFamily="34" charset="0"/>
              </a:rPr>
              <a:t>Rational</a:t>
            </a:r>
            <a:r>
              <a:rPr smtClean="0">
                <a:latin typeface="Calibri" pitchFamily="34" charset="0"/>
              </a:rPr>
              <a:t> </a:t>
            </a:r>
            <a:r>
              <a:rPr lang="en-US" dirty="0" smtClean="0">
                <a:latin typeface="Calibri" pitchFamily="34" charset="0"/>
              </a:rPr>
              <a:t>Bezier.</a:t>
            </a:r>
            <a:endParaRPr smtClean="0">
              <a:latin typeface="Calibri" pitchFamily="34" charset="0"/>
            </a:endParaRPr>
          </a:p>
          <a:p>
            <a:pPr marL="1108710" lvl="2" indent="-514350"/>
            <a:r>
              <a:rPr smtClean="0">
                <a:latin typeface="Calibri" pitchFamily="34" charset="0"/>
              </a:rPr>
              <a:t>Εφαπτομένες</a:t>
            </a:r>
          </a:p>
          <a:p>
            <a:pPr marL="1108710" lvl="2" indent="-514350"/>
            <a:r>
              <a:rPr smtClean="0">
                <a:latin typeface="Calibri" pitchFamily="34" charset="0"/>
              </a:rPr>
              <a:t>Σημείο τομής</a:t>
            </a:r>
          </a:p>
          <a:p>
            <a:pPr marL="1108710" lvl="2" indent="-514350"/>
            <a:r>
              <a:rPr smtClean="0">
                <a:latin typeface="Calibri" pitchFamily="34" charset="0"/>
              </a:rPr>
              <a:t>Βαρυκεντρικές</a:t>
            </a:r>
            <a:endParaRPr dirty="0" smtClean="0">
              <a:latin typeface="Calibri" pitchFamily="34" charset="0"/>
            </a:endParaRPr>
          </a:p>
          <a:p>
            <a:pPr marL="834390" lvl="1" indent="-514350">
              <a:buFont typeface="+mj-lt"/>
              <a:buAutoNum type="arabicPeriod"/>
            </a:pPr>
            <a:r>
              <a:rPr smtClean="0">
                <a:latin typeface="Calibri" pitchFamily="34" charset="0"/>
              </a:rPr>
              <a:t>Παρεμβολή</a:t>
            </a:r>
            <a:endParaRPr lang="en-US" dirty="0" smtClean="0">
              <a:latin typeface="Calibri" pitchFamily="34" charset="0"/>
            </a:endParaRPr>
          </a:p>
          <a:p>
            <a:pPr marL="1108710" lvl="2" indent="-514350"/>
            <a:r>
              <a:rPr smtClean="0">
                <a:latin typeface="Calibri" pitchFamily="34" charset="0"/>
              </a:rPr>
              <a:t>Έλεγχος με όλα τα νέα σημεία.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smtClean="0"/>
              <a:t>Εισαγωγή </a:t>
            </a:r>
            <a:r>
              <a:rPr lang="en-US" dirty="0" smtClean="0">
                <a:latin typeface="Calibri" pitchFamily="34" charset="0"/>
              </a:rPr>
              <a:t>[1]</a:t>
            </a:r>
            <a:endParaRPr lang="el-GR" dirty="0">
              <a:latin typeface="Calibri" pitchFamily="34" charset="0"/>
            </a:endParaRPr>
          </a:p>
        </p:txBody>
      </p:sp>
      <p:sp>
        <p:nvSpPr>
          <p:cNvPr id="5" name="4 - Θέση περιεχομένου"/>
          <p:cNvSpPr>
            <a:spLocks noGrp="1"/>
          </p:cNvSpPr>
          <p:nvPr>
            <p:ph sz="quarter" idx="13"/>
          </p:nvPr>
        </p:nvSpPr>
        <p:spPr>
          <a:xfrm>
            <a:off x="609600" y="1352550"/>
            <a:ext cx="8391556" cy="3790950"/>
          </a:xfrm>
        </p:spPr>
        <p:txBody>
          <a:bodyPr>
            <a:normAutofit fontScale="92500" lnSpcReduction="10000"/>
          </a:bodyPr>
          <a:lstStyle/>
          <a:p>
            <a:r>
              <a:rPr lang="en-US" sz="2800" dirty="0" smtClean="0">
                <a:latin typeface="Calibri" pitchFamily="34" charset="0"/>
              </a:rPr>
              <a:t>Skeletal Animation - </a:t>
            </a:r>
            <a:r>
              <a:rPr sz="2800" smtClean="0"/>
              <a:t>Κινηματική με χρήση σκελετού</a:t>
            </a:r>
          </a:p>
          <a:p>
            <a:pPr lvl="1"/>
            <a:r>
              <a:rPr sz="2500" smtClean="0"/>
              <a:t>Επίπεδα μοντέλου:</a:t>
            </a:r>
          </a:p>
          <a:p>
            <a:pPr lvl="2"/>
            <a:r>
              <a:rPr lang="en-US" sz="2200" dirty="0" smtClean="0">
                <a:latin typeface="Calibri" pitchFamily="34" charset="0"/>
              </a:rPr>
              <a:t>Skin - </a:t>
            </a:r>
            <a:r>
              <a:rPr sz="2200" smtClean="0"/>
              <a:t>Επιφάνεια</a:t>
            </a:r>
          </a:p>
          <a:p>
            <a:pPr lvl="2"/>
            <a:r>
              <a:rPr lang="en-US" sz="2200" dirty="0" smtClean="0">
                <a:latin typeface="Calibri" pitchFamily="34" charset="0"/>
              </a:rPr>
              <a:t>Skeleton - </a:t>
            </a:r>
            <a:r>
              <a:rPr sz="2200" smtClean="0"/>
              <a:t>Σκελετός</a:t>
            </a:r>
          </a:p>
          <a:p>
            <a:pPr lvl="2"/>
            <a:r>
              <a:rPr sz="2200" smtClean="0"/>
              <a:t>Άλλα </a:t>
            </a:r>
            <a:r>
              <a:rPr lang="el-GR" sz="2200" dirty="0" smtClean="0"/>
              <a:t>–</a:t>
            </a:r>
            <a:r>
              <a:rPr sz="2200" smtClean="0"/>
              <a:t> Μύς</a:t>
            </a:r>
          </a:p>
          <a:p>
            <a:pPr lvl="1"/>
            <a:r>
              <a:rPr sz="2500" smtClean="0"/>
              <a:t>Κίνηση σκελετού αντί επιφάνειας</a:t>
            </a:r>
            <a:endParaRPr lang="en-US" sz="2500" dirty="0" smtClean="0"/>
          </a:p>
          <a:p>
            <a:pPr lvl="1"/>
            <a:r>
              <a:rPr sz="2500" smtClean="0"/>
              <a:t>Άλλες τεχνικές κινηματικής </a:t>
            </a:r>
            <a:r>
              <a:rPr lang="el-GR" sz="2500" dirty="0" smtClean="0">
                <a:latin typeface="Calibri" pitchFamily="34" charset="0"/>
              </a:rPr>
              <a:t>–</a:t>
            </a:r>
            <a:r>
              <a:rPr sz="2500" smtClean="0">
                <a:latin typeface="Calibri" pitchFamily="34" charset="0"/>
              </a:rPr>
              <a:t> </a:t>
            </a:r>
            <a:r>
              <a:rPr lang="en-US" sz="2500" dirty="0" smtClean="0">
                <a:latin typeface="Calibri" pitchFamily="34" charset="0"/>
              </a:rPr>
              <a:t>Vertex Animation</a:t>
            </a:r>
            <a:endParaRPr sz="2500" smtClean="0">
              <a:latin typeface="Calibri" pitchFamily="34" charset="0"/>
            </a:endParaRPr>
          </a:p>
          <a:p>
            <a:pPr lvl="2"/>
            <a:r>
              <a:rPr sz="2200" smtClean="0"/>
              <a:t>Μορφών (</a:t>
            </a:r>
            <a:r>
              <a:rPr lang="en-US" sz="2200" dirty="0" smtClean="0"/>
              <a:t>Morph target</a:t>
            </a:r>
            <a:r>
              <a:rPr sz="2200" smtClean="0"/>
              <a:t>)</a:t>
            </a:r>
          </a:p>
          <a:p>
            <a:pPr lvl="2"/>
            <a:r>
              <a:rPr sz="2200" smtClean="0"/>
              <a:t>Πόζων (</a:t>
            </a:r>
            <a:r>
              <a:rPr lang="en-US" sz="2200" dirty="0" smtClean="0"/>
              <a:t>Pose Target</a:t>
            </a:r>
            <a:r>
              <a:rPr sz="2200" smtClean="0"/>
              <a:t>)</a:t>
            </a:r>
          </a:p>
          <a:p>
            <a:r>
              <a:rPr sz="2700" smtClean="0"/>
              <a:t>Εφαρμογές</a:t>
            </a:r>
          </a:p>
          <a:p>
            <a:pPr lvl="1"/>
            <a:endParaRPr sz="2500" smtClean="0"/>
          </a:p>
          <a:p>
            <a:pPr>
              <a:buNone/>
            </a:pPr>
            <a:endParaRPr smtClean="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Τριγωνοποίηση</a:t>
            </a:r>
            <a:endParaRPr lang="el-GR" dirty="0"/>
          </a:p>
        </p:txBody>
      </p:sp>
      <p:sp>
        <p:nvSpPr>
          <p:cNvPr id="3" name="2 - Θέση περιεχομένου"/>
          <p:cNvSpPr>
            <a:spLocks noGrp="1"/>
          </p:cNvSpPr>
          <p:nvPr>
            <p:ph sz="quarter" idx="13"/>
          </p:nvPr>
        </p:nvSpPr>
        <p:spPr>
          <a:xfrm>
            <a:off x="609600" y="1352550"/>
            <a:ext cx="5676912" cy="3576654"/>
          </a:xfrm>
        </p:spPr>
        <p:txBody>
          <a:bodyPr>
            <a:normAutofit/>
          </a:bodyPr>
          <a:lstStyle/>
          <a:p>
            <a:r>
              <a:rPr lang="en-US" dirty="0" smtClean="0">
                <a:latin typeface="Calibri" pitchFamily="34" charset="0"/>
              </a:rPr>
              <a:t>Tight </a:t>
            </a:r>
            <a:r>
              <a:rPr lang="en-US" dirty="0" err="1" smtClean="0">
                <a:latin typeface="Calibri" pitchFamily="34" charset="0"/>
              </a:rPr>
              <a:t>Cocone</a:t>
            </a:r>
            <a:endParaRPr smtClean="0">
              <a:latin typeface="Calibri" pitchFamily="34" charset="0"/>
            </a:endParaRPr>
          </a:p>
          <a:p>
            <a:r>
              <a:rPr smtClean="0">
                <a:latin typeface="Calibri" pitchFamily="34" charset="0"/>
              </a:rPr>
              <a:t>Διόρθωση κατεύθυνσης κάθετων διανύσματων</a:t>
            </a:r>
          </a:p>
          <a:p>
            <a:r>
              <a:rPr smtClean="0">
                <a:latin typeface="Calibri" pitchFamily="34" charset="0"/>
              </a:rPr>
              <a:t>Αφαίρεση άχρηστων τριγώνων</a:t>
            </a:r>
          </a:p>
          <a:p>
            <a:pPr lvl="1"/>
            <a:r>
              <a:rPr smtClean="0">
                <a:latin typeface="Calibri" pitchFamily="34" charset="0"/>
              </a:rPr>
              <a:t>Όλων με όλες τις κορυφές </a:t>
            </a:r>
            <a:r>
              <a:rPr lang="en-US" dirty="0" smtClean="0">
                <a:latin typeface="Calibri" pitchFamily="34" charset="0"/>
              </a:rPr>
              <a:t>Extra </a:t>
            </a:r>
            <a:endParaRPr smtClean="0">
              <a:latin typeface="Calibri" pitchFamily="34" charset="0"/>
            </a:endParaRPr>
          </a:p>
          <a:p>
            <a:pPr lvl="1"/>
            <a:r>
              <a:rPr smtClean="0">
                <a:latin typeface="Calibri" pitchFamily="34" charset="0"/>
              </a:rPr>
              <a:t>Κάποια με όλες τις κορυφές </a:t>
            </a:r>
            <a:r>
              <a:rPr lang="en-US" dirty="0" smtClean="0">
                <a:latin typeface="Calibri" pitchFamily="34" charset="0"/>
              </a:rPr>
              <a:t>Extra</a:t>
            </a:r>
            <a:r>
              <a:rPr smtClean="0">
                <a:latin typeface="Calibri" pitchFamily="34" charset="0"/>
              </a:rPr>
              <a:t> ή </a:t>
            </a:r>
            <a:r>
              <a:rPr lang="en-US" dirty="0" smtClean="0">
                <a:latin typeface="Calibri" pitchFamily="34" charset="0"/>
              </a:rPr>
              <a:t>End </a:t>
            </a:r>
          </a:p>
          <a:p>
            <a:pPr lvl="1">
              <a:buNone/>
            </a:pPr>
            <a:endParaRPr lang="en-US" dirty="0" smtClean="0">
              <a:latin typeface="Calibri" pitchFamily="34" charset="0"/>
            </a:endParaRPr>
          </a:p>
          <a:p>
            <a:endParaRPr lang="el-GR" dirty="0">
              <a:latin typeface="Calibri" pitchFamily="34" charset="0"/>
            </a:endParaRPr>
          </a:p>
        </p:txBody>
      </p:sp>
      <p:pic>
        <p:nvPicPr>
          <p:cNvPr id="249859" name="Picture 3"/>
          <p:cNvPicPr>
            <a:picLocks noChangeAspect="1" noChangeArrowheads="1"/>
          </p:cNvPicPr>
          <p:nvPr/>
        </p:nvPicPr>
        <p:blipFill>
          <a:blip r:embed="rId3"/>
          <a:srcRect/>
          <a:stretch>
            <a:fillRect/>
          </a:stretch>
        </p:blipFill>
        <p:spPr bwMode="auto">
          <a:xfrm>
            <a:off x="6100794" y="1785932"/>
            <a:ext cx="2971800" cy="2562225"/>
          </a:xfrm>
          <a:prstGeom prst="rect">
            <a:avLst/>
          </a:prstGeom>
          <a:noFill/>
          <a:ln w="9525">
            <a:noFill/>
            <a:miter lim="800000"/>
            <a:headEnd/>
            <a:tailEnd/>
          </a:ln>
          <a:effec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Υπολογισμός </a:t>
            </a:r>
            <a:r>
              <a:rPr smtClean="0">
                <a:latin typeface="Calibri" pitchFamily="34" charset="0"/>
              </a:rPr>
              <a:t>κάθετων</a:t>
            </a:r>
            <a:r>
              <a:rPr lang="en-US" dirty="0" smtClean="0">
                <a:latin typeface="Calibri" pitchFamily="34" charset="0"/>
              </a:rPr>
              <a:t> </a:t>
            </a:r>
            <a:r>
              <a:rPr smtClean="0"/>
              <a:t>διανυσμάτων</a:t>
            </a:r>
            <a:endParaRPr lang="el-GR" dirty="0"/>
          </a:p>
        </p:txBody>
      </p:sp>
      <p:sp>
        <p:nvSpPr>
          <p:cNvPr id="3" name="2 - Θέση περιεχομένου"/>
          <p:cNvSpPr>
            <a:spLocks noGrp="1"/>
          </p:cNvSpPr>
          <p:nvPr>
            <p:ph sz="quarter" idx="13"/>
          </p:nvPr>
        </p:nvSpPr>
        <p:spPr>
          <a:xfrm>
            <a:off x="571472" y="1566864"/>
            <a:ext cx="4462466" cy="3576636"/>
          </a:xfrm>
        </p:spPr>
        <p:txBody>
          <a:bodyPr>
            <a:normAutofit lnSpcReduction="10000"/>
          </a:bodyPr>
          <a:lstStyle/>
          <a:p>
            <a:r>
              <a:rPr sz="2400" smtClean="0"/>
              <a:t>Νέο σημείο :</a:t>
            </a:r>
          </a:p>
          <a:p>
            <a:pPr lvl="1"/>
            <a:r>
              <a:rPr sz="2000" smtClean="0"/>
              <a:t>Μέσος όρος των κάθετων διανυσμάτων </a:t>
            </a:r>
            <a:r>
              <a:rPr lang="en-US" sz="2000" dirty="0" smtClean="0">
                <a:latin typeface="Calibri" pitchFamily="34" charset="0"/>
              </a:rPr>
              <a:t>patch </a:t>
            </a:r>
            <a:r>
              <a:rPr sz="2000" smtClean="0"/>
              <a:t>τριγώνων που ανήκει.</a:t>
            </a:r>
          </a:p>
          <a:p>
            <a:r>
              <a:rPr sz="2400" smtClean="0"/>
              <a:t>Τελικό σημείο:</a:t>
            </a:r>
            <a:endParaRPr sz="2400" dirty="0" smtClean="0"/>
          </a:p>
          <a:p>
            <a:pPr lvl="1"/>
            <a:r>
              <a:rPr sz="2000" smtClean="0"/>
              <a:t>Μέσος όρος των κάθετων διανυσμάτων των </a:t>
            </a:r>
            <a:r>
              <a:rPr sz="2000" smtClean="0">
                <a:latin typeface="Calibri" pitchFamily="34" charset="0"/>
              </a:rPr>
              <a:t>patch </a:t>
            </a:r>
            <a:r>
              <a:rPr sz="2000" smtClean="0"/>
              <a:t>τριγώνων που ανήκει </a:t>
            </a:r>
            <a:r>
              <a:rPr sz="2000" smtClean="0">
                <a:latin typeface="Calibri" pitchFamily="34" charset="0"/>
              </a:rPr>
              <a:t>και των </a:t>
            </a:r>
            <a:r>
              <a:rPr sz="2000" smtClean="0"/>
              <a:t>κάθετων διανυσμάτων των τριγώνων στην επιφάνεια που δεν έχουν αφαιρεθεί.</a:t>
            </a:r>
          </a:p>
          <a:p>
            <a:endParaRPr smtClean="0"/>
          </a:p>
          <a:p>
            <a:pPr lvl="1"/>
            <a:endParaRPr lang="el-GR" dirty="0"/>
          </a:p>
        </p:txBody>
      </p:sp>
      <p:pic>
        <p:nvPicPr>
          <p:cNvPr id="250882" name="Picture 2"/>
          <p:cNvPicPr>
            <a:picLocks noChangeAspect="1" noChangeArrowheads="1"/>
          </p:cNvPicPr>
          <p:nvPr/>
        </p:nvPicPr>
        <p:blipFill>
          <a:blip r:embed="rId3"/>
          <a:srcRect/>
          <a:stretch>
            <a:fillRect/>
          </a:stretch>
        </p:blipFill>
        <p:spPr bwMode="auto">
          <a:xfrm>
            <a:off x="5000628" y="1714494"/>
            <a:ext cx="4076693" cy="3071834"/>
          </a:xfrm>
          <a:prstGeom prst="rect">
            <a:avLst/>
          </a:prstGeom>
          <a:noFill/>
          <a:ln w="9525">
            <a:noFill/>
            <a:miter lim="800000"/>
            <a:headEnd/>
            <a:tailEnd/>
          </a:ln>
          <a:effec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Παράδειγμα κατασκευής</a:t>
            </a:r>
            <a:endParaRPr lang="el-GR" dirty="0"/>
          </a:p>
        </p:txBody>
      </p:sp>
      <p:pic>
        <p:nvPicPr>
          <p:cNvPr id="248834" name="Picture 2"/>
          <p:cNvPicPr>
            <a:picLocks noChangeAspect="1" noChangeArrowheads="1"/>
          </p:cNvPicPr>
          <p:nvPr/>
        </p:nvPicPr>
        <p:blipFill>
          <a:blip r:embed="rId2"/>
          <a:srcRect/>
          <a:stretch>
            <a:fillRect/>
          </a:stretch>
        </p:blipFill>
        <p:spPr bwMode="auto">
          <a:xfrm>
            <a:off x="1000100" y="1357322"/>
            <a:ext cx="7304468" cy="3786196"/>
          </a:xfrm>
          <a:prstGeom prst="rect">
            <a:avLst/>
          </a:prstGeom>
          <a:noFill/>
          <a:ln w="9525">
            <a:noFill/>
            <a:miter lim="800000"/>
            <a:headEnd/>
            <a:tailEnd/>
          </a:ln>
          <a:effec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pPr algn="ctr"/>
            <a:r>
              <a:rPr lang="el-GR" dirty="0" smtClean="0"/>
              <a:t>Πειράματα</a:t>
            </a:r>
            <a:endParaRPr lang="el-GR" dirty="0"/>
          </a:p>
        </p:txBody>
      </p:sp>
      <p:pic>
        <p:nvPicPr>
          <p:cNvPr id="5" name="Rounded Rectangle 4"/>
          <p:cNvPicPr>
            <a:picLocks noChangeAspect="1" noChangeArrowheads="1"/>
          </p:cNvPicPr>
          <p:nvPr/>
        </p:nvPicPr>
        <p:blipFill>
          <a:blip r:embed="rId3"/>
          <a:srcRect/>
          <a:stretch>
            <a:fillRect/>
          </a:stretch>
        </p:blipFill>
        <p:spPr bwMode="auto">
          <a:xfrm>
            <a:off x="2786050" y="2257085"/>
            <a:ext cx="4500594" cy="2529243"/>
          </a:xfrm>
          <a:prstGeom prst="roundRect">
            <a:avLst>
              <a:gd name="adj" fmla="val 4815"/>
            </a:avLst>
          </a:prstGeom>
          <a:noFill/>
          <a:ln w="38100" cap="flat" cmpd="sng" algn="ctr">
            <a:solidFill>
              <a:schemeClr val="tx1"/>
            </a:solidFill>
            <a:prstDash val="solid"/>
            <a:miter lim="800000"/>
            <a:headEnd type="none" w="med" len="med"/>
            <a:tailEnd type="none" w="med" len="med"/>
          </a:ln>
          <a:effectLst/>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pPr algn="ctr"/>
            <a:r>
              <a:rPr lang="el-GR" dirty="0" smtClean="0"/>
              <a:t>Βάση πειραμάτων</a:t>
            </a:r>
            <a:endParaRPr lang="el-GR" dirty="0"/>
          </a:p>
        </p:txBody>
      </p:sp>
      <p:pic>
        <p:nvPicPr>
          <p:cNvPr id="1026" name="Picture 2" descr="C:\Documents and Settings\abasilak\Desktop\Report\Parousiasi\Examples\models.jpg"/>
          <p:cNvPicPr>
            <a:picLocks noChangeAspect="1" noChangeArrowheads="1"/>
          </p:cNvPicPr>
          <p:nvPr/>
        </p:nvPicPr>
        <p:blipFill>
          <a:blip r:embed="rId3"/>
          <a:srcRect/>
          <a:stretch>
            <a:fillRect/>
          </a:stretch>
        </p:blipFill>
        <p:spPr bwMode="auto">
          <a:xfrm>
            <a:off x="3198006" y="1428742"/>
            <a:ext cx="3017068" cy="3525971"/>
          </a:xfrm>
          <a:prstGeom prst="rect">
            <a:avLst/>
          </a:prstGeom>
          <a:noFill/>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Απόδοση μεθόδων Σκελετοποίησης</a:t>
            </a:r>
            <a:endParaRPr lang="el-GR" dirty="0"/>
          </a:p>
        </p:txBody>
      </p:sp>
      <p:graphicFrame>
        <p:nvGraphicFramePr>
          <p:cNvPr id="9" name="8 - Πίνακας"/>
          <p:cNvGraphicFramePr>
            <a:graphicFrameLocks noGrp="1"/>
          </p:cNvGraphicFramePr>
          <p:nvPr/>
        </p:nvGraphicFramePr>
        <p:xfrm>
          <a:off x="2382039" y="1401757"/>
          <a:ext cx="4127360" cy="1483360"/>
        </p:xfrm>
        <a:graphic>
          <a:graphicData uri="http://schemas.openxmlformats.org/drawingml/2006/table">
            <a:tbl>
              <a:tblPr firstRow="1" bandRow="1">
                <a:tableStyleId>{5C22544A-7EE6-4342-B048-85BDC9FD1C3A}</a:tableStyleId>
              </a:tblPr>
              <a:tblGrid>
                <a:gridCol w="1459230"/>
                <a:gridCol w="2668130"/>
              </a:tblGrid>
              <a:tr h="370840">
                <a:tc>
                  <a:txBody>
                    <a:bodyPr/>
                    <a:lstStyle/>
                    <a:p>
                      <a:pPr algn="l"/>
                      <a:r>
                        <a:rPr lang="el-GR" dirty="0" smtClean="0"/>
                        <a:t>Μέθοδος</a:t>
                      </a:r>
                      <a:endParaRPr lang="el-GR" dirty="0"/>
                    </a:p>
                  </a:txBody>
                  <a:tcPr/>
                </a:tc>
                <a:tc>
                  <a:txBody>
                    <a:bodyPr/>
                    <a:lstStyle/>
                    <a:p>
                      <a:pPr algn="l"/>
                      <a:r>
                        <a:rPr lang="el-GR" dirty="0" smtClean="0"/>
                        <a:t> Πολυπλοκότητα</a:t>
                      </a:r>
                      <a:endParaRPr lang="el-GR" dirty="0"/>
                    </a:p>
                  </a:txBody>
                  <a:tcPr/>
                </a:tc>
              </a:tr>
              <a:tr h="370840">
                <a:tc>
                  <a:txBody>
                    <a:bodyPr/>
                    <a:lstStyle/>
                    <a:p>
                      <a:r>
                        <a:rPr lang="en-US" dirty="0" smtClean="0">
                          <a:latin typeface="Calibri" pitchFamily="34" charset="0"/>
                        </a:rPr>
                        <a:t>Opening</a:t>
                      </a:r>
                      <a:endParaRPr lang="el-GR" dirty="0">
                        <a:latin typeface="Calibri" pitchFamily="34" charset="0"/>
                      </a:endParaRPr>
                    </a:p>
                  </a:txBody>
                  <a:tcPr/>
                </a:tc>
                <a:tc>
                  <a:txBody>
                    <a:bodyPr/>
                    <a:lstStyle/>
                    <a:p>
                      <a:endParaRPr lang="el-GR" i="1" dirty="0"/>
                    </a:p>
                  </a:txBody>
                  <a:tcPr/>
                </a:tc>
              </a:tr>
              <a:tr h="370840">
                <a:tc>
                  <a:txBody>
                    <a:bodyPr/>
                    <a:lstStyle/>
                    <a:p>
                      <a:r>
                        <a:rPr lang="en-US" dirty="0" smtClean="0">
                          <a:latin typeface="Calibri" pitchFamily="34" charset="0"/>
                        </a:rPr>
                        <a:t>Centroid</a:t>
                      </a:r>
                      <a:endParaRPr lang="el-GR" dirty="0">
                        <a:latin typeface="Calibri" pitchFamily="34" charset="0"/>
                      </a:endParaRPr>
                    </a:p>
                  </a:txBody>
                  <a:tcPr/>
                </a:tc>
                <a:tc>
                  <a:txBody>
                    <a:bodyPr/>
                    <a:lstStyle/>
                    <a:p>
                      <a:endParaRPr lang="el-GR" dirty="0"/>
                    </a:p>
                  </a:txBody>
                  <a:tcPr/>
                </a:tc>
              </a:tr>
              <a:tr h="370840">
                <a:tc>
                  <a:txBody>
                    <a:bodyPr/>
                    <a:lstStyle/>
                    <a:p>
                      <a:r>
                        <a:rPr lang="en-US" dirty="0" smtClean="0">
                          <a:latin typeface="Calibri" pitchFamily="34" charset="0"/>
                        </a:rPr>
                        <a:t>Principal</a:t>
                      </a:r>
                      <a:r>
                        <a:rPr lang="en-US" baseline="0" dirty="0" smtClean="0">
                          <a:latin typeface="Calibri" pitchFamily="34" charset="0"/>
                        </a:rPr>
                        <a:t> Axis</a:t>
                      </a:r>
                      <a:endParaRPr lang="el-GR" dirty="0">
                        <a:latin typeface="Calibri" pitchFamily="34" charset="0"/>
                      </a:endParaRPr>
                    </a:p>
                  </a:txBody>
                  <a:tcPr/>
                </a:tc>
                <a:tc>
                  <a:txBody>
                    <a:bodyPr/>
                    <a:lstStyle/>
                    <a:p>
                      <a:endParaRPr lang="el-GR" dirty="0"/>
                    </a:p>
                  </a:txBody>
                  <a:tcPr/>
                </a:tc>
              </a:tr>
            </a:tbl>
          </a:graphicData>
        </a:graphic>
      </p:graphicFrame>
      <p:graphicFrame>
        <p:nvGraphicFramePr>
          <p:cNvPr id="2053" name="Object 5"/>
          <p:cNvGraphicFramePr>
            <a:graphicFrameLocks noChangeAspect="1"/>
          </p:cNvGraphicFramePr>
          <p:nvPr/>
        </p:nvGraphicFramePr>
        <p:xfrm>
          <a:off x="3929058" y="2079002"/>
          <a:ext cx="1643074" cy="537201"/>
        </p:xfrm>
        <a:graphic>
          <a:graphicData uri="http://schemas.openxmlformats.org/presentationml/2006/ole">
            <p:oleObj spid="_x0000_s2053" name="Equation" r:id="rId4" imgW="1320480" imgH="431640" progId="Equation.DSMT4">
              <p:embed/>
            </p:oleObj>
          </a:graphicData>
        </a:graphic>
      </p:graphicFrame>
      <p:graphicFrame>
        <p:nvGraphicFramePr>
          <p:cNvPr id="2054" name="Object 6"/>
          <p:cNvGraphicFramePr>
            <a:graphicFrameLocks noChangeAspect="1"/>
          </p:cNvGraphicFramePr>
          <p:nvPr/>
        </p:nvGraphicFramePr>
        <p:xfrm>
          <a:off x="3970338" y="2436813"/>
          <a:ext cx="2203450" cy="563562"/>
        </p:xfrm>
        <a:graphic>
          <a:graphicData uri="http://schemas.openxmlformats.org/presentationml/2006/ole">
            <p:oleObj spid="_x0000_s2054" name="Equation" r:id="rId5" imgW="1688760" imgH="431640" progId="Equation.DSMT4">
              <p:embed/>
            </p:oleObj>
          </a:graphicData>
        </a:graphic>
      </p:graphicFrame>
      <p:pic>
        <p:nvPicPr>
          <p:cNvPr id="2055" name="Picture 7" descr="C:\Documents and Settings\abasilak\Desktop\Report\Parousiasi\Examples\performance.JPG"/>
          <p:cNvPicPr>
            <a:picLocks noChangeAspect="1" noChangeArrowheads="1"/>
          </p:cNvPicPr>
          <p:nvPr/>
        </p:nvPicPr>
        <p:blipFill>
          <a:blip r:embed="rId6"/>
          <a:srcRect/>
          <a:stretch>
            <a:fillRect/>
          </a:stretch>
        </p:blipFill>
        <p:spPr bwMode="auto">
          <a:xfrm>
            <a:off x="981101" y="3176605"/>
            <a:ext cx="7305675" cy="1895475"/>
          </a:xfrm>
          <a:prstGeom prst="rect">
            <a:avLst/>
          </a:prstGeom>
          <a:noFill/>
        </p:spPr>
      </p:pic>
      <p:graphicFrame>
        <p:nvGraphicFramePr>
          <p:cNvPr id="2056" name="Object 8"/>
          <p:cNvGraphicFramePr>
            <a:graphicFrameLocks noChangeAspect="1"/>
          </p:cNvGraphicFramePr>
          <p:nvPr/>
        </p:nvGraphicFramePr>
        <p:xfrm>
          <a:off x="3902075" y="1857375"/>
          <a:ext cx="1001713" cy="285750"/>
        </p:xfrm>
        <a:graphic>
          <a:graphicData uri="http://schemas.openxmlformats.org/presentationml/2006/ole">
            <p:oleObj spid="_x0000_s2056" name="Equation" r:id="rId7" imgW="711000" imgH="203040" progId="Equation.DSMT4">
              <p:embed/>
            </p:oleObj>
          </a:graphicData>
        </a:graphic>
      </p:graphicFrame>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Cow Model [1]</a:t>
            </a:r>
            <a:endParaRPr lang="el-GR" dirty="0">
              <a:latin typeface="Calibri" pitchFamily="34" charset="0"/>
            </a:endParaRPr>
          </a:p>
        </p:txBody>
      </p:sp>
      <p:sp>
        <p:nvSpPr>
          <p:cNvPr id="8" name="7 - Θέση κειμένου"/>
          <p:cNvSpPr>
            <a:spLocks noGrp="1"/>
          </p:cNvSpPr>
          <p:nvPr>
            <p:ph type="body" sz="quarter" idx="18"/>
          </p:nvPr>
        </p:nvSpPr>
        <p:spPr>
          <a:xfrm>
            <a:off x="609600" y="1362287"/>
            <a:ext cx="3886200" cy="280769"/>
          </a:xfrm>
          <a:solidFill>
            <a:schemeClr val="bg2">
              <a:lumMod val="75000"/>
            </a:schemeClr>
          </a:solidFill>
        </p:spPr>
        <p:txBody>
          <a:bodyPr>
            <a:normAutofit fontScale="70000" lnSpcReduction="20000"/>
          </a:bodyPr>
          <a:lstStyle/>
          <a:p>
            <a:pPr algn="ctr"/>
            <a:r>
              <a:rPr lang="en-US" dirty="0" smtClean="0"/>
              <a:t>Opening Method</a:t>
            </a:r>
            <a:endParaRPr lang="el-GR" dirty="0"/>
          </a:p>
        </p:txBody>
      </p:sp>
      <p:sp>
        <p:nvSpPr>
          <p:cNvPr id="9" name="8 - Θέση κειμένου"/>
          <p:cNvSpPr>
            <a:spLocks noGrp="1"/>
          </p:cNvSpPr>
          <p:nvPr>
            <p:ph type="body" sz="quarter" idx="19"/>
          </p:nvPr>
        </p:nvSpPr>
        <p:spPr>
          <a:xfrm>
            <a:off x="4800600" y="1362287"/>
            <a:ext cx="3886200" cy="280769"/>
          </a:xfrm>
          <a:solidFill>
            <a:schemeClr val="accent2">
              <a:lumMod val="60000"/>
              <a:lumOff val="40000"/>
            </a:schemeClr>
          </a:solidFill>
        </p:spPr>
        <p:txBody>
          <a:bodyPr>
            <a:normAutofit fontScale="70000" lnSpcReduction="20000"/>
          </a:bodyPr>
          <a:lstStyle/>
          <a:p>
            <a:pPr algn="ctr"/>
            <a:r>
              <a:rPr lang="en-US" dirty="0" smtClean="0"/>
              <a:t>Centroid Method</a:t>
            </a:r>
            <a:endParaRPr lang="el-GR" dirty="0"/>
          </a:p>
        </p:txBody>
      </p:sp>
      <p:pic>
        <p:nvPicPr>
          <p:cNvPr id="3075" name="Picture 3"/>
          <p:cNvPicPr>
            <a:picLocks noGrp="1" noChangeAspect="1" noChangeArrowheads="1"/>
          </p:cNvPicPr>
          <p:nvPr>
            <p:ph sz="quarter" idx="13"/>
          </p:nvPr>
        </p:nvPicPr>
        <p:blipFill>
          <a:blip r:embed="rId2"/>
          <a:srcRect/>
          <a:stretch>
            <a:fillRect/>
          </a:stretch>
        </p:blipFill>
        <p:spPr bwMode="auto">
          <a:xfrm>
            <a:off x="609600" y="1703159"/>
            <a:ext cx="3886200" cy="3104020"/>
          </a:xfrm>
          <a:prstGeom prst="rect">
            <a:avLst/>
          </a:prstGeom>
          <a:noFill/>
          <a:ln w="9525">
            <a:noFill/>
            <a:miter lim="800000"/>
            <a:headEnd/>
            <a:tailEnd/>
          </a:ln>
          <a:effectLst/>
        </p:spPr>
      </p:pic>
      <p:pic>
        <p:nvPicPr>
          <p:cNvPr id="3076" name="Picture 4"/>
          <p:cNvPicPr>
            <a:picLocks noGrp="1" noChangeAspect="1" noChangeArrowheads="1"/>
          </p:cNvPicPr>
          <p:nvPr>
            <p:ph sz="quarter" idx="14"/>
          </p:nvPr>
        </p:nvPicPr>
        <p:blipFill>
          <a:blip r:embed="rId3"/>
          <a:srcRect/>
          <a:stretch>
            <a:fillRect/>
          </a:stretch>
        </p:blipFill>
        <p:spPr bwMode="auto">
          <a:xfrm>
            <a:off x="4800600" y="1694262"/>
            <a:ext cx="3886200" cy="311228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Cow Model [2]</a:t>
            </a:r>
            <a:endParaRPr lang="el-GR" dirty="0"/>
          </a:p>
        </p:txBody>
      </p:sp>
      <p:sp>
        <p:nvSpPr>
          <p:cNvPr id="8" name="7 - Θέση κειμένου"/>
          <p:cNvSpPr>
            <a:spLocks noGrp="1"/>
          </p:cNvSpPr>
          <p:nvPr>
            <p:ph type="body" sz="quarter" idx="18"/>
          </p:nvPr>
        </p:nvSpPr>
        <p:spPr>
          <a:xfrm>
            <a:off x="609600" y="1362287"/>
            <a:ext cx="3886200" cy="280769"/>
          </a:xfrm>
        </p:spPr>
        <p:txBody>
          <a:bodyPr>
            <a:normAutofit fontScale="70000" lnSpcReduction="20000"/>
          </a:bodyPr>
          <a:lstStyle/>
          <a:p>
            <a:pPr algn="ctr"/>
            <a:r>
              <a:rPr lang="en-US" dirty="0" smtClean="0"/>
              <a:t>Principal Axis Method – using only PA</a:t>
            </a:r>
            <a:endParaRPr lang="el-GR" dirty="0"/>
          </a:p>
        </p:txBody>
      </p:sp>
      <p:sp>
        <p:nvSpPr>
          <p:cNvPr id="9" name="8 - Θέση κειμένου"/>
          <p:cNvSpPr>
            <a:spLocks noGrp="1"/>
          </p:cNvSpPr>
          <p:nvPr>
            <p:ph type="body" sz="quarter" idx="19"/>
          </p:nvPr>
        </p:nvSpPr>
        <p:spPr>
          <a:xfrm>
            <a:off x="4800600" y="1362287"/>
            <a:ext cx="3886200" cy="280769"/>
          </a:xfrm>
        </p:spPr>
        <p:txBody>
          <a:bodyPr>
            <a:normAutofit fontScale="70000" lnSpcReduction="20000"/>
          </a:bodyPr>
          <a:lstStyle/>
          <a:p>
            <a:pPr algn="ctr"/>
            <a:r>
              <a:rPr lang="en-US" dirty="0" smtClean="0"/>
              <a:t>Principal Axis Method – Local refinement</a:t>
            </a:r>
            <a:endParaRPr dirty="0"/>
          </a:p>
        </p:txBody>
      </p:sp>
      <p:pic>
        <p:nvPicPr>
          <p:cNvPr id="20482" name="Picture 2"/>
          <p:cNvPicPr>
            <a:picLocks noGrp="1" noChangeAspect="1" noChangeArrowheads="1"/>
          </p:cNvPicPr>
          <p:nvPr>
            <p:ph sz="quarter" idx="13"/>
          </p:nvPr>
        </p:nvPicPr>
        <p:blipFill>
          <a:blip r:embed="rId2"/>
          <a:srcRect/>
          <a:stretch>
            <a:fillRect/>
          </a:stretch>
        </p:blipFill>
        <p:spPr bwMode="auto">
          <a:xfrm>
            <a:off x="642910" y="1723672"/>
            <a:ext cx="3857651" cy="3062656"/>
          </a:xfrm>
          <a:prstGeom prst="rect">
            <a:avLst/>
          </a:prstGeom>
          <a:noFill/>
          <a:ln w="9525">
            <a:noFill/>
            <a:miter lim="800000"/>
            <a:headEnd/>
            <a:tailEnd/>
          </a:ln>
          <a:effectLst/>
        </p:spPr>
      </p:pic>
      <p:pic>
        <p:nvPicPr>
          <p:cNvPr id="264193" name="Picture 1"/>
          <p:cNvPicPr>
            <a:picLocks noGrp="1" noChangeAspect="1" noChangeArrowheads="1"/>
          </p:cNvPicPr>
          <p:nvPr>
            <p:ph sz="quarter" idx="14"/>
          </p:nvPr>
        </p:nvPicPr>
        <p:blipFill>
          <a:blip r:embed="rId3"/>
          <a:srcRect/>
          <a:stretch>
            <a:fillRect/>
          </a:stretch>
        </p:blipFill>
        <p:spPr bwMode="auto">
          <a:xfrm>
            <a:off x="4859403" y="1714500"/>
            <a:ext cx="3782881" cy="307181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Cow Model [3]</a:t>
            </a:r>
            <a:endParaRPr lang="el-GR" dirty="0"/>
          </a:p>
        </p:txBody>
      </p:sp>
      <p:sp>
        <p:nvSpPr>
          <p:cNvPr id="8" name="7 - Θέση κειμένου"/>
          <p:cNvSpPr>
            <a:spLocks noGrp="1"/>
          </p:cNvSpPr>
          <p:nvPr>
            <p:ph type="body" sz="quarter" idx="18"/>
          </p:nvPr>
        </p:nvSpPr>
        <p:spPr>
          <a:xfrm>
            <a:off x="609600" y="1362287"/>
            <a:ext cx="3886200" cy="280769"/>
          </a:xfrm>
          <a:solidFill>
            <a:srgbClr val="FFC000"/>
          </a:solidFill>
        </p:spPr>
        <p:txBody>
          <a:bodyPr>
            <a:normAutofit fontScale="70000" lnSpcReduction="20000"/>
          </a:bodyPr>
          <a:lstStyle/>
          <a:p>
            <a:pPr algn="ctr"/>
            <a:r>
              <a:rPr lang="en-US" dirty="0" smtClean="0"/>
              <a:t>Principal Axis Method – using all PA</a:t>
            </a:r>
            <a:endParaRPr lang="el-GR" dirty="0"/>
          </a:p>
        </p:txBody>
      </p:sp>
      <p:sp>
        <p:nvSpPr>
          <p:cNvPr id="9" name="8 - Θέση κειμένου"/>
          <p:cNvSpPr>
            <a:spLocks noGrp="1"/>
          </p:cNvSpPr>
          <p:nvPr>
            <p:ph type="body" sz="quarter" idx="19"/>
          </p:nvPr>
        </p:nvSpPr>
        <p:spPr>
          <a:xfrm>
            <a:off x="4800600" y="1362287"/>
            <a:ext cx="3886200" cy="280769"/>
          </a:xfrm>
          <a:solidFill>
            <a:srgbClr val="00B050"/>
          </a:solidFill>
        </p:spPr>
        <p:txBody>
          <a:bodyPr>
            <a:normAutofit fontScale="70000" lnSpcReduction="20000"/>
          </a:bodyPr>
          <a:lstStyle/>
          <a:p>
            <a:pPr algn="ctr"/>
            <a:r>
              <a:rPr lang="en-US" dirty="0" smtClean="0"/>
              <a:t>Principal Axis Method – Parent refinement</a:t>
            </a:r>
            <a:endParaRPr dirty="0"/>
          </a:p>
        </p:txBody>
      </p:sp>
      <p:pic>
        <p:nvPicPr>
          <p:cNvPr id="21506" name="Picture 2"/>
          <p:cNvPicPr>
            <a:picLocks noGrp="1" noChangeAspect="1" noChangeArrowheads="1"/>
          </p:cNvPicPr>
          <p:nvPr>
            <p:ph sz="quarter" idx="13"/>
          </p:nvPr>
        </p:nvPicPr>
        <p:blipFill>
          <a:blip r:embed="rId3"/>
          <a:srcRect/>
          <a:stretch>
            <a:fillRect/>
          </a:stretch>
        </p:blipFill>
        <p:spPr bwMode="auto">
          <a:xfrm>
            <a:off x="642910" y="1714494"/>
            <a:ext cx="3857652" cy="3071819"/>
          </a:xfrm>
          <a:prstGeom prst="rect">
            <a:avLst/>
          </a:prstGeom>
          <a:noFill/>
          <a:ln w="9525">
            <a:noFill/>
            <a:miter lim="800000"/>
            <a:headEnd/>
            <a:tailEnd/>
          </a:ln>
          <a:effectLst/>
        </p:spPr>
      </p:pic>
      <p:pic>
        <p:nvPicPr>
          <p:cNvPr id="21507" name="Picture 3"/>
          <p:cNvPicPr>
            <a:picLocks noGrp="1" noChangeAspect="1" noChangeArrowheads="1"/>
          </p:cNvPicPr>
          <p:nvPr>
            <p:ph sz="quarter" idx="14"/>
          </p:nvPr>
        </p:nvPicPr>
        <p:blipFill>
          <a:blip r:embed="rId4"/>
          <a:srcRect/>
          <a:stretch>
            <a:fillRect/>
          </a:stretch>
        </p:blipFill>
        <p:spPr bwMode="auto">
          <a:xfrm>
            <a:off x="4786314" y="1714495"/>
            <a:ext cx="3857652" cy="3071834"/>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Homer Model [1]</a:t>
            </a:r>
            <a:endParaRPr lang="el-GR" dirty="0"/>
          </a:p>
        </p:txBody>
      </p:sp>
      <p:sp>
        <p:nvSpPr>
          <p:cNvPr id="8" name="7 - Θέση κειμένου"/>
          <p:cNvSpPr>
            <a:spLocks noGrp="1"/>
          </p:cNvSpPr>
          <p:nvPr>
            <p:ph type="body" sz="quarter" idx="18"/>
          </p:nvPr>
        </p:nvSpPr>
        <p:spPr>
          <a:xfrm>
            <a:off x="609600" y="1362287"/>
            <a:ext cx="3886200" cy="280769"/>
          </a:xfrm>
          <a:solidFill>
            <a:schemeClr val="bg2">
              <a:lumMod val="75000"/>
            </a:schemeClr>
          </a:solidFill>
        </p:spPr>
        <p:txBody>
          <a:bodyPr>
            <a:normAutofit fontScale="70000" lnSpcReduction="20000"/>
          </a:bodyPr>
          <a:lstStyle/>
          <a:p>
            <a:pPr algn="ctr"/>
            <a:r>
              <a:rPr lang="en-US" dirty="0" smtClean="0"/>
              <a:t>Opening Method</a:t>
            </a:r>
            <a:endParaRPr lang="el-GR" dirty="0"/>
          </a:p>
        </p:txBody>
      </p:sp>
      <p:sp>
        <p:nvSpPr>
          <p:cNvPr id="9" name="8 - Θέση κειμένου"/>
          <p:cNvSpPr>
            <a:spLocks noGrp="1"/>
          </p:cNvSpPr>
          <p:nvPr>
            <p:ph type="body" sz="quarter" idx="19"/>
          </p:nvPr>
        </p:nvSpPr>
        <p:spPr>
          <a:xfrm>
            <a:off x="4800600" y="1362287"/>
            <a:ext cx="3886200" cy="280769"/>
          </a:xfrm>
          <a:solidFill>
            <a:schemeClr val="accent2">
              <a:lumMod val="60000"/>
              <a:lumOff val="40000"/>
            </a:schemeClr>
          </a:solidFill>
        </p:spPr>
        <p:txBody>
          <a:bodyPr>
            <a:normAutofit fontScale="70000" lnSpcReduction="20000"/>
          </a:bodyPr>
          <a:lstStyle/>
          <a:p>
            <a:pPr algn="ctr"/>
            <a:r>
              <a:rPr lang="en-US" dirty="0" smtClean="0"/>
              <a:t>Centroid Method</a:t>
            </a:r>
            <a:endParaRPr lang="el-GR" dirty="0"/>
          </a:p>
        </p:txBody>
      </p:sp>
      <p:pic>
        <p:nvPicPr>
          <p:cNvPr id="22530" name="Picture 2"/>
          <p:cNvPicPr>
            <a:picLocks noGrp="1" noChangeAspect="1" noChangeArrowheads="1"/>
          </p:cNvPicPr>
          <p:nvPr>
            <p:ph sz="quarter" idx="13"/>
          </p:nvPr>
        </p:nvPicPr>
        <p:blipFill>
          <a:blip r:embed="rId2"/>
          <a:srcRect/>
          <a:stretch>
            <a:fillRect/>
          </a:stretch>
        </p:blipFill>
        <p:spPr bwMode="auto">
          <a:xfrm>
            <a:off x="1428728" y="1703388"/>
            <a:ext cx="2287898" cy="3103562"/>
          </a:xfrm>
          <a:prstGeom prst="rect">
            <a:avLst/>
          </a:prstGeom>
          <a:noFill/>
          <a:ln w="9525">
            <a:noFill/>
            <a:miter lim="800000"/>
            <a:headEnd/>
            <a:tailEnd/>
          </a:ln>
          <a:effectLst/>
        </p:spPr>
      </p:pic>
      <p:pic>
        <p:nvPicPr>
          <p:cNvPr id="22531" name="Picture 3"/>
          <p:cNvPicPr>
            <a:picLocks noGrp="1" noChangeAspect="1" noChangeArrowheads="1"/>
          </p:cNvPicPr>
          <p:nvPr>
            <p:ph sz="quarter" idx="14"/>
          </p:nvPr>
        </p:nvPicPr>
        <p:blipFill>
          <a:blip r:embed="rId3"/>
          <a:srcRect/>
          <a:stretch>
            <a:fillRect/>
          </a:stretch>
        </p:blipFill>
        <p:spPr bwMode="auto">
          <a:xfrm>
            <a:off x="5591518" y="1693863"/>
            <a:ext cx="2266630" cy="311308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Εισαγωγή </a:t>
            </a:r>
            <a:r>
              <a:rPr smtClean="0">
                <a:latin typeface="Calibri" pitchFamily="34" charset="0"/>
              </a:rPr>
              <a:t>[</a:t>
            </a:r>
            <a:r>
              <a:rPr lang="en-US" smtClean="0">
                <a:latin typeface="Calibri" pitchFamily="34" charset="0"/>
              </a:rPr>
              <a:t>2</a:t>
            </a:r>
            <a:r>
              <a:rPr smtClean="0">
                <a:latin typeface="Calibri" pitchFamily="34" charset="0"/>
              </a:rPr>
              <a:t>]</a:t>
            </a:r>
            <a:endParaRPr lang="el-GR" dirty="0"/>
          </a:p>
        </p:txBody>
      </p:sp>
      <p:sp>
        <p:nvSpPr>
          <p:cNvPr id="3" name="2 - Θέση περιεχομένου"/>
          <p:cNvSpPr>
            <a:spLocks noGrp="1"/>
          </p:cNvSpPr>
          <p:nvPr>
            <p:ph sz="quarter" idx="13"/>
          </p:nvPr>
        </p:nvSpPr>
        <p:spPr>
          <a:xfrm>
            <a:off x="609600" y="1352550"/>
            <a:ext cx="4819656" cy="3576654"/>
          </a:xfrm>
        </p:spPr>
        <p:txBody>
          <a:bodyPr>
            <a:normAutofit fontScale="92500" lnSpcReduction="10000"/>
          </a:bodyPr>
          <a:lstStyle/>
          <a:p>
            <a:r>
              <a:rPr sz="2800" smtClean="0"/>
              <a:t>Επίπεδα τεχνικής:</a:t>
            </a:r>
          </a:p>
          <a:p>
            <a:pPr marL="822960" lvl="1" indent="-457200">
              <a:buFont typeface="+mj-lt"/>
              <a:buAutoNum type="arabicPeriod"/>
            </a:pPr>
            <a:r>
              <a:rPr sz="2500" smtClean="0"/>
              <a:t>Σκελετοποίηση</a:t>
            </a:r>
          </a:p>
          <a:p>
            <a:pPr marL="822960" lvl="1" indent="-457200">
              <a:buFont typeface="+mj-lt"/>
              <a:buAutoNum type="arabicPeriod"/>
            </a:pPr>
            <a:r>
              <a:rPr sz="2500" smtClean="0">
                <a:latin typeface="Calibri" pitchFamily="34" charset="0"/>
              </a:rPr>
              <a:t>Keyframing </a:t>
            </a:r>
            <a:r>
              <a:rPr lang="en-US" sz="2500" dirty="0" smtClean="0">
                <a:latin typeface="Calibri" pitchFamily="34" charset="0"/>
              </a:rPr>
              <a:t>animation</a:t>
            </a:r>
            <a:endParaRPr sz="2500" smtClean="0">
              <a:latin typeface="Calibri" pitchFamily="34" charset="0"/>
            </a:endParaRPr>
          </a:p>
          <a:p>
            <a:pPr marL="1143000" lvl="2" indent="-457200"/>
            <a:r>
              <a:rPr sz="2400" smtClean="0"/>
              <a:t>Εμπρόσθια κινηματική</a:t>
            </a:r>
            <a:r>
              <a:rPr lang="en-US" sz="2400" dirty="0" smtClean="0"/>
              <a:t> </a:t>
            </a:r>
            <a:r>
              <a:rPr lang="en-US" sz="2400" dirty="0" smtClean="0">
                <a:latin typeface="Calibri" pitchFamily="34" charset="0"/>
              </a:rPr>
              <a:t>(FK)</a:t>
            </a:r>
            <a:endParaRPr sz="2200" i="1" smtClean="0">
              <a:latin typeface="Calibri" pitchFamily="34" charset="0"/>
            </a:endParaRPr>
          </a:p>
          <a:p>
            <a:pPr marL="1143000" lvl="2" indent="-457200"/>
            <a:r>
              <a:rPr sz="2200" smtClean="0"/>
              <a:t>Ανάστροφη</a:t>
            </a:r>
            <a:r>
              <a:rPr lang="en-US" sz="2200" dirty="0" smtClean="0"/>
              <a:t> </a:t>
            </a:r>
            <a:r>
              <a:rPr sz="2400" smtClean="0"/>
              <a:t>κινηματική</a:t>
            </a:r>
            <a:r>
              <a:rPr lang="en-US" sz="2400" dirty="0" smtClean="0"/>
              <a:t>  </a:t>
            </a:r>
            <a:r>
              <a:rPr lang="en-US" sz="2400" dirty="0" smtClean="0">
                <a:latin typeface="Calibri" pitchFamily="34" charset="0"/>
              </a:rPr>
              <a:t>(IK)</a:t>
            </a:r>
          </a:p>
          <a:p>
            <a:pPr marL="880110" lvl="1" indent="-514350">
              <a:buFont typeface="+mj-lt"/>
              <a:buAutoNum type="arabicPeriod"/>
            </a:pPr>
            <a:r>
              <a:rPr sz="2500" smtClean="0"/>
              <a:t>Παραμόρφωση επιφάνειας</a:t>
            </a:r>
            <a:r>
              <a:rPr lang="en-US" sz="2500" dirty="0" smtClean="0"/>
              <a:t> </a:t>
            </a:r>
            <a:r>
              <a:rPr lang="en-US" sz="2500" dirty="0" smtClean="0">
                <a:latin typeface="Calibri" pitchFamily="34" charset="0"/>
              </a:rPr>
              <a:t>(Skinning)</a:t>
            </a:r>
            <a:endParaRPr sz="2500" smtClean="0">
              <a:latin typeface="Calibri" pitchFamily="34" charset="0"/>
            </a:endParaRPr>
          </a:p>
          <a:p>
            <a:pPr marL="1143000" lvl="2" indent="-457200"/>
            <a:r>
              <a:rPr lang="en-US" sz="2200" dirty="0" smtClean="0">
                <a:latin typeface="Calibri" pitchFamily="34" charset="0"/>
              </a:rPr>
              <a:t>Rigid - </a:t>
            </a:r>
            <a:r>
              <a:rPr sz="2200" smtClean="0">
                <a:latin typeface="Calibri" pitchFamily="34" charset="0"/>
              </a:rPr>
              <a:t>Άκαμπτη</a:t>
            </a:r>
          </a:p>
          <a:p>
            <a:pPr marL="1143000" lvl="2" indent="-457200"/>
            <a:r>
              <a:rPr lang="en-US" sz="2200" dirty="0" smtClean="0">
                <a:latin typeface="Calibri" pitchFamily="34" charset="0"/>
              </a:rPr>
              <a:t>Smooth - </a:t>
            </a:r>
            <a:r>
              <a:rPr sz="2200" smtClean="0">
                <a:latin typeface="Calibri" pitchFamily="34" charset="0"/>
              </a:rPr>
              <a:t>Ομαλή</a:t>
            </a:r>
            <a:endParaRPr lang="el-GR" sz="2200" dirty="0">
              <a:latin typeface="Calibri" pitchFamily="34" charset="0"/>
            </a:endParaRPr>
          </a:p>
        </p:txBody>
      </p:sp>
      <p:pic>
        <p:nvPicPr>
          <p:cNvPr id="94209" name="Picture 1"/>
          <p:cNvPicPr>
            <a:picLocks noChangeAspect="1" noChangeArrowheads="1"/>
          </p:cNvPicPr>
          <p:nvPr/>
        </p:nvPicPr>
        <p:blipFill>
          <a:blip r:embed="rId3"/>
          <a:srcRect/>
          <a:stretch>
            <a:fillRect/>
          </a:stretch>
        </p:blipFill>
        <p:spPr bwMode="auto">
          <a:xfrm>
            <a:off x="6000760" y="1321235"/>
            <a:ext cx="2857520" cy="2267615"/>
          </a:xfrm>
          <a:prstGeom prst="rect">
            <a:avLst/>
          </a:prstGeom>
          <a:noFill/>
          <a:ln w="9525">
            <a:noFill/>
            <a:miter lim="800000"/>
            <a:headEnd/>
            <a:tailEnd/>
          </a:ln>
          <a:effectLst/>
        </p:spPr>
      </p:pic>
      <p:pic>
        <p:nvPicPr>
          <p:cNvPr id="94210" name="Picture 2"/>
          <p:cNvPicPr>
            <a:picLocks noChangeAspect="1" noChangeArrowheads="1"/>
          </p:cNvPicPr>
          <p:nvPr/>
        </p:nvPicPr>
        <p:blipFill>
          <a:blip r:embed="rId4"/>
          <a:srcRect/>
          <a:stretch>
            <a:fillRect/>
          </a:stretch>
        </p:blipFill>
        <p:spPr bwMode="auto">
          <a:xfrm>
            <a:off x="5500694" y="3716799"/>
            <a:ext cx="1796056" cy="1355281"/>
          </a:xfrm>
          <a:prstGeom prst="rect">
            <a:avLst/>
          </a:prstGeom>
          <a:noFill/>
          <a:ln w="9525">
            <a:noFill/>
            <a:miter lim="800000"/>
            <a:headEnd/>
            <a:tailEnd/>
          </a:ln>
          <a:effectLst/>
        </p:spPr>
      </p:pic>
      <p:pic>
        <p:nvPicPr>
          <p:cNvPr id="94211" name="Picture 3"/>
          <p:cNvPicPr>
            <a:picLocks noChangeAspect="1" noChangeArrowheads="1"/>
          </p:cNvPicPr>
          <p:nvPr/>
        </p:nvPicPr>
        <p:blipFill>
          <a:blip r:embed="rId5"/>
          <a:srcRect/>
          <a:stretch>
            <a:fillRect/>
          </a:stretch>
        </p:blipFill>
        <p:spPr bwMode="auto">
          <a:xfrm>
            <a:off x="7358082" y="3756090"/>
            <a:ext cx="1751987" cy="131599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Homer Model [2]</a:t>
            </a:r>
            <a:endParaRPr lang="el-GR" dirty="0"/>
          </a:p>
        </p:txBody>
      </p:sp>
      <p:sp>
        <p:nvSpPr>
          <p:cNvPr id="8" name="7 - Θέση κειμένου"/>
          <p:cNvSpPr>
            <a:spLocks noGrp="1"/>
          </p:cNvSpPr>
          <p:nvPr>
            <p:ph type="body" sz="quarter" idx="18"/>
          </p:nvPr>
        </p:nvSpPr>
        <p:spPr>
          <a:xfrm>
            <a:off x="609600" y="1362287"/>
            <a:ext cx="3886200" cy="280769"/>
          </a:xfrm>
        </p:spPr>
        <p:txBody>
          <a:bodyPr>
            <a:normAutofit fontScale="70000" lnSpcReduction="20000"/>
          </a:bodyPr>
          <a:lstStyle/>
          <a:p>
            <a:pPr algn="ctr"/>
            <a:r>
              <a:rPr lang="en-US" dirty="0" smtClean="0"/>
              <a:t>Principal Axis Method – using only PA</a:t>
            </a:r>
            <a:endParaRPr lang="el-GR" dirty="0"/>
          </a:p>
        </p:txBody>
      </p:sp>
      <p:sp>
        <p:nvSpPr>
          <p:cNvPr id="9" name="8 - Θέση κειμένου"/>
          <p:cNvSpPr>
            <a:spLocks noGrp="1"/>
          </p:cNvSpPr>
          <p:nvPr>
            <p:ph type="body" sz="quarter" idx="19"/>
          </p:nvPr>
        </p:nvSpPr>
        <p:spPr>
          <a:xfrm>
            <a:off x="4800600" y="1362287"/>
            <a:ext cx="3886200" cy="280769"/>
          </a:xfrm>
        </p:spPr>
        <p:txBody>
          <a:bodyPr>
            <a:normAutofit fontScale="70000" lnSpcReduction="20000"/>
          </a:bodyPr>
          <a:lstStyle/>
          <a:p>
            <a:pPr algn="ctr"/>
            <a:r>
              <a:rPr lang="en-US" dirty="0" smtClean="0"/>
              <a:t>Principal Axis Method – Local refinement</a:t>
            </a:r>
            <a:endParaRPr dirty="0"/>
          </a:p>
        </p:txBody>
      </p:sp>
      <p:pic>
        <p:nvPicPr>
          <p:cNvPr id="23554" name="Picture 2"/>
          <p:cNvPicPr>
            <a:picLocks noGrp="1" noChangeAspect="1" noChangeArrowheads="1"/>
          </p:cNvPicPr>
          <p:nvPr>
            <p:ph sz="quarter" idx="13"/>
          </p:nvPr>
        </p:nvPicPr>
        <p:blipFill>
          <a:blip r:embed="rId2"/>
          <a:srcRect/>
          <a:stretch>
            <a:fillRect/>
          </a:stretch>
        </p:blipFill>
        <p:spPr bwMode="auto">
          <a:xfrm>
            <a:off x="1357290" y="1724025"/>
            <a:ext cx="2291767" cy="3062288"/>
          </a:xfrm>
          <a:prstGeom prst="rect">
            <a:avLst/>
          </a:prstGeom>
          <a:noFill/>
          <a:ln w="9525">
            <a:noFill/>
            <a:miter lim="800000"/>
            <a:headEnd/>
            <a:tailEnd/>
          </a:ln>
          <a:effectLst/>
        </p:spPr>
      </p:pic>
      <p:pic>
        <p:nvPicPr>
          <p:cNvPr id="260097" name="Picture 1"/>
          <p:cNvPicPr>
            <a:picLocks noGrp="1" noChangeAspect="1" noChangeArrowheads="1"/>
          </p:cNvPicPr>
          <p:nvPr>
            <p:ph sz="quarter" idx="14"/>
          </p:nvPr>
        </p:nvPicPr>
        <p:blipFill>
          <a:blip r:embed="rId3"/>
          <a:srcRect/>
          <a:stretch>
            <a:fillRect/>
          </a:stretch>
        </p:blipFill>
        <p:spPr bwMode="auto">
          <a:xfrm>
            <a:off x="5667213" y="1714500"/>
            <a:ext cx="2121223" cy="307181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Homer Model [3]</a:t>
            </a:r>
            <a:endParaRPr lang="el-GR" dirty="0"/>
          </a:p>
        </p:txBody>
      </p:sp>
      <p:sp>
        <p:nvSpPr>
          <p:cNvPr id="8" name="7 - Θέση κειμένου"/>
          <p:cNvSpPr>
            <a:spLocks noGrp="1"/>
          </p:cNvSpPr>
          <p:nvPr>
            <p:ph type="body" sz="quarter" idx="18"/>
          </p:nvPr>
        </p:nvSpPr>
        <p:spPr>
          <a:xfrm>
            <a:off x="609600" y="1362287"/>
            <a:ext cx="3886200" cy="280769"/>
          </a:xfrm>
          <a:solidFill>
            <a:srgbClr val="FFC000"/>
          </a:solidFill>
        </p:spPr>
        <p:txBody>
          <a:bodyPr>
            <a:normAutofit fontScale="70000" lnSpcReduction="20000"/>
          </a:bodyPr>
          <a:lstStyle/>
          <a:p>
            <a:pPr algn="ctr"/>
            <a:r>
              <a:rPr lang="en-US" dirty="0" smtClean="0"/>
              <a:t>Principal Axis Method – using all PA</a:t>
            </a:r>
            <a:endParaRPr lang="el-GR" dirty="0"/>
          </a:p>
        </p:txBody>
      </p:sp>
      <p:sp>
        <p:nvSpPr>
          <p:cNvPr id="9" name="8 - Θέση κειμένου"/>
          <p:cNvSpPr>
            <a:spLocks noGrp="1"/>
          </p:cNvSpPr>
          <p:nvPr>
            <p:ph type="body" sz="quarter" idx="19"/>
          </p:nvPr>
        </p:nvSpPr>
        <p:spPr>
          <a:xfrm>
            <a:off x="4800600" y="1362287"/>
            <a:ext cx="3886200" cy="280769"/>
          </a:xfrm>
          <a:solidFill>
            <a:srgbClr val="00B050"/>
          </a:solidFill>
        </p:spPr>
        <p:txBody>
          <a:bodyPr>
            <a:normAutofit fontScale="70000" lnSpcReduction="20000"/>
          </a:bodyPr>
          <a:lstStyle/>
          <a:p>
            <a:pPr algn="ctr"/>
            <a:r>
              <a:rPr lang="en-US" dirty="0" smtClean="0"/>
              <a:t>Principal Axis Method – Parent refinement</a:t>
            </a:r>
            <a:endParaRPr dirty="0"/>
          </a:p>
        </p:txBody>
      </p:sp>
      <p:pic>
        <p:nvPicPr>
          <p:cNvPr id="259073" name="Picture 1"/>
          <p:cNvPicPr>
            <a:picLocks noGrp="1" noChangeAspect="1" noChangeArrowheads="1"/>
          </p:cNvPicPr>
          <p:nvPr>
            <p:ph sz="quarter" idx="13"/>
          </p:nvPr>
        </p:nvPicPr>
        <p:blipFill>
          <a:blip r:embed="rId3"/>
          <a:srcRect/>
          <a:stretch>
            <a:fillRect/>
          </a:stretch>
        </p:blipFill>
        <p:spPr bwMode="auto">
          <a:xfrm>
            <a:off x="1457816" y="1714500"/>
            <a:ext cx="2148493" cy="3071813"/>
          </a:xfrm>
          <a:prstGeom prst="rect">
            <a:avLst/>
          </a:prstGeom>
          <a:noFill/>
          <a:ln w="9525">
            <a:noFill/>
            <a:miter lim="800000"/>
            <a:headEnd/>
            <a:tailEnd/>
          </a:ln>
          <a:effectLst/>
        </p:spPr>
      </p:pic>
      <p:pic>
        <p:nvPicPr>
          <p:cNvPr id="259074" name="Picture 2"/>
          <p:cNvPicPr>
            <a:picLocks noGrp="1" noChangeAspect="1" noChangeArrowheads="1"/>
          </p:cNvPicPr>
          <p:nvPr>
            <p:ph sz="quarter" idx="14"/>
          </p:nvPr>
        </p:nvPicPr>
        <p:blipFill>
          <a:blip r:embed="rId4"/>
          <a:srcRect/>
          <a:stretch>
            <a:fillRect/>
          </a:stretch>
        </p:blipFill>
        <p:spPr bwMode="auto">
          <a:xfrm>
            <a:off x="5664614" y="1714500"/>
            <a:ext cx="2128010" cy="307181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latin typeface="Calibri" pitchFamily="34" charset="0"/>
              </a:rPr>
              <a:t>Dilo</a:t>
            </a:r>
            <a:r>
              <a:rPr lang="en-US" dirty="0" smtClean="0">
                <a:latin typeface="Calibri" pitchFamily="34" charset="0"/>
              </a:rPr>
              <a:t> Model [1]</a:t>
            </a:r>
            <a:endParaRPr lang="el-GR" dirty="0">
              <a:latin typeface="Calibri" pitchFamily="34" charset="0"/>
            </a:endParaRPr>
          </a:p>
        </p:txBody>
      </p:sp>
      <p:sp>
        <p:nvSpPr>
          <p:cNvPr id="8" name="7 - Θέση κειμένου"/>
          <p:cNvSpPr>
            <a:spLocks noGrp="1"/>
          </p:cNvSpPr>
          <p:nvPr>
            <p:ph type="body" sz="quarter" idx="18"/>
          </p:nvPr>
        </p:nvSpPr>
        <p:spPr>
          <a:xfrm>
            <a:off x="609600" y="1362287"/>
            <a:ext cx="3886200" cy="280769"/>
          </a:xfrm>
          <a:solidFill>
            <a:schemeClr val="bg2">
              <a:lumMod val="75000"/>
            </a:schemeClr>
          </a:solidFill>
        </p:spPr>
        <p:txBody>
          <a:bodyPr>
            <a:normAutofit fontScale="70000" lnSpcReduction="20000"/>
          </a:bodyPr>
          <a:lstStyle/>
          <a:p>
            <a:pPr algn="ctr"/>
            <a:r>
              <a:rPr lang="en-US" dirty="0" smtClean="0"/>
              <a:t>Opening Method</a:t>
            </a:r>
            <a:endParaRPr lang="el-GR" dirty="0"/>
          </a:p>
        </p:txBody>
      </p:sp>
      <p:sp>
        <p:nvSpPr>
          <p:cNvPr id="9" name="8 - Θέση κειμένου"/>
          <p:cNvSpPr>
            <a:spLocks noGrp="1"/>
          </p:cNvSpPr>
          <p:nvPr>
            <p:ph type="body" sz="quarter" idx="19"/>
          </p:nvPr>
        </p:nvSpPr>
        <p:spPr>
          <a:xfrm>
            <a:off x="4800600" y="1362287"/>
            <a:ext cx="3886200" cy="280769"/>
          </a:xfrm>
          <a:solidFill>
            <a:schemeClr val="accent2">
              <a:lumMod val="60000"/>
              <a:lumOff val="40000"/>
            </a:schemeClr>
          </a:solidFill>
        </p:spPr>
        <p:txBody>
          <a:bodyPr>
            <a:normAutofit fontScale="70000" lnSpcReduction="20000"/>
          </a:bodyPr>
          <a:lstStyle/>
          <a:p>
            <a:pPr algn="ctr"/>
            <a:r>
              <a:rPr lang="en-US" dirty="0" smtClean="0"/>
              <a:t>Centroid Method</a:t>
            </a:r>
            <a:endParaRPr lang="el-GR" dirty="0"/>
          </a:p>
        </p:txBody>
      </p:sp>
      <p:pic>
        <p:nvPicPr>
          <p:cNvPr id="25602" name="Picture 2"/>
          <p:cNvPicPr>
            <a:picLocks noGrp="1" noChangeAspect="1" noChangeArrowheads="1"/>
          </p:cNvPicPr>
          <p:nvPr>
            <p:ph sz="quarter" idx="13"/>
          </p:nvPr>
        </p:nvPicPr>
        <p:blipFill>
          <a:blip r:embed="rId2"/>
          <a:srcRect/>
          <a:stretch>
            <a:fillRect/>
          </a:stretch>
        </p:blipFill>
        <p:spPr bwMode="auto">
          <a:xfrm>
            <a:off x="609600" y="1785932"/>
            <a:ext cx="3886200" cy="2046313"/>
          </a:xfrm>
          <a:prstGeom prst="rect">
            <a:avLst/>
          </a:prstGeom>
          <a:noFill/>
          <a:ln w="9525">
            <a:noFill/>
            <a:miter lim="800000"/>
            <a:headEnd/>
            <a:tailEnd/>
          </a:ln>
          <a:effectLst/>
        </p:spPr>
      </p:pic>
      <p:pic>
        <p:nvPicPr>
          <p:cNvPr id="25603" name="Picture 3"/>
          <p:cNvPicPr>
            <a:picLocks noGrp="1" noChangeAspect="1" noChangeArrowheads="1"/>
          </p:cNvPicPr>
          <p:nvPr>
            <p:ph sz="quarter" idx="14"/>
          </p:nvPr>
        </p:nvPicPr>
        <p:blipFill>
          <a:blip r:embed="rId3"/>
          <a:srcRect/>
          <a:stretch>
            <a:fillRect/>
          </a:stretch>
        </p:blipFill>
        <p:spPr bwMode="auto">
          <a:xfrm>
            <a:off x="4800600" y="1777051"/>
            <a:ext cx="3886200" cy="2080583"/>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latin typeface="Calibri" pitchFamily="34" charset="0"/>
              </a:rPr>
              <a:t>Dilo</a:t>
            </a:r>
            <a:r>
              <a:rPr lang="en-US" dirty="0" smtClean="0">
                <a:latin typeface="Calibri" pitchFamily="34" charset="0"/>
              </a:rPr>
              <a:t> Model [2]</a:t>
            </a:r>
            <a:endParaRPr lang="el-GR" dirty="0"/>
          </a:p>
        </p:txBody>
      </p:sp>
      <p:sp>
        <p:nvSpPr>
          <p:cNvPr id="8" name="7 - Θέση κειμένου"/>
          <p:cNvSpPr>
            <a:spLocks noGrp="1"/>
          </p:cNvSpPr>
          <p:nvPr>
            <p:ph type="body" sz="quarter" idx="18"/>
          </p:nvPr>
        </p:nvSpPr>
        <p:spPr>
          <a:xfrm>
            <a:off x="609600" y="1362287"/>
            <a:ext cx="3886200" cy="280769"/>
          </a:xfrm>
        </p:spPr>
        <p:txBody>
          <a:bodyPr>
            <a:normAutofit fontScale="70000" lnSpcReduction="20000"/>
          </a:bodyPr>
          <a:lstStyle/>
          <a:p>
            <a:pPr algn="ctr"/>
            <a:r>
              <a:rPr lang="en-US" dirty="0" smtClean="0"/>
              <a:t>Principal Axis Method – using only PA</a:t>
            </a:r>
            <a:endParaRPr lang="el-GR" dirty="0"/>
          </a:p>
        </p:txBody>
      </p:sp>
      <p:sp>
        <p:nvSpPr>
          <p:cNvPr id="9" name="8 - Θέση κειμένου"/>
          <p:cNvSpPr>
            <a:spLocks noGrp="1"/>
          </p:cNvSpPr>
          <p:nvPr>
            <p:ph type="body" sz="quarter" idx="19"/>
          </p:nvPr>
        </p:nvSpPr>
        <p:spPr>
          <a:xfrm>
            <a:off x="4800600" y="1362287"/>
            <a:ext cx="3886200" cy="280769"/>
          </a:xfrm>
        </p:spPr>
        <p:txBody>
          <a:bodyPr>
            <a:normAutofit fontScale="70000" lnSpcReduction="20000"/>
          </a:bodyPr>
          <a:lstStyle/>
          <a:p>
            <a:pPr algn="ctr"/>
            <a:r>
              <a:rPr lang="en-US" dirty="0" smtClean="0"/>
              <a:t>Principal Axis Method – Local refinement</a:t>
            </a:r>
            <a:endParaRPr dirty="0"/>
          </a:p>
        </p:txBody>
      </p:sp>
      <p:pic>
        <p:nvPicPr>
          <p:cNvPr id="26626" name="Picture 2"/>
          <p:cNvPicPr>
            <a:picLocks noGrp="1" noChangeAspect="1" noChangeArrowheads="1"/>
          </p:cNvPicPr>
          <p:nvPr>
            <p:ph sz="quarter" idx="13"/>
          </p:nvPr>
        </p:nvPicPr>
        <p:blipFill>
          <a:blip r:embed="rId2"/>
          <a:srcRect/>
          <a:stretch>
            <a:fillRect/>
          </a:stretch>
        </p:blipFill>
        <p:spPr bwMode="auto">
          <a:xfrm>
            <a:off x="642937" y="1785932"/>
            <a:ext cx="3857625" cy="2063381"/>
          </a:xfrm>
          <a:prstGeom prst="rect">
            <a:avLst/>
          </a:prstGeom>
          <a:noFill/>
          <a:ln w="9525">
            <a:noFill/>
            <a:miter lim="800000"/>
            <a:headEnd/>
            <a:tailEnd/>
          </a:ln>
          <a:effectLst/>
        </p:spPr>
      </p:pic>
      <p:pic>
        <p:nvPicPr>
          <p:cNvPr id="256001" name="Picture 1"/>
          <p:cNvPicPr>
            <a:picLocks noGrp="1" noChangeAspect="1" noChangeArrowheads="1"/>
          </p:cNvPicPr>
          <p:nvPr>
            <p:ph sz="quarter" idx="14"/>
          </p:nvPr>
        </p:nvPicPr>
        <p:blipFill>
          <a:blip r:embed="rId3"/>
          <a:srcRect/>
          <a:stretch>
            <a:fillRect/>
          </a:stretch>
        </p:blipFill>
        <p:spPr bwMode="auto">
          <a:xfrm>
            <a:off x="4931302" y="1785932"/>
            <a:ext cx="3712664" cy="200712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latin typeface="Calibri" pitchFamily="34" charset="0"/>
              </a:rPr>
              <a:t>Dilo</a:t>
            </a:r>
            <a:r>
              <a:rPr lang="en-US" dirty="0" smtClean="0">
                <a:latin typeface="Calibri" pitchFamily="34" charset="0"/>
              </a:rPr>
              <a:t> Model [3]</a:t>
            </a:r>
            <a:endParaRPr lang="el-GR" dirty="0"/>
          </a:p>
        </p:txBody>
      </p:sp>
      <p:sp>
        <p:nvSpPr>
          <p:cNvPr id="8" name="7 - Θέση κειμένου"/>
          <p:cNvSpPr>
            <a:spLocks noGrp="1"/>
          </p:cNvSpPr>
          <p:nvPr>
            <p:ph type="body" sz="quarter" idx="18"/>
          </p:nvPr>
        </p:nvSpPr>
        <p:spPr>
          <a:xfrm>
            <a:off x="609600" y="1362287"/>
            <a:ext cx="3886200" cy="280769"/>
          </a:xfrm>
          <a:solidFill>
            <a:srgbClr val="FFC000"/>
          </a:solidFill>
        </p:spPr>
        <p:txBody>
          <a:bodyPr>
            <a:normAutofit fontScale="70000" lnSpcReduction="20000"/>
          </a:bodyPr>
          <a:lstStyle/>
          <a:p>
            <a:pPr algn="ctr"/>
            <a:r>
              <a:rPr lang="en-US" dirty="0" smtClean="0"/>
              <a:t>Principal Axis Method – using all PA</a:t>
            </a:r>
            <a:endParaRPr lang="el-GR" dirty="0"/>
          </a:p>
        </p:txBody>
      </p:sp>
      <p:sp>
        <p:nvSpPr>
          <p:cNvPr id="9" name="8 - Θέση κειμένου"/>
          <p:cNvSpPr>
            <a:spLocks noGrp="1"/>
          </p:cNvSpPr>
          <p:nvPr>
            <p:ph type="body" sz="quarter" idx="19"/>
          </p:nvPr>
        </p:nvSpPr>
        <p:spPr>
          <a:xfrm>
            <a:off x="4800600" y="1362287"/>
            <a:ext cx="3886200" cy="280769"/>
          </a:xfrm>
          <a:solidFill>
            <a:srgbClr val="00B050"/>
          </a:solidFill>
        </p:spPr>
        <p:txBody>
          <a:bodyPr>
            <a:normAutofit fontScale="70000" lnSpcReduction="20000"/>
          </a:bodyPr>
          <a:lstStyle/>
          <a:p>
            <a:pPr algn="ctr"/>
            <a:r>
              <a:rPr lang="en-US" dirty="0" smtClean="0"/>
              <a:t>Principal Axis Method – Parent refinement</a:t>
            </a:r>
            <a:endParaRPr dirty="0"/>
          </a:p>
        </p:txBody>
      </p:sp>
      <p:pic>
        <p:nvPicPr>
          <p:cNvPr id="254977" name="Picture 1"/>
          <p:cNvPicPr>
            <a:picLocks noGrp="1" noChangeAspect="1" noChangeArrowheads="1"/>
          </p:cNvPicPr>
          <p:nvPr>
            <p:ph sz="quarter" idx="13"/>
          </p:nvPr>
        </p:nvPicPr>
        <p:blipFill>
          <a:blip r:embed="rId3"/>
          <a:srcRect/>
          <a:stretch>
            <a:fillRect/>
          </a:stretch>
        </p:blipFill>
        <p:spPr bwMode="auto">
          <a:xfrm>
            <a:off x="642910" y="1747958"/>
            <a:ext cx="3738529" cy="2038238"/>
          </a:xfrm>
          <a:prstGeom prst="rect">
            <a:avLst/>
          </a:prstGeom>
          <a:noFill/>
          <a:ln w="9525">
            <a:noFill/>
            <a:miter lim="800000"/>
            <a:headEnd/>
            <a:tailEnd/>
          </a:ln>
          <a:effectLst/>
        </p:spPr>
      </p:pic>
      <p:pic>
        <p:nvPicPr>
          <p:cNvPr id="254978" name="Picture 2"/>
          <p:cNvPicPr>
            <a:picLocks noGrp="1" noChangeAspect="1" noChangeArrowheads="1"/>
          </p:cNvPicPr>
          <p:nvPr>
            <p:ph sz="quarter" idx="14"/>
          </p:nvPr>
        </p:nvPicPr>
        <p:blipFill>
          <a:blip r:embed="rId4"/>
          <a:srcRect/>
          <a:stretch>
            <a:fillRect/>
          </a:stretch>
        </p:blipFill>
        <p:spPr bwMode="auto">
          <a:xfrm>
            <a:off x="4857752" y="1785932"/>
            <a:ext cx="3786214" cy="203709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Camel Model [1]</a:t>
            </a:r>
            <a:endParaRPr lang="el-GR" dirty="0">
              <a:latin typeface="Calibri" pitchFamily="34" charset="0"/>
            </a:endParaRPr>
          </a:p>
        </p:txBody>
      </p:sp>
      <p:sp>
        <p:nvSpPr>
          <p:cNvPr id="8" name="7 - Θέση κειμένου"/>
          <p:cNvSpPr>
            <a:spLocks noGrp="1"/>
          </p:cNvSpPr>
          <p:nvPr>
            <p:ph type="body" sz="quarter" idx="18"/>
          </p:nvPr>
        </p:nvSpPr>
        <p:spPr>
          <a:xfrm>
            <a:off x="609600" y="1362287"/>
            <a:ext cx="3886200" cy="280769"/>
          </a:xfrm>
          <a:solidFill>
            <a:schemeClr val="bg2">
              <a:lumMod val="75000"/>
            </a:schemeClr>
          </a:solidFill>
        </p:spPr>
        <p:txBody>
          <a:bodyPr>
            <a:normAutofit fontScale="70000" lnSpcReduction="20000"/>
          </a:bodyPr>
          <a:lstStyle/>
          <a:p>
            <a:pPr algn="ctr"/>
            <a:r>
              <a:rPr lang="en-US" dirty="0" smtClean="0"/>
              <a:t>Opening Method</a:t>
            </a:r>
            <a:endParaRPr lang="el-GR" dirty="0"/>
          </a:p>
        </p:txBody>
      </p:sp>
      <p:sp>
        <p:nvSpPr>
          <p:cNvPr id="9" name="8 - Θέση κειμένου"/>
          <p:cNvSpPr>
            <a:spLocks noGrp="1"/>
          </p:cNvSpPr>
          <p:nvPr>
            <p:ph type="body" sz="quarter" idx="19"/>
          </p:nvPr>
        </p:nvSpPr>
        <p:spPr>
          <a:xfrm>
            <a:off x="4800600" y="1362287"/>
            <a:ext cx="3886200" cy="280769"/>
          </a:xfrm>
          <a:solidFill>
            <a:schemeClr val="accent2">
              <a:lumMod val="60000"/>
              <a:lumOff val="40000"/>
            </a:schemeClr>
          </a:solidFill>
        </p:spPr>
        <p:txBody>
          <a:bodyPr>
            <a:normAutofit fontScale="70000" lnSpcReduction="20000"/>
          </a:bodyPr>
          <a:lstStyle/>
          <a:p>
            <a:pPr algn="ctr"/>
            <a:r>
              <a:rPr lang="en-US" dirty="0" smtClean="0"/>
              <a:t>Centroid Method</a:t>
            </a:r>
            <a:endParaRPr lang="el-GR" dirty="0"/>
          </a:p>
        </p:txBody>
      </p:sp>
      <p:pic>
        <p:nvPicPr>
          <p:cNvPr id="28674" name="Picture 2"/>
          <p:cNvPicPr>
            <a:picLocks noGrp="1" noChangeAspect="1" noChangeArrowheads="1"/>
          </p:cNvPicPr>
          <p:nvPr>
            <p:ph sz="quarter" idx="13"/>
          </p:nvPr>
        </p:nvPicPr>
        <p:blipFill>
          <a:blip r:embed="rId2"/>
          <a:srcRect/>
          <a:stretch>
            <a:fillRect/>
          </a:stretch>
        </p:blipFill>
        <p:spPr bwMode="auto">
          <a:xfrm>
            <a:off x="1000100" y="1714493"/>
            <a:ext cx="3071834" cy="3050937"/>
          </a:xfrm>
          <a:prstGeom prst="rect">
            <a:avLst/>
          </a:prstGeom>
          <a:noFill/>
          <a:ln w="9525">
            <a:noFill/>
            <a:miter lim="800000"/>
            <a:headEnd/>
            <a:tailEnd/>
          </a:ln>
          <a:effectLst/>
        </p:spPr>
      </p:pic>
      <p:pic>
        <p:nvPicPr>
          <p:cNvPr id="28675" name="Picture 3"/>
          <p:cNvPicPr>
            <a:picLocks noGrp="1" noChangeAspect="1" noChangeArrowheads="1"/>
          </p:cNvPicPr>
          <p:nvPr>
            <p:ph sz="quarter" idx="14"/>
          </p:nvPr>
        </p:nvPicPr>
        <p:blipFill>
          <a:blip r:embed="rId3"/>
          <a:srcRect/>
          <a:stretch>
            <a:fillRect/>
          </a:stretch>
        </p:blipFill>
        <p:spPr bwMode="auto">
          <a:xfrm>
            <a:off x="5264802" y="1714494"/>
            <a:ext cx="3093412" cy="300039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Camel Model [2]</a:t>
            </a:r>
            <a:endParaRPr lang="el-GR" dirty="0"/>
          </a:p>
        </p:txBody>
      </p:sp>
      <p:sp>
        <p:nvSpPr>
          <p:cNvPr id="8" name="7 - Θέση κειμένου"/>
          <p:cNvSpPr>
            <a:spLocks noGrp="1"/>
          </p:cNvSpPr>
          <p:nvPr>
            <p:ph type="body" sz="quarter" idx="18"/>
          </p:nvPr>
        </p:nvSpPr>
        <p:spPr>
          <a:xfrm>
            <a:off x="609600" y="1362287"/>
            <a:ext cx="3886200" cy="280769"/>
          </a:xfrm>
        </p:spPr>
        <p:txBody>
          <a:bodyPr>
            <a:normAutofit fontScale="70000" lnSpcReduction="20000"/>
          </a:bodyPr>
          <a:lstStyle/>
          <a:p>
            <a:pPr algn="ctr"/>
            <a:r>
              <a:rPr lang="en-US" dirty="0" smtClean="0"/>
              <a:t>Principal Axis Method – using only PA</a:t>
            </a:r>
            <a:endParaRPr lang="el-GR" dirty="0"/>
          </a:p>
        </p:txBody>
      </p:sp>
      <p:sp>
        <p:nvSpPr>
          <p:cNvPr id="9" name="8 - Θέση κειμένου"/>
          <p:cNvSpPr>
            <a:spLocks noGrp="1"/>
          </p:cNvSpPr>
          <p:nvPr>
            <p:ph type="body" sz="quarter" idx="19"/>
          </p:nvPr>
        </p:nvSpPr>
        <p:spPr>
          <a:xfrm>
            <a:off x="4800600" y="1362287"/>
            <a:ext cx="3886200" cy="280769"/>
          </a:xfrm>
        </p:spPr>
        <p:txBody>
          <a:bodyPr>
            <a:normAutofit fontScale="70000" lnSpcReduction="20000"/>
          </a:bodyPr>
          <a:lstStyle/>
          <a:p>
            <a:pPr algn="ctr"/>
            <a:r>
              <a:rPr lang="en-US" dirty="0" smtClean="0"/>
              <a:t>Principal Axis Method – Local refinement</a:t>
            </a:r>
            <a:endParaRPr dirty="0"/>
          </a:p>
        </p:txBody>
      </p:sp>
      <p:pic>
        <p:nvPicPr>
          <p:cNvPr id="29698" name="Picture 2"/>
          <p:cNvPicPr>
            <a:picLocks noGrp="1" noChangeAspect="1" noChangeArrowheads="1"/>
          </p:cNvPicPr>
          <p:nvPr>
            <p:ph sz="quarter" idx="13"/>
          </p:nvPr>
        </p:nvPicPr>
        <p:blipFill>
          <a:blip r:embed="rId2"/>
          <a:srcRect/>
          <a:stretch>
            <a:fillRect/>
          </a:stretch>
        </p:blipFill>
        <p:spPr bwMode="auto">
          <a:xfrm>
            <a:off x="1142976" y="1797596"/>
            <a:ext cx="2928958" cy="2988732"/>
          </a:xfrm>
          <a:prstGeom prst="rect">
            <a:avLst/>
          </a:prstGeom>
          <a:noFill/>
          <a:ln w="9525">
            <a:noFill/>
            <a:miter lim="800000"/>
            <a:headEnd/>
            <a:tailEnd/>
          </a:ln>
          <a:effectLst/>
        </p:spPr>
      </p:pic>
      <p:pic>
        <p:nvPicPr>
          <p:cNvPr id="251905" name="Picture 1"/>
          <p:cNvPicPr>
            <a:picLocks noGrp="1" noChangeAspect="1" noChangeArrowheads="1"/>
          </p:cNvPicPr>
          <p:nvPr>
            <p:ph sz="quarter" idx="14"/>
          </p:nvPr>
        </p:nvPicPr>
        <p:blipFill>
          <a:blip r:embed="rId3"/>
          <a:srcRect/>
          <a:stretch>
            <a:fillRect/>
          </a:stretch>
        </p:blipFill>
        <p:spPr bwMode="auto">
          <a:xfrm>
            <a:off x="5357813" y="1800245"/>
            <a:ext cx="3000375" cy="301303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Camel Model [3]</a:t>
            </a:r>
            <a:endParaRPr lang="el-GR" dirty="0"/>
          </a:p>
        </p:txBody>
      </p:sp>
      <p:sp>
        <p:nvSpPr>
          <p:cNvPr id="8" name="7 - Θέση κειμένου"/>
          <p:cNvSpPr>
            <a:spLocks noGrp="1"/>
          </p:cNvSpPr>
          <p:nvPr>
            <p:ph type="body" sz="quarter" idx="18"/>
          </p:nvPr>
        </p:nvSpPr>
        <p:spPr>
          <a:xfrm>
            <a:off x="609600" y="1362287"/>
            <a:ext cx="3886200" cy="280769"/>
          </a:xfrm>
          <a:solidFill>
            <a:srgbClr val="FFC000"/>
          </a:solidFill>
        </p:spPr>
        <p:txBody>
          <a:bodyPr>
            <a:normAutofit fontScale="70000" lnSpcReduction="20000"/>
          </a:bodyPr>
          <a:lstStyle/>
          <a:p>
            <a:pPr algn="ctr"/>
            <a:r>
              <a:rPr lang="en-US" dirty="0" smtClean="0"/>
              <a:t>Principal Axis Method – using all PA</a:t>
            </a:r>
            <a:endParaRPr lang="el-GR" dirty="0"/>
          </a:p>
        </p:txBody>
      </p:sp>
      <p:sp>
        <p:nvSpPr>
          <p:cNvPr id="9" name="8 - Θέση κειμένου"/>
          <p:cNvSpPr>
            <a:spLocks noGrp="1"/>
          </p:cNvSpPr>
          <p:nvPr>
            <p:ph type="body" sz="quarter" idx="19"/>
          </p:nvPr>
        </p:nvSpPr>
        <p:spPr>
          <a:xfrm>
            <a:off x="4800600" y="1362287"/>
            <a:ext cx="3886200" cy="280769"/>
          </a:xfrm>
          <a:solidFill>
            <a:srgbClr val="00B050"/>
          </a:solidFill>
        </p:spPr>
        <p:txBody>
          <a:bodyPr>
            <a:normAutofit fontScale="70000" lnSpcReduction="20000"/>
          </a:bodyPr>
          <a:lstStyle/>
          <a:p>
            <a:pPr algn="ctr"/>
            <a:r>
              <a:rPr lang="en-US" dirty="0" smtClean="0"/>
              <a:t>Principal Axis Method – Parent refinement</a:t>
            </a:r>
            <a:endParaRPr dirty="0"/>
          </a:p>
        </p:txBody>
      </p:sp>
      <p:pic>
        <p:nvPicPr>
          <p:cNvPr id="250881" name="Picture 1"/>
          <p:cNvPicPr>
            <a:picLocks noGrp="1" noChangeAspect="1" noChangeArrowheads="1"/>
          </p:cNvPicPr>
          <p:nvPr>
            <p:ph sz="quarter" idx="13"/>
          </p:nvPr>
        </p:nvPicPr>
        <p:blipFill>
          <a:blip r:embed="rId3"/>
          <a:srcRect/>
          <a:stretch>
            <a:fillRect/>
          </a:stretch>
        </p:blipFill>
        <p:spPr bwMode="auto">
          <a:xfrm>
            <a:off x="1022220" y="1785938"/>
            <a:ext cx="3084773" cy="3071812"/>
          </a:xfrm>
          <a:prstGeom prst="rect">
            <a:avLst/>
          </a:prstGeom>
          <a:noFill/>
          <a:ln w="9525">
            <a:noFill/>
            <a:miter lim="800000"/>
            <a:headEnd/>
            <a:tailEnd/>
          </a:ln>
          <a:effectLst/>
        </p:spPr>
      </p:pic>
      <p:pic>
        <p:nvPicPr>
          <p:cNvPr id="250882" name="Picture 2"/>
          <p:cNvPicPr>
            <a:picLocks noGrp="1" noChangeAspect="1" noChangeArrowheads="1"/>
          </p:cNvPicPr>
          <p:nvPr>
            <p:ph sz="quarter" idx="14"/>
          </p:nvPr>
        </p:nvPicPr>
        <p:blipFill>
          <a:blip r:embed="rId4"/>
          <a:srcRect/>
          <a:stretch>
            <a:fillRect/>
          </a:stretch>
        </p:blipFill>
        <p:spPr bwMode="auto">
          <a:xfrm>
            <a:off x="5128820" y="1785932"/>
            <a:ext cx="3157956" cy="3012611"/>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Horse Model [1]</a:t>
            </a:r>
            <a:endParaRPr lang="el-GR" dirty="0">
              <a:latin typeface="Calibri" pitchFamily="34" charset="0"/>
            </a:endParaRPr>
          </a:p>
        </p:txBody>
      </p:sp>
      <p:sp>
        <p:nvSpPr>
          <p:cNvPr id="8" name="7 - Θέση κειμένου"/>
          <p:cNvSpPr>
            <a:spLocks noGrp="1"/>
          </p:cNvSpPr>
          <p:nvPr>
            <p:ph type="body" sz="quarter" idx="18"/>
          </p:nvPr>
        </p:nvSpPr>
        <p:spPr>
          <a:xfrm>
            <a:off x="609600" y="1362287"/>
            <a:ext cx="3886200" cy="280769"/>
          </a:xfrm>
          <a:solidFill>
            <a:schemeClr val="bg2">
              <a:lumMod val="75000"/>
            </a:schemeClr>
          </a:solidFill>
        </p:spPr>
        <p:txBody>
          <a:bodyPr>
            <a:normAutofit fontScale="70000" lnSpcReduction="20000"/>
          </a:bodyPr>
          <a:lstStyle/>
          <a:p>
            <a:pPr algn="ctr"/>
            <a:r>
              <a:rPr lang="en-US" dirty="0" smtClean="0"/>
              <a:t>Opening Method</a:t>
            </a:r>
            <a:endParaRPr lang="el-GR" dirty="0"/>
          </a:p>
        </p:txBody>
      </p:sp>
      <p:sp>
        <p:nvSpPr>
          <p:cNvPr id="9" name="8 - Θέση κειμένου"/>
          <p:cNvSpPr>
            <a:spLocks noGrp="1"/>
          </p:cNvSpPr>
          <p:nvPr>
            <p:ph type="body" sz="quarter" idx="19"/>
          </p:nvPr>
        </p:nvSpPr>
        <p:spPr>
          <a:xfrm>
            <a:off x="4800600" y="1362287"/>
            <a:ext cx="3886200" cy="280769"/>
          </a:xfrm>
          <a:solidFill>
            <a:schemeClr val="accent2">
              <a:lumMod val="60000"/>
              <a:lumOff val="40000"/>
            </a:schemeClr>
          </a:solidFill>
        </p:spPr>
        <p:txBody>
          <a:bodyPr>
            <a:normAutofit fontScale="70000" lnSpcReduction="20000"/>
          </a:bodyPr>
          <a:lstStyle/>
          <a:p>
            <a:pPr algn="ctr"/>
            <a:r>
              <a:rPr lang="en-US" dirty="0" smtClean="0"/>
              <a:t>Centroid Method</a:t>
            </a:r>
            <a:endParaRPr lang="el-GR" dirty="0"/>
          </a:p>
        </p:txBody>
      </p:sp>
      <p:pic>
        <p:nvPicPr>
          <p:cNvPr id="31746" name="Picture 2"/>
          <p:cNvPicPr>
            <a:picLocks noGrp="1" noChangeAspect="1" noChangeArrowheads="1"/>
          </p:cNvPicPr>
          <p:nvPr>
            <p:ph sz="quarter" idx="13"/>
          </p:nvPr>
        </p:nvPicPr>
        <p:blipFill>
          <a:blip r:embed="rId3"/>
          <a:srcRect/>
          <a:stretch>
            <a:fillRect/>
          </a:stretch>
        </p:blipFill>
        <p:spPr bwMode="auto">
          <a:xfrm>
            <a:off x="642910" y="1714494"/>
            <a:ext cx="3786214" cy="3135530"/>
          </a:xfrm>
          <a:prstGeom prst="rect">
            <a:avLst/>
          </a:prstGeom>
          <a:noFill/>
          <a:ln w="9525">
            <a:noFill/>
            <a:miter lim="800000"/>
            <a:headEnd/>
            <a:tailEnd/>
          </a:ln>
          <a:effectLst/>
        </p:spPr>
      </p:pic>
      <p:pic>
        <p:nvPicPr>
          <p:cNvPr id="31747" name="Picture 3"/>
          <p:cNvPicPr>
            <a:picLocks noGrp="1" noChangeAspect="1" noChangeArrowheads="1"/>
          </p:cNvPicPr>
          <p:nvPr>
            <p:ph sz="quarter" idx="14"/>
          </p:nvPr>
        </p:nvPicPr>
        <p:blipFill>
          <a:blip r:embed="rId4"/>
          <a:srcRect/>
          <a:stretch>
            <a:fillRect/>
          </a:stretch>
        </p:blipFill>
        <p:spPr bwMode="auto">
          <a:xfrm>
            <a:off x="4786314" y="1714494"/>
            <a:ext cx="3875994" cy="314327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Horse Model [2]</a:t>
            </a:r>
            <a:endParaRPr lang="el-GR" dirty="0"/>
          </a:p>
        </p:txBody>
      </p:sp>
      <p:sp>
        <p:nvSpPr>
          <p:cNvPr id="8" name="7 - Θέση κειμένου"/>
          <p:cNvSpPr>
            <a:spLocks noGrp="1"/>
          </p:cNvSpPr>
          <p:nvPr>
            <p:ph type="body" sz="quarter" idx="18"/>
          </p:nvPr>
        </p:nvSpPr>
        <p:spPr>
          <a:xfrm>
            <a:off x="609600" y="1362287"/>
            <a:ext cx="3886200" cy="280769"/>
          </a:xfrm>
        </p:spPr>
        <p:txBody>
          <a:bodyPr>
            <a:normAutofit fontScale="70000" lnSpcReduction="20000"/>
          </a:bodyPr>
          <a:lstStyle/>
          <a:p>
            <a:pPr algn="ctr"/>
            <a:r>
              <a:rPr lang="en-US" dirty="0" smtClean="0"/>
              <a:t>Principal Axis Method – using only PA</a:t>
            </a:r>
            <a:endParaRPr lang="el-GR" dirty="0"/>
          </a:p>
        </p:txBody>
      </p:sp>
      <p:sp>
        <p:nvSpPr>
          <p:cNvPr id="9" name="8 - Θέση κειμένου"/>
          <p:cNvSpPr>
            <a:spLocks noGrp="1"/>
          </p:cNvSpPr>
          <p:nvPr>
            <p:ph type="body" sz="quarter" idx="19"/>
          </p:nvPr>
        </p:nvSpPr>
        <p:spPr>
          <a:xfrm>
            <a:off x="4800600" y="1362287"/>
            <a:ext cx="3886200" cy="280769"/>
          </a:xfrm>
        </p:spPr>
        <p:txBody>
          <a:bodyPr>
            <a:normAutofit fontScale="70000" lnSpcReduction="20000"/>
          </a:bodyPr>
          <a:lstStyle/>
          <a:p>
            <a:pPr algn="ctr"/>
            <a:r>
              <a:rPr lang="en-US" dirty="0" smtClean="0"/>
              <a:t>Principal Axis Method – Local refinement</a:t>
            </a:r>
            <a:endParaRPr dirty="0"/>
          </a:p>
        </p:txBody>
      </p:sp>
      <p:pic>
        <p:nvPicPr>
          <p:cNvPr id="32770" name="Picture 2"/>
          <p:cNvPicPr>
            <a:picLocks noGrp="1" noChangeAspect="1" noChangeArrowheads="1"/>
          </p:cNvPicPr>
          <p:nvPr>
            <p:ph sz="quarter" idx="13"/>
          </p:nvPr>
        </p:nvPicPr>
        <p:blipFill>
          <a:blip r:embed="rId2"/>
          <a:srcRect/>
          <a:stretch>
            <a:fillRect/>
          </a:stretch>
        </p:blipFill>
        <p:spPr bwMode="auto">
          <a:xfrm>
            <a:off x="714348" y="1714493"/>
            <a:ext cx="3643338" cy="3086863"/>
          </a:xfrm>
          <a:prstGeom prst="rect">
            <a:avLst/>
          </a:prstGeom>
          <a:noFill/>
          <a:ln w="9525">
            <a:noFill/>
            <a:miter lim="800000"/>
            <a:headEnd/>
            <a:tailEnd/>
          </a:ln>
          <a:effectLst/>
        </p:spPr>
      </p:pic>
      <p:pic>
        <p:nvPicPr>
          <p:cNvPr id="246785" name="Picture 1"/>
          <p:cNvPicPr>
            <a:picLocks noGrp="1" noChangeAspect="1" noChangeArrowheads="1"/>
          </p:cNvPicPr>
          <p:nvPr>
            <p:ph sz="quarter" idx="14"/>
          </p:nvPr>
        </p:nvPicPr>
        <p:blipFill>
          <a:blip r:embed="rId3"/>
          <a:srcRect/>
          <a:stretch>
            <a:fillRect/>
          </a:stretch>
        </p:blipFill>
        <p:spPr bwMode="auto">
          <a:xfrm>
            <a:off x="4929188" y="1752179"/>
            <a:ext cx="3643312" cy="300756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pPr algn="ctr"/>
            <a:r>
              <a:rPr smtClean="0"/>
              <a:t>Σκελετοποίηση</a:t>
            </a:r>
            <a:endParaRPr lang="el-GR"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Horse Model [3]</a:t>
            </a:r>
            <a:endParaRPr lang="el-GR" dirty="0"/>
          </a:p>
        </p:txBody>
      </p:sp>
      <p:sp>
        <p:nvSpPr>
          <p:cNvPr id="8" name="7 - Θέση κειμένου"/>
          <p:cNvSpPr>
            <a:spLocks noGrp="1"/>
          </p:cNvSpPr>
          <p:nvPr>
            <p:ph type="body" sz="quarter" idx="18"/>
          </p:nvPr>
        </p:nvSpPr>
        <p:spPr>
          <a:xfrm>
            <a:off x="609600" y="1362287"/>
            <a:ext cx="3886200" cy="280769"/>
          </a:xfrm>
          <a:solidFill>
            <a:srgbClr val="FFC000"/>
          </a:solidFill>
        </p:spPr>
        <p:txBody>
          <a:bodyPr>
            <a:normAutofit fontScale="70000" lnSpcReduction="20000"/>
          </a:bodyPr>
          <a:lstStyle/>
          <a:p>
            <a:pPr algn="ctr"/>
            <a:r>
              <a:rPr lang="en-US" dirty="0" smtClean="0"/>
              <a:t>Principal Axis Method – using all PA</a:t>
            </a:r>
            <a:endParaRPr lang="el-GR" dirty="0"/>
          </a:p>
        </p:txBody>
      </p:sp>
      <p:sp>
        <p:nvSpPr>
          <p:cNvPr id="9" name="8 - Θέση κειμένου"/>
          <p:cNvSpPr>
            <a:spLocks noGrp="1"/>
          </p:cNvSpPr>
          <p:nvPr>
            <p:ph type="body" sz="quarter" idx="19"/>
          </p:nvPr>
        </p:nvSpPr>
        <p:spPr>
          <a:xfrm>
            <a:off x="4800600" y="1362287"/>
            <a:ext cx="3886200" cy="280769"/>
          </a:xfrm>
          <a:solidFill>
            <a:srgbClr val="00B050"/>
          </a:solidFill>
        </p:spPr>
        <p:txBody>
          <a:bodyPr>
            <a:normAutofit fontScale="70000" lnSpcReduction="20000"/>
          </a:bodyPr>
          <a:lstStyle/>
          <a:p>
            <a:pPr algn="ctr"/>
            <a:r>
              <a:rPr lang="en-US" dirty="0" smtClean="0"/>
              <a:t>Principal Axis Method – Parent refinement</a:t>
            </a:r>
            <a:endParaRPr dirty="0"/>
          </a:p>
        </p:txBody>
      </p:sp>
      <p:pic>
        <p:nvPicPr>
          <p:cNvPr id="245761" name="Picture 1"/>
          <p:cNvPicPr>
            <a:picLocks noGrp="1" noChangeAspect="1" noChangeArrowheads="1"/>
          </p:cNvPicPr>
          <p:nvPr>
            <p:ph sz="quarter" idx="13"/>
          </p:nvPr>
        </p:nvPicPr>
        <p:blipFill>
          <a:blip r:embed="rId3"/>
          <a:srcRect/>
          <a:stretch>
            <a:fillRect/>
          </a:stretch>
        </p:blipFill>
        <p:spPr bwMode="auto">
          <a:xfrm>
            <a:off x="642938" y="1714494"/>
            <a:ext cx="3786187" cy="3143272"/>
          </a:xfrm>
          <a:prstGeom prst="rect">
            <a:avLst/>
          </a:prstGeom>
          <a:noFill/>
          <a:ln w="9525">
            <a:noFill/>
            <a:miter lim="800000"/>
            <a:headEnd/>
            <a:tailEnd/>
          </a:ln>
          <a:effectLst/>
        </p:spPr>
      </p:pic>
      <p:pic>
        <p:nvPicPr>
          <p:cNvPr id="245762" name="Picture 2"/>
          <p:cNvPicPr>
            <a:picLocks noGrp="1" noChangeAspect="1" noChangeArrowheads="1"/>
          </p:cNvPicPr>
          <p:nvPr>
            <p:ph sz="quarter" idx="14"/>
          </p:nvPr>
        </p:nvPicPr>
        <p:blipFill>
          <a:blip r:embed="rId4"/>
          <a:srcRect/>
          <a:stretch>
            <a:fillRect/>
          </a:stretch>
        </p:blipFill>
        <p:spPr bwMode="auto">
          <a:xfrm>
            <a:off x="4891088" y="1739776"/>
            <a:ext cx="3752850" cy="311799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Dino Model [1]</a:t>
            </a:r>
            <a:endParaRPr lang="el-GR" dirty="0">
              <a:latin typeface="Calibri" pitchFamily="34" charset="0"/>
            </a:endParaRPr>
          </a:p>
        </p:txBody>
      </p:sp>
      <p:sp>
        <p:nvSpPr>
          <p:cNvPr id="8" name="7 - Θέση κειμένου"/>
          <p:cNvSpPr>
            <a:spLocks noGrp="1"/>
          </p:cNvSpPr>
          <p:nvPr>
            <p:ph type="body" sz="quarter" idx="18"/>
          </p:nvPr>
        </p:nvSpPr>
        <p:spPr>
          <a:xfrm>
            <a:off x="609600" y="1362287"/>
            <a:ext cx="3886200" cy="280769"/>
          </a:xfrm>
          <a:solidFill>
            <a:schemeClr val="bg2">
              <a:lumMod val="75000"/>
            </a:schemeClr>
          </a:solidFill>
        </p:spPr>
        <p:txBody>
          <a:bodyPr>
            <a:normAutofit fontScale="70000" lnSpcReduction="20000"/>
          </a:bodyPr>
          <a:lstStyle/>
          <a:p>
            <a:pPr algn="ctr"/>
            <a:r>
              <a:rPr lang="en-US" dirty="0" smtClean="0"/>
              <a:t>Opening Method</a:t>
            </a:r>
            <a:endParaRPr lang="el-GR" dirty="0"/>
          </a:p>
        </p:txBody>
      </p:sp>
      <p:sp>
        <p:nvSpPr>
          <p:cNvPr id="9" name="8 - Θέση κειμένου"/>
          <p:cNvSpPr>
            <a:spLocks noGrp="1"/>
          </p:cNvSpPr>
          <p:nvPr>
            <p:ph type="body" sz="quarter" idx="19"/>
          </p:nvPr>
        </p:nvSpPr>
        <p:spPr>
          <a:xfrm>
            <a:off x="4800600" y="1362287"/>
            <a:ext cx="3886200" cy="280769"/>
          </a:xfrm>
          <a:solidFill>
            <a:schemeClr val="accent2">
              <a:lumMod val="60000"/>
              <a:lumOff val="40000"/>
            </a:schemeClr>
          </a:solidFill>
        </p:spPr>
        <p:txBody>
          <a:bodyPr>
            <a:normAutofit fontScale="70000" lnSpcReduction="20000"/>
          </a:bodyPr>
          <a:lstStyle/>
          <a:p>
            <a:pPr algn="ctr"/>
            <a:r>
              <a:rPr lang="en-US" dirty="0" smtClean="0"/>
              <a:t>Centroid Method</a:t>
            </a:r>
            <a:endParaRPr lang="el-GR" dirty="0"/>
          </a:p>
        </p:txBody>
      </p:sp>
      <p:pic>
        <p:nvPicPr>
          <p:cNvPr id="34818" name="Picture 2"/>
          <p:cNvPicPr>
            <a:picLocks noGrp="1" noChangeAspect="1" noChangeArrowheads="1"/>
          </p:cNvPicPr>
          <p:nvPr>
            <p:ph sz="quarter" idx="13"/>
          </p:nvPr>
        </p:nvPicPr>
        <p:blipFill>
          <a:blip r:embed="rId2"/>
          <a:srcRect/>
          <a:stretch>
            <a:fillRect/>
          </a:stretch>
        </p:blipFill>
        <p:spPr bwMode="auto">
          <a:xfrm>
            <a:off x="1087818" y="1703388"/>
            <a:ext cx="2929763" cy="3103562"/>
          </a:xfrm>
          <a:prstGeom prst="rect">
            <a:avLst/>
          </a:prstGeom>
          <a:noFill/>
          <a:ln w="9525">
            <a:noFill/>
            <a:miter lim="800000"/>
            <a:headEnd/>
            <a:tailEnd/>
          </a:ln>
          <a:effectLst/>
        </p:spPr>
      </p:pic>
      <p:pic>
        <p:nvPicPr>
          <p:cNvPr id="34819" name="Picture 3"/>
          <p:cNvPicPr>
            <a:picLocks noGrp="1" noChangeAspect="1" noChangeArrowheads="1"/>
          </p:cNvPicPr>
          <p:nvPr>
            <p:ph sz="quarter" idx="14"/>
          </p:nvPr>
        </p:nvPicPr>
        <p:blipFill>
          <a:blip r:embed="rId3"/>
          <a:srcRect/>
          <a:stretch>
            <a:fillRect/>
          </a:stretch>
        </p:blipFill>
        <p:spPr bwMode="auto">
          <a:xfrm>
            <a:off x="5258098" y="1693863"/>
            <a:ext cx="2971204" cy="311308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Dino Model [2]</a:t>
            </a:r>
            <a:endParaRPr lang="el-GR" dirty="0"/>
          </a:p>
        </p:txBody>
      </p:sp>
      <p:sp>
        <p:nvSpPr>
          <p:cNvPr id="8" name="7 - Θέση κειμένου"/>
          <p:cNvSpPr>
            <a:spLocks noGrp="1"/>
          </p:cNvSpPr>
          <p:nvPr>
            <p:ph type="body" sz="quarter" idx="18"/>
          </p:nvPr>
        </p:nvSpPr>
        <p:spPr>
          <a:xfrm>
            <a:off x="609600" y="1362287"/>
            <a:ext cx="3886200" cy="280769"/>
          </a:xfrm>
        </p:spPr>
        <p:txBody>
          <a:bodyPr>
            <a:normAutofit fontScale="70000" lnSpcReduction="20000"/>
          </a:bodyPr>
          <a:lstStyle/>
          <a:p>
            <a:pPr algn="ctr"/>
            <a:r>
              <a:rPr lang="en-US" dirty="0" smtClean="0"/>
              <a:t>Principal Axis Method – using only PA</a:t>
            </a:r>
            <a:endParaRPr lang="el-GR" dirty="0"/>
          </a:p>
        </p:txBody>
      </p:sp>
      <p:sp>
        <p:nvSpPr>
          <p:cNvPr id="9" name="8 - Θέση κειμένου"/>
          <p:cNvSpPr>
            <a:spLocks noGrp="1"/>
          </p:cNvSpPr>
          <p:nvPr>
            <p:ph type="body" sz="quarter" idx="19"/>
          </p:nvPr>
        </p:nvSpPr>
        <p:spPr>
          <a:xfrm>
            <a:off x="4800600" y="1362287"/>
            <a:ext cx="3886200" cy="280769"/>
          </a:xfrm>
        </p:spPr>
        <p:txBody>
          <a:bodyPr>
            <a:normAutofit fontScale="70000" lnSpcReduction="20000"/>
          </a:bodyPr>
          <a:lstStyle/>
          <a:p>
            <a:pPr algn="ctr"/>
            <a:r>
              <a:rPr lang="en-US" dirty="0" smtClean="0"/>
              <a:t>Principal Axis Method – Local refinement</a:t>
            </a:r>
            <a:endParaRPr dirty="0"/>
          </a:p>
        </p:txBody>
      </p:sp>
      <p:pic>
        <p:nvPicPr>
          <p:cNvPr id="35842" name="Picture 2"/>
          <p:cNvPicPr>
            <a:picLocks noGrp="1" noChangeAspect="1" noChangeArrowheads="1"/>
          </p:cNvPicPr>
          <p:nvPr>
            <p:ph sz="quarter" idx="13"/>
          </p:nvPr>
        </p:nvPicPr>
        <p:blipFill>
          <a:blip r:embed="rId2"/>
          <a:srcRect/>
          <a:stretch>
            <a:fillRect/>
          </a:stretch>
        </p:blipFill>
        <p:spPr bwMode="auto">
          <a:xfrm>
            <a:off x="1118810" y="1724025"/>
            <a:ext cx="2905881" cy="3062288"/>
          </a:xfrm>
          <a:prstGeom prst="rect">
            <a:avLst/>
          </a:prstGeom>
          <a:noFill/>
          <a:ln w="9525">
            <a:noFill/>
            <a:miter lim="800000"/>
            <a:headEnd/>
            <a:tailEnd/>
          </a:ln>
          <a:effectLst/>
        </p:spPr>
      </p:pic>
      <p:pic>
        <p:nvPicPr>
          <p:cNvPr id="242690" name="Picture 2"/>
          <p:cNvPicPr>
            <a:picLocks noGrp="1" noChangeAspect="1" noChangeArrowheads="1"/>
          </p:cNvPicPr>
          <p:nvPr>
            <p:ph sz="quarter" idx="14"/>
          </p:nvPr>
        </p:nvPicPr>
        <p:blipFill>
          <a:blip r:embed="rId3"/>
          <a:srcRect/>
          <a:stretch>
            <a:fillRect/>
          </a:stretch>
        </p:blipFill>
        <p:spPr bwMode="auto">
          <a:xfrm>
            <a:off x="5201868" y="1733155"/>
            <a:ext cx="3084908" cy="3058891"/>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Dino Model [3]</a:t>
            </a:r>
            <a:endParaRPr lang="el-GR" dirty="0"/>
          </a:p>
        </p:txBody>
      </p:sp>
      <p:sp>
        <p:nvSpPr>
          <p:cNvPr id="8" name="7 - Θέση κειμένου"/>
          <p:cNvSpPr>
            <a:spLocks noGrp="1"/>
          </p:cNvSpPr>
          <p:nvPr>
            <p:ph type="body" sz="quarter" idx="18"/>
          </p:nvPr>
        </p:nvSpPr>
        <p:spPr>
          <a:xfrm>
            <a:off x="609600" y="1362287"/>
            <a:ext cx="3886200" cy="280769"/>
          </a:xfrm>
          <a:solidFill>
            <a:srgbClr val="FFC000"/>
          </a:solidFill>
        </p:spPr>
        <p:txBody>
          <a:bodyPr>
            <a:normAutofit fontScale="70000" lnSpcReduction="20000"/>
          </a:bodyPr>
          <a:lstStyle/>
          <a:p>
            <a:pPr algn="ctr"/>
            <a:r>
              <a:rPr lang="en-US" dirty="0" smtClean="0"/>
              <a:t>Principal Axis Method – using all PA</a:t>
            </a:r>
            <a:endParaRPr lang="el-GR" dirty="0"/>
          </a:p>
        </p:txBody>
      </p:sp>
      <p:sp>
        <p:nvSpPr>
          <p:cNvPr id="9" name="8 - Θέση κειμένου"/>
          <p:cNvSpPr>
            <a:spLocks noGrp="1"/>
          </p:cNvSpPr>
          <p:nvPr>
            <p:ph type="body" sz="quarter" idx="19"/>
          </p:nvPr>
        </p:nvSpPr>
        <p:spPr>
          <a:xfrm>
            <a:off x="4800600" y="1362287"/>
            <a:ext cx="3886200" cy="280769"/>
          </a:xfrm>
          <a:solidFill>
            <a:srgbClr val="00B050"/>
          </a:solidFill>
        </p:spPr>
        <p:txBody>
          <a:bodyPr>
            <a:normAutofit fontScale="70000" lnSpcReduction="20000"/>
          </a:bodyPr>
          <a:lstStyle/>
          <a:p>
            <a:pPr algn="ctr"/>
            <a:r>
              <a:rPr lang="en-US" dirty="0" smtClean="0"/>
              <a:t>Principal Axis Method – Parent refinement</a:t>
            </a:r>
            <a:endParaRPr dirty="0"/>
          </a:p>
        </p:txBody>
      </p:sp>
      <p:pic>
        <p:nvPicPr>
          <p:cNvPr id="241665" name="Picture 1"/>
          <p:cNvPicPr>
            <a:picLocks noGrp="1" noChangeAspect="1" noChangeArrowheads="1"/>
          </p:cNvPicPr>
          <p:nvPr>
            <p:ph sz="quarter" idx="14"/>
          </p:nvPr>
        </p:nvPicPr>
        <p:blipFill>
          <a:blip r:embed="rId3"/>
          <a:srcRect/>
          <a:stretch>
            <a:fillRect/>
          </a:stretch>
        </p:blipFill>
        <p:spPr bwMode="auto">
          <a:xfrm>
            <a:off x="5143504" y="1714102"/>
            <a:ext cx="3143272" cy="3072637"/>
          </a:xfrm>
          <a:prstGeom prst="rect">
            <a:avLst/>
          </a:prstGeom>
          <a:noFill/>
          <a:ln w="9525">
            <a:noFill/>
            <a:miter lim="800000"/>
            <a:headEnd/>
            <a:tailEnd/>
          </a:ln>
          <a:effectLst/>
        </p:spPr>
      </p:pic>
      <p:pic>
        <p:nvPicPr>
          <p:cNvPr id="241666" name="Picture 2"/>
          <p:cNvPicPr>
            <a:picLocks noGrp="1" noChangeAspect="1" noChangeArrowheads="1"/>
          </p:cNvPicPr>
          <p:nvPr>
            <p:ph sz="quarter" idx="13"/>
          </p:nvPr>
        </p:nvPicPr>
        <p:blipFill>
          <a:blip r:embed="rId4"/>
          <a:srcRect/>
          <a:stretch>
            <a:fillRect/>
          </a:stretch>
        </p:blipFill>
        <p:spPr bwMode="auto">
          <a:xfrm>
            <a:off x="1000100" y="1714494"/>
            <a:ext cx="3090914" cy="3071834"/>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smtClean="0"/>
              <a:t>Συμπεράσματα αποτελεσμάτων μεθόδου Κινηματικής</a:t>
            </a:r>
            <a:endParaRPr lang="el-GR" dirty="0"/>
          </a:p>
        </p:txBody>
      </p:sp>
      <p:sp>
        <p:nvSpPr>
          <p:cNvPr id="10" name="9 - TextBox"/>
          <p:cNvSpPr txBox="1"/>
          <p:nvPr/>
        </p:nvSpPr>
        <p:spPr>
          <a:xfrm>
            <a:off x="642910" y="1357304"/>
            <a:ext cx="8072494" cy="3600986"/>
          </a:xfrm>
          <a:prstGeom prst="rect">
            <a:avLst/>
          </a:prstGeom>
          <a:noFill/>
        </p:spPr>
        <p:txBody>
          <a:bodyPr wrap="square" rtlCol="0">
            <a:spAutoFit/>
          </a:bodyPr>
          <a:lstStyle/>
          <a:p>
            <a:pPr marL="274320" lvl="1" indent="-274320">
              <a:spcBef>
                <a:spcPts val="550"/>
              </a:spcBef>
              <a:buClr>
                <a:srgbClr val="2DA2BF"/>
              </a:buClr>
              <a:buSzPct val="70000"/>
              <a:buFont typeface="Wingdings 2"/>
              <a:buChar char=""/>
            </a:pPr>
            <a:r>
              <a:rPr sz="2400" smtClean="0">
                <a:solidFill>
                  <a:prstClr val="black"/>
                </a:solidFill>
              </a:rPr>
              <a:t>Πλεονεκτήματα</a:t>
            </a:r>
          </a:p>
          <a:p>
            <a:pPr marL="731520" lvl="2" indent="-274320">
              <a:spcBef>
                <a:spcPts val="550"/>
              </a:spcBef>
              <a:buClr>
                <a:srgbClr val="C00000"/>
              </a:buClr>
              <a:buSzPct val="70000"/>
              <a:buFont typeface="Wingdings 2"/>
              <a:buChar char=""/>
            </a:pPr>
            <a:r>
              <a:rPr sz="2000" smtClean="0">
                <a:solidFill>
                  <a:prstClr val="black"/>
                </a:solidFill>
              </a:rPr>
              <a:t>Λύνει το πρόβλημα εξομάλυνσης στις αρθρώσεις.</a:t>
            </a:r>
          </a:p>
          <a:p>
            <a:pPr marL="731520" lvl="2" indent="-274320">
              <a:spcBef>
                <a:spcPts val="550"/>
              </a:spcBef>
              <a:buClr>
                <a:srgbClr val="C00000"/>
              </a:buClr>
              <a:buSzPct val="70000"/>
              <a:buFont typeface="Wingdings 2" pitchFamily="18" charset="2"/>
              <a:buChar char=""/>
            </a:pPr>
            <a:r>
              <a:rPr sz="2000" smtClean="0">
                <a:solidFill>
                  <a:prstClr val="black"/>
                </a:solidFill>
              </a:rPr>
              <a:t>Ακριβείς και έυρωστες πόζες.</a:t>
            </a:r>
          </a:p>
          <a:p>
            <a:pPr marL="731520" lvl="2" indent="-274320">
              <a:spcBef>
                <a:spcPts val="550"/>
              </a:spcBef>
              <a:buClr>
                <a:srgbClr val="C00000"/>
              </a:buClr>
              <a:buSzPct val="70000"/>
              <a:buFont typeface="Wingdings 2"/>
              <a:buChar char=""/>
            </a:pPr>
            <a:r>
              <a:rPr sz="2000" smtClean="0">
                <a:solidFill>
                  <a:prstClr val="black"/>
                </a:solidFill>
              </a:rPr>
              <a:t>Απλός και γρήγορος έλεγχος συγκρούσεων.</a:t>
            </a:r>
          </a:p>
          <a:p>
            <a:pPr marL="274320" lvl="1" indent="-274320">
              <a:spcBef>
                <a:spcPts val="550"/>
              </a:spcBef>
              <a:buClr>
                <a:srgbClr val="2DA2BF"/>
              </a:buClr>
              <a:buSzPct val="70000"/>
              <a:buFont typeface="Wingdings 2"/>
              <a:buChar char=""/>
            </a:pPr>
            <a:r>
              <a:rPr sz="2400" smtClean="0">
                <a:solidFill>
                  <a:prstClr val="black"/>
                </a:solidFill>
              </a:rPr>
              <a:t>Μειονεκτήματα</a:t>
            </a:r>
          </a:p>
          <a:p>
            <a:pPr marL="731520" lvl="2" indent="-274320">
              <a:spcBef>
                <a:spcPts val="550"/>
              </a:spcBef>
              <a:buClr>
                <a:srgbClr val="C00000"/>
              </a:buClr>
              <a:buSzPct val="70000"/>
              <a:buFont typeface="Wingdings 2"/>
              <a:buChar char=""/>
            </a:pPr>
            <a:r>
              <a:rPr sz="2000" smtClean="0">
                <a:solidFill>
                  <a:prstClr val="black"/>
                </a:solidFill>
              </a:rPr>
              <a:t>Ευαίσθητη</a:t>
            </a:r>
          </a:p>
          <a:p>
            <a:pPr marL="731520" lvl="2" indent="-274320">
              <a:spcBef>
                <a:spcPts val="550"/>
              </a:spcBef>
              <a:buClr>
                <a:srgbClr val="C00000"/>
              </a:buClr>
              <a:buSzPct val="70000"/>
              <a:buFont typeface="Wingdings 2"/>
              <a:buChar char=""/>
            </a:pPr>
            <a:r>
              <a:rPr sz="2000" smtClean="0">
                <a:solidFill>
                  <a:prstClr val="black"/>
                </a:solidFill>
              </a:rPr>
              <a:t>Αργή :</a:t>
            </a:r>
          </a:p>
          <a:p>
            <a:pPr lvl="3" indent="-457200">
              <a:spcBef>
                <a:spcPts val="550"/>
              </a:spcBef>
              <a:buClr>
                <a:schemeClr val="accent3"/>
              </a:buClr>
              <a:buSzPct val="70000"/>
              <a:buFont typeface="+mj-lt"/>
              <a:buAutoNum type="arabicPeriod"/>
            </a:pPr>
            <a:r>
              <a:rPr smtClean="0">
                <a:solidFill>
                  <a:prstClr val="black"/>
                </a:solidFill>
              </a:rPr>
              <a:t>Προσθήκη σημείων :</a:t>
            </a:r>
          </a:p>
          <a:p>
            <a:pPr lvl="3" indent="-457200">
              <a:spcBef>
                <a:spcPts val="550"/>
              </a:spcBef>
              <a:buClr>
                <a:schemeClr val="accent3"/>
              </a:buClr>
              <a:buSzPct val="70000"/>
              <a:buFont typeface="+mj-lt"/>
              <a:buAutoNum type="arabicPeriod"/>
            </a:pPr>
            <a:r>
              <a:rPr smtClean="0">
                <a:solidFill>
                  <a:prstClr val="black"/>
                </a:solidFill>
              </a:rPr>
              <a:t>Τριγωνοποίηση: </a:t>
            </a:r>
          </a:p>
        </p:txBody>
      </p:sp>
      <p:graphicFrame>
        <p:nvGraphicFramePr>
          <p:cNvPr id="11" name="10 - Αντικείμενο"/>
          <p:cNvGraphicFramePr>
            <a:graphicFrameLocks noChangeAspect="1"/>
          </p:cNvGraphicFramePr>
          <p:nvPr/>
        </p:nvGraphicFramePr>
        <p:xfrm>
          <a:off x="3929058" y="4429138"/>
          <a:ext cx="763166" cy="428628"/>
        </p:xfrm>
        <a:graphic>
          <a:graphicData uri="http://schemas.openxmlformats.org/presentationml/2006/ole">
            <p:oleObj spid="_x0000_s37893" name="Equation" r:id="rId4" imgW="406080" imgH="228600" progId="Equation.DSMT4">
              <p:embed/>
            </p:oleObj>
          </a:graphicData>
        </a:graphic>
      </p:graphicFrame>
      <p:graphicFrame>
        <p:nvGraphicFramePr>
          <p:cNvPr id="37894" name="Object 6"/>
          <p:cNvGraphicFramePr>
            <a:graphicFrameLocks noChangeAspect="1"/>
          </p:cNvGraphicFramePr>
          <p:nvPr/>
        </p:nvGraphicFramePr>
        <p:xfrm>
          <a:off x="4238624" y="4143386"/>
          <a:ext cx="1476384" cy="428628"/>
        </p:xfrm>
        <a:graphic>
          <a:graphicData uri="http://schemas.openxmlformats.org/presentationml/2006/ole">
            <p:oleObj spid="_x0000_s37894" name="Equation" r:id="rId5" imgW="787320" imgH="228600" progId="Equation.DSMT4">
              <p:embed/>
            </p:oleObj>
          </a:graphicData>
        </a:graphic>
      </p:graphicFrame>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smtClean="0"/>
              <a:t>Απόδοση μεθόδου Κινηματικής</a:t>
            </a:r>
            <a:r>
              <a:rPr lang="en-US" dirty="0" smtClean="0"/>
              <a:t> </a:t>
            </a:r>
            <a:r>
              <a:rPr lang="en-US" dirty="0" smtClean="0">
                <a:latin typeface="Calibri" pitchFamily="34" charset="0"/>
              </a:rPr>
              <a:t>[1]</a:t>
            </a:r>
            <a:endParaRPr lang="el-GR" dirty="0">
              <a:latin typeface="Calibri" pitchFamily="34" charset="0"/>
            </a:endParaRPr>
          </a:p>
        </p:txBody>
      </p:sp>
      <p:pic>
        <p:nvPicPr>
          <p:cNvPr id="38916" name="Picture 4"/>
          <p:cNvPicPr>
            <a:picLocks noChangeAspect="1" noChangeArrowheads="1"/>
          </p:cNvPicPr>
          <p:nvPr/>
        </p:nvPicPr>
        <p:blipFill>
          <a:blip r:embed="rId3"/>
          <a:srcRect/>
          <a:stretch>
            <a:fillRect/>
          </a:stretch>
        </p:blipFill>
        <p:spPr bwMode="auto">
          <a:xfrm>
            <a:off x="1500166" y="1857370"/>
            <a:ext cx="5895975" cy="1314450"/>
          </a:xfrm>
          <a:prstGeom prst="rect">
            <a:avLst/>
          </a:prstGeom>
          <a:noFill/>
          <a:ln w="9525">
            <a:noFill/>
            <a:miter lim="800000"/>
            <a:headEnd/>
            <a:tailEnd/>
          </a:ln>
          <a:effectLst/>
        </p:spPr>
      </p:pic>
      <p:sp>
        <p:nvSpPr>
          <p:cNvPr id="7" name="6 - TextBox"/>
          <p:cNvSpPr txBox="1"/>
          <p:nvPr/>
        </p:nvSpPr>
        <p:spPr>
          <a:xfrm>
            <a:off x="3096043" y="1500181"/>
            <a:ext cx="2690403" cy="369332"/>
          </a:xfrm>
          <a:prstGeom prst="rect">
            <a:avLst/>
          </a:prstGeom>
          <a:solidFill>
            <a:schemeClr val="bg2">
              <a:lumMod val="50000"/>
            </a:schemeClr>
          </a:solidFill>
        </p:spPr>
        <p:txBody>
          <a:bodyPr wrap="square" rtlCol="0">
            <a:spAutoFit/>
          </a:bodyPr>
          <a:lstStyle/>
          <a:p>
            <a:pPr marL="274320" lvl="1" indent="-274320" algn="ctr">
              <a:spcBef>
                <a:spcPts val="550"/>
              </a:spcBef>
              <a:buClr>
                <a:srgbClr val="2DA2BF"/>
              </a:buClr>
              <a:buSzPct val="70000"/>
            </a:pPr>
            <a:r>
              <a:rPr lang="en-US" dirty="0" smtClean="0">
                <a:solidFill>
                  <a:schemeClr val="bg1"/>
                </a:solidFill>
                <a:latin typeface="Calibri" pitchFamily="34" charset="0"/>
              </a:rPr>
              <a:t>--- Cow Model ---</a:t>
            </a:r>
            <a:endParaRPr lang="el-GR" dirty="0">
              <a:solidFill>
                <a:schemeClr val="bg1"/>
              </a:solidFill>
              <a:latin typeface="Calibri" pitchFamily="34" charset="0"/>
            </a:endParaRPr>
          </a:p>
        </p:txBody>
      </p:sp>
      <p:sp>
        <p:nvSpPr>
          <p:cNvPr id="9" name="8 - TextBox"/>
          <p:cNvSpPr txBox="1"/>
          <p:nvPr/>
        </p:nvSpPr>
        <p:spPr>
          <a:xfrm>
            <a:off x="3096043" y="3202550"/>
            <a:ext cx="2690403" cy="369332"/>
          </a:xfrm>
          <a:prstGeom prst="rect">
            <a:avLst/>
          </a:prstGeom>
          <a:solidFill>
            <a:schemeClr val="accent2">
              <a:lumMod val="60000"/>
              <a:lumOff val="40000"/>
            </a:schemeClr>
          </a:solidFill>
        </p:spPr>
        <p:txBody>
          <a:bodyPr wrap="square" rtlCol="0">
            <a:spAutoFit/>
          </a:bodyPr>
          <a:lstStyle/>
          <a:p>
            <a:pPr marL="274320" lvl="1" indent="-274320" algn="ctr">
              <a:spcBef>
                <a:spcPts val="550"/>
              </a:spcBef>
              <a:buClr>
                <a:srgbClr val="2DA2BF"/>
              </a:buClr>
              <a:buSzPct val="70000"/>
            </a:pPr>
            <a:r>
              <a:rPr lang="en-US" dirty="0" smtClean="0">
                <a:solidFill>
                  <a:schemeClr val="bg1"/>
                </a:solidFill>
                <a:latin typeface="Calibri" pitchFamily="34" charset="0"/>
              </a:rPr>
              <a:t>--- Homer Model ---</a:t>
            </a:r>
            <a:endParaRPr lang="el-GR" dirty="0">
              <a:solidFill>
                <a:schemeClr val="bg1"/>
              </a:solidFill>
              <a:latin typeface="Calibri" pitchFamily="34" charset="0"/>
            </a:endParaRPr>
          </a:p>
        </p:txBody>
      </p:sp>
      <p:pic>
        <p:nvPicPr>
          <p:cNvPr id="38917" name="Picture 5"/>
          <p:cNvPicPr>
            <a:picLocks noChangeAspect="1" noChangeArrowheads="1"/>
          </p:cNvPicPr>
          <p:nvPr/>
        </p:nvPicPr>
        <p:blipFill>
          <a:blip r:embed="rId4"/>
          <a:srcRect/>
          <a:stretch>
            <a:fillRect/>
          </a:stretch>
        </p:blipFill>
        <p:spPr bwMode="auto">
          <a:xfrm>
            <a:off x="1500166" y="3533791"/>
            <a:ext cx="5895975" cy="13239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smtClean="0"/>
              <a:t>Απόδοση μεθόδου Κινηματικής</a:t>
            </a:r>
            <a:r>
              <a:rPr lang="en-US" dirty="0" smtClean="0">
                <a:latin typeface="Calibri" pitchFamily="34" charset="0"/>
              </a:rPr>
              <a:t> [2]</a:t>
            </a:r>
            <a:endParaRPr lang="el-GR" dirty="0">
              <a:latin typeface="Calibri" pitchFamily="34" charset="0"/>
            </a:endParaRPr>
          </a:p>
        </p:txBody>
      </p:sp>
      <p:sp>
        <p:nvSpPr>
          <p:cNvPr id="7" name="6 - TextBox"/>
          <p:cNvSpPr txBox="1"/>
          <p:nvPr/>
        </p:nvSpPr>
        <p:spPr>
          <a:xfrm>
            <a:off x="3096043" y="1500181"/>
            <a:ext cx="2690403" cy="369332"/>
          </a:xfrm>
          <a:prstGeom prst="rect">
            <a:avLst/>
          </a:prstGeom>
          <a:solidFill>
            <a:srgbClr val="92D050"/>
          </a:solidFill>
        </p:spPr>
        <p:txBody>
          <a:bodyPr wrap="square" rtlCol="0">
            <a:spAutoFit/>
          </a:bodyPr>
          <a:lstStyle/>
          <a:p>
            <a:pPr marL="274320" lvl="1" indent="-274320" algn="ctr">
              <a:spcBef>
                <a:spcPts val="550"/>
              </a:spcBef>
              <a:buClr>
                <a:srgbClr val="2DA2BF"/>
              </a:buClr>
              <a:buSzPct val="70000"/>
            </a:pPr>
            <a:r>
              <a:rPr lang="en-US" dirty="0" smtClean="0">
                <a:solidFill>
                  <a:schemeClr val="bg1"/>
                </a:solidFill>
                <a:latin typeface="Calibri" pitchFamily="34" charset="0"/>
              </a:rPr>
              <a:t>--- </a:t>
            </a:r>
            <a:r>
              <a:rPr lang="en-US" dirty="0" err="1" smtClean="0">
                <a:solidFill>
                  <a:schemeClr val="bg1"/>
                </a:solidFill>
                <a:latin typeface="Calibri" pitchFamily="34" charset="0"/>
              </a:rPr>
              <a:t>Dilo</a:t>
            </a:r>
            <a:r>
              <a:rPr lang="en-US" dirty="0" smtClean="0">
                <a:solidFill>
                  <a:schemeClr val="bg1"/>
                </a:solidFill>
                <a:latin typeface="Calibri" pitchFamily="34" charset="0"/>
              </a:rPr>
              <a:t> Model ---</a:t>
            </a:r>
            <a:endParaRPr lang="el-GR" dirty="0">
              <a:solidFill>
                <a:schemeClr val="bg1"/>
              </a:solidFill>
              <a:latin typeface="Calibri" pitchFamily="34" charset="0"/>
            </a:endParaRPr>
          </a:p>
        </p:txBody>
      </p:sp>
      <p:sp>
        <p:nvSpPr>
          <p:cNvPr id="9" name="8 - TextBox"/>
          <p:cNvSpPr txBox="1"/>
          <p:nvPr/>
        </p:nvSpPr>
        <p:spPr>
          <a:xfrm>
            <a:off x="3096043" y="3202550"/>
            <a:ext cx="2690403" cy="369332"/>
          </a:xfrm>
          <a:prstGeom prst="rect">
            <a:avLst/>
          </a:prstGeom>
          <a:solidFill>
            <a:schemeClr val="accent3">
              <a:lumMod val="60000"/>
              <a:lumOff val="40000"/>
            </a:schemeClr>
          </a:solidFill>
        </p:spPr>
        <p:txBody>
          <a:bodyPr wrap="square" rtlCol="0">
            <a:spAutoFit/>
          </a:bodyPr>
          <a:lstStyle/>
          <a:p>
            <a:pPr marL="274320" lvl="1" indent="-274320" algn="ctr">
              <a:spcBef>
                <a:spcPts val="550"/>
              </a:spcBef>
              <a:buClr>
                <a:srgbClr val="2DA2BF"/>
              </a:buClr>
              <a:buSzPct val="70000"/>
            </a:pPr>
            <a:r>
              <a:rPr lang="en-US" dirty="0" smtClean="0">
                <a:solidFill>
                  <a:schemeClr val="bg1"/>
                </a:solidFill>
                <a:latin typeface="Calibri" pitchFamily="34" charset="0"/>
              </a:rPr>
              <a:t>--- Camel Model ---</a:t>
            </a:r>
            <a:endParaRPr lang="el-GR" dirty="0">
              <a:solidFill>
                <a:schemeClr val="bg1"/>
              </a:solidFill>
              <a:latin typeface="Calibri" pitchFamily="34" charset="0"/>
            </a:endParaRPr>
          </a:p>
        </p:txBody>
      </p:sp>
      <p:pic>
        <p:nvPicPr>
          <p:cNvPr id="39938" name="Picture 2"/>
          <p:cNvPicPr>
            <a:picLocks noChangeAspect="1" noChangeArrowheads="1"/>
          </p:cNvPicPr>
          <p:nvPr/>
        </p:nvPicPr>
        <p:blipFill>
          <a:blip r:embed="rId3"/>
          <a:srcRect/>
          <a:stretch>
            <a:fillRect/>
          </a:stretch>
        </p:blipFill>
        <p:spPr bwMode="auto">
          <a:xfrm>
            <a:off x="1500166" y="1857370"/>
            <a:ext cx="5886450" cy="131445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1500166" y="3571882"/>
            <a:ext cx="5876925" cy="131445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Cow Model</a:t>
            </a:r>
            <a:endParaRPr lang="el-GR" dirty="0">
              <a:latin typeface="Calibri" pitchFamily="34" charset="0"/>
            </a:endParaRPr>
          </a:p>
        </p:txBody>
      </p:sp>
      <p:pic>
        <p:nvPicPr>
          <p:cNvPr id="40963" name="Picture 3"/>
          <p:cNvPicPr>
            <a:picLocks noChangeAspect="1" noChangeArrowheads="1"/>
          </p:cNvPicPr>
          <p:nvPr/>
        </p:nvPicPr>
        <p:blipFill>
          <a:blip r:embed="rId2"/>
          <a:srcRect/>
          <a:stretch>
            <a:fillRect/>
          </a:stretch>
        </p:blipFill>
        <p:spPr bwMode="auto">
          <a:xfrm>
            <a:off x="1233493" y="1357304"/>
            <a:ext cx="6910407" cy="359730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Homer Model</a:t>
            </a:r>
            <a:endParaRPr lang="el-GR" dirty="0">
              <a:latin typeface="Calibri" pitchFamily="34" charset="0"/>
            </a:endParaRPr>
          </a:p>
        </p:txBody>
      </p:sp>
      <p:pic>
        <p:nvPicPr>
          <p:cNvPr id="4" name="Picture 3"/>
          <p:cNvPicPr>
            <a:picLocks noChangeAspect="1" noChangeArrowheads="1"/>
          </p:cNvPicPr>
          <p:nvPr/>
        </p:nvPicPr>
        <p:blipFill>
          <a:blip r:embed="rId2"/>
          <a:srcRect/>
          <a:stretch>
            <a:fillRect/>
          </a:stretch>
        </p:blipFill>
        <p:spPr bwMode="auto">
          <a:xfrm>
            <a:off x="842992" y="1357304"/>
            <a:ext cx="7943850" cy="368617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latin typeface="Calibri" pitchFamily="34" charset="0"/>
              </a:rPr>
              <a:t>Dilo</a:t>
            </a:r>
            <a:r>
              <a:rPr lang="en-US" dirty="0" smtClean="0">
                <a:latin typeface="Calibri" pitchFamily="34" charset="0"/>
              </a:rPr>
              <a:t> Model</a:t>
            </a:r>
            <a:endParaRPr lang="el-GR" dirty="0">
              <a:latin typeface="Calibri" pitchFamily="34" charset="0"/>
            </a:endParaRPr>
          </a:p>
        </p:txBody>
      </p:sp>
      <p:pic>
        <p:nvPicPr>
          <p:cNvPr id="43011" name="Picture 3"/>
          <p:cNvPicPr>
            <a:picLocks noChangeAspect="1" noChangeArrowheads="1"/>
          </p:cNvPicPr>
          <p:nvPr/>
        </p:nvPicPr>
        <p:blipFill>
          <a:blip r:embed="rId2"/>
          <a:srcRect/>
          <a:stretch>
            <a:fillRect/>
          </a:stretch>
        </p:blipFill>
        <p:spPr bwMode="auto">
          <a:xfrm>
            <a:off x="943003" y="1428742"/>
            <a:ext cx="7629525" cy="336232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smtClean="0"/>
              <a:t>Σκελετοποίηση</a:t>
            </a:r>
            <a:r>
              <a:rPr lang="en-US" dirty="0" smtClean="0"/>
              <a:t> </a:t>
            </a:r>
            <a:r>
              <a:rPr lang="en-US" dirty="0" smtClean="0">
                <a:latin typeface="Calibri" pitchFamily="34" charset="0"/>
              </a:rPr>
              <a:t>[1]</a:t>
            </a:r>
            <a:endParaRPr lang="el-GR" dirty="0">
              <a:latin typeface="Calibri" pitchFamily="34" charset="0"/>
            </a:endParaRPr>
          </a:p>
        </p:txBody>
      </p:sp>
      <p:sp>
        <p:nvSpPr>
          <p:cNvPr id="5" name="4 - Θέση περιεχομένου"/>
          <p:cNvSpPr>
            <a:spLocks noGrp="1"/>
          </p:cNvSpPr>
          <p:nvPr>
            <p:ph sz="quarter" idx="13"/>
          </p:nvPr>
        </p:nvSpPr>
        <p:spPr>
          <a:xfrm>
            <a:off x="609600" y="1352550"/>
            <a:ext cx="8391556" cy="3790950"/>
          </a:xfrm>
        </p:spPr>
        <p:txBody>
          <a:bodyPr>
            <a:normAutofit lnSpcReduction="10000"/>
          </a:bodyPr>
          <a:lstStyle/>
          <a:p>
            <a:r>
              <a:rPr sz="2800" smtClean="0"/>
              <a:t>Σκελετός - Σκελετοποίηση. Τι είναι; </a:t>
            </a:r>
          </a:p>
          <a:p>
            <a:r>
              <a:rPr sz="2800" smtClean="0"/>
              <a:t>Πλεόνεκτημα</a:t>
            </a:r>
          </a:p>
          <a:p>
            <a:r>
              <a:rPr sz="2800" smtClean="0"/>
              <a:t>Εφαρμογές</a:t>
            </a:r>
          </a:p>
          <a:p>
            <a:r>
              <a:rPr sz="2800" smtClean="0"/>
              <a:t>Σκελετοποίηση τμηματοποιημένου μοντέλου</a:t>
            </a:r>
          </a:p>
          <a:p>
            <a:r>
              <a:rPr sz="2800" smtClean="0"/>
              <a:t>Περιορισμοί</a:t>
            </a:r>
          </a:p>
          <a:p>
            <a:pPr lvl="1"/>
            <a:r>
              <a:rPr sz="2400" smtClean="0"/>
              <a:t>Στερεά και</a:t>
            </a:r>
            <a:r>
              <a:rPr sz="2400" smtClean="0">
                <a:latin typeface="Calibri" pitchFamily="34" charset="0"/>
              </a:rPr>
              <a:t> </a:t>
            </a:r>
            <a:r>
              <a:rPr lang="en-US" sz="2400" dirty="0" smtClean="0">
                <a:latin typeface="Calibri" pitchFamily="34" charset="0"/>
              </a:rPr>
              <a:t>star-shaped</a:t>
            </a:r>
            <a:r>
              <a:rPr sz="2400" smtClean="0">
                <a:latin typeface="Calibri" pitchFamily="34" charset="0"/>
              </a:rPr>
              <a:t> </a:t>
            </a:r>
            <a:r>
              <a:rPr sz="2400" smtClean="0"/>
              <a:t>μοντέλα.</a:t>
            </a:r>
            <a:endParaRPr lang="en-US" sz="2400" dirty="0" smtClean="0"/>
          </a:p>
          <a:p>
            <a:pPr lvl="1"/>
            <a:r>
              <a:rPr sz="2400" smtClean="0"/>
              <a:t>Τα σημεία πρέπει να βρίσκονται σε κάποια επιφάνεια.</a:t>
            </a:r>
          </a:p>
          <a:p>
            <a:pPr lvl="1"/>
            <a:r>
              <a:rPr sz="2400" smtClean="0"/>
              <a:t>Δενδρική </a:t>
            </a:r>
            <a:r>
              <a:rPr sz="2400" smtClean="0"/>
              <a:t>αναπαράσταση</a:t>
            </a:r>
            <a:r>
              <a:rPr lang="en-US" sz="2400" dirty="0" smtClean="0">
                <a:latin typeface="Calibri" pitchFamily="34" charset="0"/>
              </a:rPr>
              <a:t> - BVH</a:t>
            </a:r>
            <a:r>
              <a:rPr sz="2400" smtClean="0"/>
              <a:t>.</a:t>
            </a:r>
          </a:p>
          <a:p>
            <a:pPr>
              <a:buNone/>
            </a:pPr>
            <a:endParaRPr smtClean="0"/>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latin typeface="Calibri" pitchFamily="34" charset="0"/>
              </a:rPr>
              <a:t>Camel Model</a:t>
            </a:r>
            <a:endParaRPr lang="el-GR" dirty="0">
              <a:latin typeface="Calibri" pitchFamily="34" charset="0"/>
            </a:endParaRPr>
          </a:p>
        </p:txBody>
      </p:sp>
      <p:pic>
        <p:nvPicPr>
          <p:cNvPr id="41990" name="Picture 6"/>
          <p:cNvPicPr>
            <a:picLocks noChangeAspect="1" noChangeArrowheads="1"/>
          </p:cNvPicPr>
          <p:nvPr/>
        </p:nvPicPr>
        <p:blipFill>
          <a:blip r:embed="rId2"/>
          <a:srcRect/>
          <a:stretch>
            <a:fillRect/>
          </a:stretch>
        </p:blipFill>
        <p:spPr bwMode="auto">
          <a:xfrm>
            <a:off x="1162083" y="1355746"/>
            <a:ext cx="7410445" cy="3787754"/>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ctr"/>
            <a:r>
              <a:rPr smtClean="0"/>
              <a:t>Μελλοντική δουλειά</a:t>
            </a:r>
            <a:endParaRPr lang="el-GR" dirty="0"/>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smtClean="0"/>
              <a:t>Μελλοντική δουλειά</a:t>
            </a:r>
            <a:endParaRPr lang="el-GR" dirty="0"/>
          </a:p>
        </p:txBody>
      </p:sp>
      <p:sp>
        <p:nvSpPr>
          <p:cNvPr id="4" name="Rectangle 3"/>
          <p:cNvSpPr>
            <a:spLocks noGrp="1"/>
          </p:cNvSpPr>
          <p:nvPr>
            <p:ph sz="quarter" idx="14"/>
          </p:nvPr>
        </p:nvSpPr>
        <p:spPr>
          <a:xfrm>
            <a:off x="214282" y="1428750"/>
            <a:ext cx="8701118" cy="3505200"/>
          </a:xfrm>
        </p:spPr>
        <p:txBody>
          <a:bodyPr>
            <a:normAutofit/>
          </a:bodyPr>
          <a:lstStyle>
            <a:extLst/>
          </a:lstStyle>
          <a:p>
            <a:pPr marL="274320" lvl="1"/>
            <a:r>
              <a:rPr sz="2400" smtClean="0"/>
              <a:t>Σκελετοποίηση</a:t>
            </a:r>
            <a:endParaRPr lang="el-GR" sz="2400" dirty="0" smtClean="0"/>
          </a:p>
          <a:p>
            <a:pPr marL="548640" lvl="2"/>
            <a:r>
              <a:rPr sz="1800" smtClean="0"/>
              <a:t>Επιλογή καλύτερων σημείων πάνω στον Κύριο άξονα.</a:t>
            </a:r>
            <a:endParaRPr lang="el-GR" sz="1800" dirty="0" smtClean="0"/>
          </a:p>
          <a:p>
            <a:pPr marL="548640" lvl="2"/>
            <a:r>
              <a:rPr lang="el-GR" sz="1800" dirty="0" smtClean="0"/>
              <a:t>Ε</a:t>
            </a:r>
            <a:r>
              <a:rPr sz="1800" smtClean="0"/>
              <a:t>ύρεση καλύτερων μετρικών συναρτήσεων ομαδοποίησης.</a:t>
            </a:r>
          </a:p>
          <a:p>
            <a:pPr marL="548640" lvl="2"/>
            <a:r>
              <a:rPr lang="el-GR" sz="1800" dirty="0" smtClean="0"/>
              <a:t>Εύρεση ευφυής μεθόδου Τοπικής ε</a:t>
            </a:r>
            <a:r>
              <a:rPr sz="1800" smtClean="0"/>
              <a:t>υθυγράμμισης των κύριων αξόνων.</a:t>
            </a:r>
          </a:p>
          <a:p>
            <a:pPr marL="274320" lvl="1"/>
            <a:r>
              <a:rPr sz="2400" smtClean="0"/>
              <a:t>Κατασκευή μπαλώματος</a:t>
            </a:r>
            <a:r>
              <a:rPr lang="en-US" sz="2400" dirty="0" smtClean="0">
                <a:latin typeface="Calibri" pitchFamily="34" charset="0"/>
              </a:rPr>
              <a:t>-patch</a:t>
            </a:r>
            <a:endParaRPr sz="2400" smtClean="0"/>
          </a:p>
          <a:p>
            <a:pPr marL="548640" lvl="2"/>
            <a:r>
              <a:rPr sz="1800" smtClean="0">
                <a:latin typeface="Calibri" pitchFamily="34" charset="0"/>
              </a:rPr>
              <a:t>Αντιμετώπιση του υψηλού χρόνου εκτέλεσης:</a:t>
            </a:r>
            <a:endParaRPr dirty="0" smtClean="0"/>
          </a:p>
          <a:p>
            <a:pPr marL="1005840" lvl="3"/>
            <a:r>
              <a:rPr sz="1500" smtClean="0">
                <a:latin typeface="Calibri" pitchFamily="34" charset="0"/>
              </a:rPr>
              <a:t>Ταξινόμηση των '</a:t>
            </a:r>
            <a:r>
              <a:rPr lang="en-US" sz="1500" dirty="0" smtClean="0">
                <a:latin typeface="Calibri" pitchFamily="34" charset="0"/>
              </a:rPr>
              <a:t>end</a:t>
            </a:r>
            <a:r>
              <a:rPr sz="1500" smtClean="0">
                <a:latin typeface="Calibri" pitchFamily="34" charset="0"/>
              </a:rPr>
              <a:t>' και </a:t>
            </a:r>
            <a:r>
              <a:rPr lang="en-US" sz="1500" dirty="0" smtClean="0">
                <a:latin typeface="Calibri" pitchFamily="34" charset="0"/>
              </a:rPr>
              <a:t>‘middle’ </a:t>
            </a:r>
            <a:r>
              <a:rPr sz="1500" smtClean="0">
                <a:latin typeface="Calibri" pitchFamily="34" charset="0"/>
              </a:rPr>
              <a:t>συνόλων σημείων .</a:t>
            </a:r>
          </a:p>
          <a:p>
            <a:pPr marL="1005840" lvl="3"/>
            <a:r>
              <a:rPr sz="1500" smtClean="0">
                <a:latin typeface="Calibri" pitchFamily="34" charset="0"/>
              </a:rPr>
              <a:t>Χρήση της </a:t>
            </a:r>
            <a:r>
              <a:rPr lang="en-US" sz="1500" dirty="0" smtClean="0">
                <a:latin typeface="Calibri" pitchFamily="34" charset="0"/>
              </a:rPr>
              <a:t>CGAL </a:t>
            </a:r>
            <a:r>
              <a:rPr sz="1500" smtClean="0">
                <a:latin typeface="Calibri" pitchFamily="34" charset="0"/>
              </a:rPr>
              <a:t>τριγωνοποίησης.</a:t>
            </a:r>
          </a:p>
          <a:p>
            <a:pPr marL="548640" lvl="2"/>
            <a:r>
              <a:rPr sz="1800" smtClean="0">
                <a:latin typeface="Calibri" pitchFamily="34" charset="0"/>
              </a:rPr>
              <a:t>Χρήση αλγορίθμου εξομάλυνσης επιφάνειας.</a:t>
            </a: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idx="1"/>
          </p:nvPr>
        </p:nvSpPr>
        <p:spPr/>
        <p:txBody>
          <a:bodyPr>
            <a:normAutofit/>
          </a:bodyPr>
          <a:lstStyle>
            <a:extLst/>
          </a:lstStyle>
          <a:p>
            <a:pPr algn="ctr"/>
            <a:r>
              <a:rPr sz="2000" smtClean="0"/>
              <a:t>Απορίες </a:t>
            </a:r>
            <a:r>
              <a:rPr lang="el-GR" sz="2000" dirty="0" smtClean="0"/>
              <a:t>–</a:t>
            </a:r>
            <a:r>
              <a:rPr sz="2000" smtClean="0"/>
              <a:t> Ερωτήσεις ??</a:t>
            </a:r>
            <a:endParaRPr lang="el-GR" sz="2000" dirty="0"/>
          </a:p>
        </p:txBody>
      </p:sp>
      <p:sp>
        <p:nvSpPr>
          <p:cNvPr id="4" name="Rectangle 3"/>
          <p:cNvSpPr>
            <a:spLocks noGrp="1"/>
          </p:cNvSpPr>
          <p:nvPr>
            <p:ph type="title"/>
          </p:nvPr>
        </p:nvSpPr>
        <p:spPr/>
        <p:txBody>
          <a:bodyPr>
            <a:noAutofit/>
          </a:bodyPr>
          <a:lstStyle>
            <a:extLst/>
          </a:lstStyle>
          <a:p>
            <a:pPr algn="ctr"/>
            <a:r>
              <a:rPr smtClean="0"/>
              <a:t>Τέλος Παρουσίασης  </a:t>
            </a:r>
            <a:endParaRPr lang="el-GR"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latin typeface="Calibri" pitchFamily="34" charset="0"/>
              </a:rPr>
              <a:t>Σκελετοποίηση</a:t>
            </a:r>
            <a:r>
              <a:rPr lang="en-US" dirty="0" smtClean="0">
                <a:latin typeface="Calibri" pitchFamily="34" charset="0"/>
              </a:rPr>
              <a:t> [2]</a:t>
            </a:r>
            <a:endParaRPr lang="el-GR" dirty="0">
              <a:latin typeface="Calibri" pitchFamily="34" charset="0"/>
            </a:endParaRPr>
          </a:p>
        </p:txBody>
      </p:sp>
      <p:sp>
        <p:nvSpPr>
          <p:cNvPr id="3" name="2 - Θέση περιεχομένου"/>
          <p:cNvSpPr>
            <a:spLocks noGrp="1"/>
          </p:cNvSpPr>
          <p:nvPr>
            <p:ph sz="quarter" idx="13"/>
          </p:nvPr>
        </p:nvSpPr>
        <p:spPr>
          <a:xfrm>
            <a:off x="609600" y="1357322"/>
            <a:ext cx="8534400" cy="3929072"/>
          </a:xfrm>
        </p:spPr>
        <p:txBody>
          <a:bodyPr>
            <a:normAutofit lnSpcReduction="10000"/>
          </a:bodyPr>
          <a:lstStyle/>
          <a:p>
            <a:r>
              <a:rPr sz="2800" smtClean="0"/>
              <a:t>Μέθοδοι εξαγωγής σκελετού </a:t>
            </a:r>
          </a:p>
          <a:p>
            <a:pPr lvl="1"/>
            <a:r>
              <a:rPr lang="en-US" sz="2400" dirty="0" smtClean="0">
                <a:latin typeface="Calibri" pitchFamily="34" charset="0"/>
              </a:rPr>
              <a:t>Opening – </a:t>
            </a:r>
            <a:r>
              <a:rPr sz="2400" smtClean="0"/>
              <a:t>Ανοιγμάτων</a:t>
            </a:r>
          </a:p>
          <a:p>
            <a:pPr lvl="1"/>
            <a:r>
              <a:rPr lang="en-US" sz="2400" dirty="0" smtClean="0">
                <a:latin typeface="Calibri" pitchFamily="34" charset="0"/>
              </a:rPr>
              <a:t>Centroid – </a:t>
            </a:r>
            <a:r>
              <a:rPr sz="2400" smtClean="0"/>
              <a:t>Κέντρων</a:t>
            </a:r>
          </a:p>
          <a:p>
            <a:pPr lvl="1"/>
            <a:r>
              <a:rPr lang="en-US" sz="2400" dirty="0" smtClean="0">
                <a:latin typeface="Calibri" pitchFamily="34" charset="0"/>
              </a:rPr>
              <a:t>Principal Axis – </a:t>
            </a:r>
            <a:r>
              <a:rPr sz="2400" smtClean="0"/>
              <a:t>Κύριο άξονα</a:t>
            </a:r>
          </a:p>
          <a:p>
            <a:r>
              <a:rPr sz="2800" smtClean="0"/>
              <a:t>Πλεονεκτήματα</a:t>
            </a:r>
          </a:p>
          <a:p>
            <a:pPr lvl="1"/>
            <a:r>
              <a:rPr sz="2400" smtClean="0"/>
              <a:t>Αναλλοίωτος σε μετασχηματισμούς , θόρυβο, παραμορφώσεις</a:t>
            </a:r>
          </a:p>
          <a:p>
            <a:pPr lvl="1"/>
            <a:r>
              <a:rPr sz="2400" smtClean="0"/>
              <a:t>Καμία επεξεργασία πριν και μετά την εξαγωγή</a:t>
            </a:r>
          </a:p>
          <a:p>
            <a:pPr lvl="1"/>
            <a:r>
              <a:rPr sz="2400" smtClean="0"/>
              <a:t>Ανεξάρτητοι από το μέγεθος και δομή του μοντέλου</a:t>
            </a:r>
          </a:p>
          <a:p>
            <a:pPr lvl="1"/>
            <a:endParaRPr sz="240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smtClean="0"/>
              <a:t>Μέθοδος ανοιγμάτων</a:t>
            </a:r>
            <a:endParaRPr lang="el-GR" dirty="0"/>
          </a:p>
        </p:txBody>
      </p:sp>
      <p:sp>
        <p:nvSpPr>
          <p:cNvPr id="3" name="2 - Θέση περιεχομένου"/>
          <p:cNvSpPr>
            <a:spLocks noGrp="1"/>
          </p:cNvSpPr>
          <p:nvPr>
            <p:ph sz="quarter" idx="13"/>
          </p:nvPr>
        </p:nvSpPr>
        <p:spPr>
          <a:xfrm>
            <a:off x="609600" y="1352550"/>
            <a:ext cx="8153400" cy="3648092"/>
          </a:xfrm>
        </p:spPr>
        <p:txBody>
          <a:bodyPr/>
          <a:lstStyle/>
          <a:p>
            <a:r>
              <a:rPr smtClean="0"/>
              <a:t>Άνοιγμα; Κέντρο ανοιγμάτος (</a:t>
            </a:r>
            <a:r>
              <a:rPr i="1" smtClean="0"/>
              <a:t>ΚΑ</a:t>
            </a:r>
            <a:r>
              <a:rPr smtClean="0"/>
              <a:t>);</a:t>
            </a:r>
          </a:p>
          <a:p>
            <a:r>
              <a:rPr smtClean="0"/>
              <a:t>Πολύ γρήγορη - Αναποτελεσματική</a:t>
            </a:r>
            <a:endParaRPr lang="el-GR" dirty="0"/>
          </a:p>
        </p:txBody>
      </p:sp>
      <p:pic>
        <p:nvPicPr>
          <p:cNvPr id="65540" name="Picture 4"/>
          <p:cNvPicPr>
            <a:picLocks noChangeAspect="1" noChangeArrowheads="1"/>
          </p:cNvPicPr>
          <p:nvPr/>
        </p:nvPicPr>
        <p:blipFill>
          <a:blip r:embed="rId3"/>
          <a:srcRect/>
          <a:stretch>
            <a:fillRect/>
          </a:stretch>
        </p:blipFill>
        <p:spPr bwMode="auto">
          <a:xfrm>
            <a:off x="1714480" y="2500312"/>
            <a:ext cx="5553067" cy="255930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8267</Words>
  <PresentationFormat>Προβολή στην οθόνη (16:9)</PresentationFormat>
  <Paragraphs>912</Paragraphs>
  <Slides>73</Slides>
  <Notes>56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73</vt:i4>
      </vt:variant>
    </vt:vector>
  </HeadingPairs>
  <TitlesOfParts>
    <vt:vector size="75" baseType="lpstr">
      <vt:lpstr>WidescreenPresentation</vt:lpstr>
      <vt:lpstr>Equation</vt:lpstr>
      <vt:lpstr>Διαφάνεια 1</vt:lpstr>
      <vt:lpstr>Διαφάνεια 2</vt:lpstr>
      <vt:lpstr>Εισαγωγή</vt:lpstr>
      <vt:lpstr>Εισαγωγή [1]</vt:lpstr>
      <vt:lpstr>Εισαγωγή [2]</vt:lpstr>
      <vt:lpstr>Σκελετοποίηση</vt:lpstr>
      <vt:lpstr>Σκελετοποίηση [1]</vt:lpstr>
      <vt:lpstr>Σκελετοποίηση [2]</vt:lpstr>
      <vt:lpstr>Μέθοδος ανοιγμάτων</vt:lpstr>
      <vt:lpstr>Μέθοδος κέντρων [1]</vt:lpstr>
      <vt:lpstr>Μέθοδος κέντρων [2]</vt:lpstr>
      <vt:lpstr>Μέθοδος κύριου άξονα</vt:lpstr>
      <vt:lpstr>Προσέγγιση κύριου άξονα</vt:lpstr>
      <vt:lpstr>Διαμέριση κύριου άξονα</vt:lpstr>
      <vt:lpstr>Extra κέντρα ανοιγμάτων</vt:lpstr>
      <vt:lpstr>Ομαδοποίηση [1]</vt:lpstr>
      <vt:lpstr>Ομαδοποίηση [2]</vt:lpstr>
      <vt:lpstr>Ομαδοποίηση [3]</vt:lpstr>
      <vt:lpstr>Ομαδοποίηση [4]</vt:lpstr>
      <vt:lpstr>Ένωση</vt:lpstr>
      <vt:lpstr>Τοπική ευθυγράμμιση [1]</vt:lpstr>
      <vt:lpstr>Τοπική ευθυγράμμιση [2]</vt:lpstr>
      <vt:lpstr>Γονική ευθυγράμμιση</vt:lpstr>
      <vt:lpstr>Κινηματική</vt:lpstr>
      <vt:lpstr>Προτεινόμενη Αρχιτεκτονική</vt:lpstr>
      <vt:lpstr>Keyframming animation [1]</vt:lpstr>
      <vt:lpstr>Keyframming animation[2]</vt:lpstr>
      <vt:lpstr>Keyframming animation[3]</vt:lpstr>
      <vt:lpstr>Keyframming animation[4]</vt:lpstr>
      <vt:lpstr>FK Rigid Skinning [1]</vt:lpstr>
      <vt:lpstr>FK Rigid Skinning [2]</vt:lpstr>
      <vt:lpstr>FK Rigid Skinning [2]</vt:lpstr>
      <vt:lpstr>FK Rigid Skinning [3]</vt:lpstr>
      <vt:lpstr>Patch Construction</vt:lpstr>
      <vt:lpstr>Αφαίρεση κορυφών [1]</vt:lpstr>
      <vt:lpstr>Αφαίρεση κορυφών [2]</vt:lpstr>
      <vt:lpstr>Εύρεση νέων σημείων [1]</vt:lpstr>
      <vt:lpstr>Εύρεση νέων σημείων [2]</vt:lpstr>
      <vt:lpstr>Εύρεση νέων σημείων [3]</vt:lpstr>
      <vt:lpstr>Τριγωνοποίηση</vt:lpstr>
      <vt:lpstr>Υπολογισμός κάθετων διανυσμάτων</vt:lpstr>
      <vt:lpstr>Παράδειγμα κατασκευής</vt:lpstr>
      <vt:lpstr>Πειράματα</vt:lpstr>
      <vt:lpstr>Βάση πειραμάτων</vt:lpstr>
      <vt:lpstr>Απόδοση μεθόδων Σκελετοποίησης</vt:lpstr>
      <vt:lpstr>Cow Model [1]</vt:lpstr>
      <vt:lpstr>Cow Model [2]</vt:lpstr>
      <vt:lpstr>Cow Model [3]</vt:lpstr>
      <vt:lpstr>Homer Model [1]</vt:lpstr>
      <vt:lpstr>Homer Model [2]</vt:lpstr>
      <vt:lpstr>Homer Model [3]</vt:lpstr>
      <vt:lpstr>Dilo Model [1]</vt:lpstr>
      <vt:lpstr>Dilo Model [2]</vt:lpstr>
      <vt:lpstr>Dilo Model [3]</vt:lpstr>
      <vt:lpstr>Camel Model [1]</vt:lpstr>
      <vt:lpstr>Camel Model [2]</vt:lpstr>
      <vt:lpstr>Camel Model [3]</vt:lpstr>
      <vt:lpstr>Horse Model [1]</vt:lpstr>
      <vt:lpstr>Horse Model [2]</vt:lpstr>
      <vt:lpstr>Horse Model [3]</vt:lpstr>
      <vt:lpstr>Dino Model [1]</vt:lpstr>
      <vt:lpstr>Dino Model [2]</vt:lpstr>
      <vt:lpstr>Dino Model [3]</vt:lpstr>
      <vt:lpstr>Συμπεράσματα αποτελεσμάτων μεθόδου Κινηματικής</vt:lpstr>
      <vt:lpstr>Απόδοση μεθόδου Κινηματικής [1]</vt:lpstr>
      <vt:lpstr>Απόδοση μεθόδου Κινηματικής [2]</vt:lpstr>
      <vt:lpstr>Cow Model</vt:lpstr>
      <vt:lpstr>Homer Model</vt:lpstr>
      <vt:lpstr>Dilo Model</vt:lpstr>
      <vt:lpstr>Camel Model</vt:lpstr>
      <vt:lpstr>Μελλοντική δουλειά</vt:lpstr>
      <vt:lpstr>Μελλοντική δουλειά</vt:lpstr>
      <vt:lpstr>Τέλος Παρουσίασης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2008-07-03T18:08:15Z</dcterms:created>
  <dcterms:modified xsi:type="dcterms:W3CDTF">2008-07-23T08:08:39Z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1032</vt:i4>
  </property>
  <property fmtid="{D5CDD505-2E9C-101B-9397-08002B2CF9AE}" pid="3" name="_Version">
    <vt:lpwstr>12.0.4518</vt:lpwstr>
  </property>
</Properties>
</file>